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35" r:id="rId6"/>
  </p:sldMasterIdLst>
  <p:notesMasterIdLst>
    <p:notesMasterId r:id="rId14"/>
  </p:notesMasterIdLst>
  <p:handoutMasterIdLst>
    <p:handoutMasterId r:id="rId15"/>
  </p:handoutMasterIdLst>
  <p:sldIdLst>
    <p:sldId id="332" r:id="rId7"/>
    <p:sldId id="335" r:id="rId8"/>
    <p:sldId id="342" r:id="rId9"/>
    <p:sldId id="353" r:id="rId10"/>
    <p:sldId id="351" r:id="rId11"/>
    <p:sldId id="349" r:id="rId12"/>
    <p:sldId id="333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81" autoAdjust="0"/>
  </p:normalViewPr>
  <p:slideViewPr>
    <p:cSldViewPr snapToGrid="0">
      <p:cViewPr varScale="1">
        <p:scale>
          <a:sx n="87" d="100"/>
          <a:sy n="87" d="100"/>
        </p:scale>
        <p:origin x="14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0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12/14/2020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12/14/2020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Share objectives with the group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 back to lesson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897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Explain the principles behind the ultrasonic sensor – link this to bats and submarines etc</a:t>
            </a:r>
          </a:p>
          <a:p>
            <a:endParaRPr lang="en-GB" b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044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Demonstrate how to calculate distance using ultrasonic and use the lesson worksheet to get Learners to complete some simple calculations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Remind Learners how to convert between metres and centimetres if required as well as between seconds and microseconds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232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Get the Learners to complete the pseudocode algorithm on their worksheet and then test their algorithm using the sonar extension.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Encourage the Learners to calculate the distance themselves in the program rather than just returning the distance in the function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525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Work through the lesson activity sheet and encourage Learners to complete the Stretch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63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72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353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1847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92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75147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528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3491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9832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80781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54434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498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9503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00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69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279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505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8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3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0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63216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965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6" r:id="rId1"/>
    <p:sldLayoutId id="2147485537" r:id="rId2"/>
    <p:sldLayoutId id="2147485538" r:id="rId3"/>
    <p:sldLayoutId id="2147485539" r:id="rId4"/>
    <p:sldLayoutId id="2147485540" r:id="rId5"/>
    <p:sldLayoutId id="2147485541" r:id="rId6"/>
    <p:sldLayoutId id="2147485542" r:id="rId7"/>
    <p:sldLayoutId id="2147485543" r:id="rId8"/>
    <p:sldLayoutId id="2147485544" r:id="rId9"/>
    <p:sldLayoutId id="2147485545" r:id="rId10"/>
    <p:sldLayoutId id="2147485546" r:id="rId11"/>
    <p:sldLayoutId id="2147485547" r:id="rId12"/>
    <p:sldLayoutId id="2147485548" r:id="rId13"/>
    <p:sldLayoutId id="2147485549" r:id="rId14"/>
    <p:sldLayoutId id="2147485550" r:id="rId15"/>
    <p:sldLayoutId id="2147485551" r:id="rId16"/>
    <p:sldLayoutId id="2147485552" r:id="rId17"/>
    <p:sldLayoutId id="2147485553" r:id="rId18"/>
    <p:sldLayoutId id="2147485554" r:id="rId19"/>
    <p:sldLayoutId id="2147485555" r:id="rId20"/>
    <p:sldLayoutId id="2147485556" r:id="rId21"/>
    <p:sldLayoutId id="2147485557" r:id="rId22"/>
    <p:sldLayoutId id="2147485558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D2D2E1C-BA4C-414B-BBEE-749419C1CB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49782" y="4489528"/>
            <a:ext cx="4264272" cy="2950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Lesson 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Collision Avoidance 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087" y="5941775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Understand how an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ultrasonic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sensor can be used to create a collision avoidance system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 able to calculate the distance to an object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Design an algorithm for a collision avoidance system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and test an algorithm for a collision avoidance system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4039-6E1A-4B88-BD88-EBF32EFB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HC-SR04 Ultrasonic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0F7ED-F29B-4EC7-8B21-A2ABBF6FF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93" y="974140"/>
            <a:ext cx="6814208" cy="2060081"/>
          </a:xfrm>
        </p:spPr>
        <p:txBody>
          <a:bodyPr/>
          <a:lstStyle/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HC-SR04 is an ultrasonic sensor that uses sonar to determine </a:t>
            </a:r>
            <a:r>
              <a:rPr lang="en-US" sz="2000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distance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an object – just like a bat</a:t>
            </a:r>
          </a:p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Provides non-contact range detection for obstacle avoidance or collision detection systems</a:t>
            </a:r>
          </a:p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Sensor works from 2cm to 400cm and as it uses sound waves it is not affected by sunlight or dark materials</a:t>
            </a:r>
          </a:p>
          <a:p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50767-B272-42A0-9533-ADBC33CBB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3228" y="628650"/>
            <a:ext cx="2047875" cy="2228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C80624-F21F-4195-ABFD-6D3E0E2156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09" t="22044" r="10066" b="16622"/>
          <a:stretch/>
        </p:blipFill>
        <p:spPr>
          <a:xfrm rot="16200000">
            <a:off x="611221" y="797437"/>
            <a:ext cx="1657792" cy="2199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AD472E-D1EF-47F5-B7AA-164E5EFF7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25" y="3691759"/>
            <a:ext cx="3699227" cy="19772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211721-2F1B-487D-A995-CC34954E9B93}"/>
              </a:ext>
            </a:extLst>
          </p:cNvPr>
          <p:cNvSpPr/>
          <p:nvPr/>
        </p:nvSpPr>
        <p:spPr>
          <a:xfrm>
            <a:off x="4435366" y="3317035"/>
            <a:ext cx="7010399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0"/>
              </a:spcAft>
              <a:buClr>
                <a:srgbClr val="0091BD"/>
              </a:buClr>
            </a:pPr>
            <a:r>
              <a:rPr lang="en-US" sz="2400" b="1" dirty="0">
                <a:solidFill>
                  <a:srgbClr val="383838"/>
                </a:solidFill>
                <a:latin typeface="Lato" panose="020F0502020204030203" pitchFamily="34" charset="0"/>
              </a:rPr>
              <a:t>How It Works</a:t>
            </a:r>
          </a:p>
          <a:p>
            <a:pPr marL="342900" lvl="0" indent="-342900">
              <a:spcBef>
                <a:spcPts val="600"/>
              </a:spcBef>
              <a:spcAft>
                <a:spcPts val="0"/>
              </a:spcAft>
              <a:buClr>
                <a:srgbClr val="0091BD"/>
              </a:buClr>
              <a:buFont typeface="Arial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transmitter sends a signal of high frequency sound</a:t>
            </a:r>
          </a:p>
          <a:p>
            <a:pPr marL="342900" lvl="0" indent="-342900">
              <a:spcBef>
                <a:spcPts val="600"/>
              </a:spcBef>
              <a:spcAft>
                <a:spcPts val="0"/>
              </a:spcAft>
              <a:buClr>
                <a:srgbClr val="0091BD"/>
              </a:buClr>
              <a:buFont typeface="Arial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When the sound finds an object it is reflected</a:t>
            </a:r>
          </a:p>
          <a:p>
            <a:pPr marL="342900" lvl="0" indent="-342900">
              <a:spcBef>
                <a:spcPts val="600"/>
              </a:spcBef>
              <a:spcAft>
                <a:spcPts val="0"/>
              </a:spcAft>
              <a:buClr>
                <a:srgbClr val="0091BD"/>
              </a:buClr>
              <a:buFont typeface="Arial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receiver receives the signal (the echo)</a:t>
            </a:r>
          </a:p>
          <a:p>
            <a:pPr marL="342900" lvl="0" indent="-342900">
              <a:spcBef>
                <a:spcPts val="600"/>
              </a:spcBef>
              <a:spcAft>
                <a:spcPts val="0"/>
              </a:spcAft>
              <a:buClr>
                <a:srgbClr val="0091BD"/>
              </a:buClr>
              <a:buFont typeface="Arial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US" sz="2000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time</a:t>
            </a:r>
            <a:r>
              <a:rPr lang="en-US" sz="2000" dirty="0">
                <a:solidFill>
                  <a:srgbClr val="38383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between transmission and reception of the signal allows us to know the distance</a:t>
            </a:r>
          </a:p>
          <a:p>
            <a:pPr marL="342900" lvl="0" indent="-342900">
              <a:spcBef>
                <a:spcPts val="600"/>
              </a:spcBef>
              <a:spcAft>
                <a:spcPts val="0"/>
              </a:spcAft>
              <a:buClr>
                <a:srgbClr val="0091BD"/>
              </a:buClr>
              <a:buFont typeface="Arial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is possible because we know the velocity of the sound through the air</a:t>
            </a:r>
          </a:p>
        </p:txBody>
      </p:sp>
    </p:spTree>
    <p:extLst>
      <p:ext uri="{BB962C8B-B14F-4D97-AF65-F5344CB8AC3E}">
        <p14:creationId xmlns:p14="http://schemas.microsoft.com/office/powerpoint/2010/main" val="216063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4039-6E1A-4B88-BD88-EBF32EFB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Calculating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0F7ED-F29B-4EC7-8B21-A2ABBF6FF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67" y="974140"/>
            <a:ext cx="9146434" cy="535223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Knowing the </a:t>
            </a:r>
            <a:r>
              <a:rPr lang="en-US" sz="2000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speed of sound 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 our current position and how long it takes to send and receive an ultrasonic ping, We can use some simple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maths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calculate the distance to an object:</a:t>
            </a:r>
          </a:p>
          <a:p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Speed of sound = 343</a:t>
            </a:r>
            <a:r>
              <a:rPr lang="en-US" sz="20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 </a:t>
            </a:r>
            <a:r>
              <a:rPr lang="en-US" sz="20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metres</a:t>
            </a:r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per sec (m/s)</a:t>
            </a:r>
          </a:p>
          <a:p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Distance  = Velocity * Time</a:t>
            </a:r>
          </a:p>
          <a:p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Distance sound travels = Speed of sound * time</a:t>
            </a:r>
          </a:p>
          <a:p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Distance to object = 0.5 * Distance sound travels </a:t>
            </a:r>
          </a:p>
          <a:p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a sensor sent out a ping to an object and it took 0.25 sec to receive a response how far away in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metres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the object?</a:t>
            </a:r>
          </a:p>
          <a:p>
            <a:pPr marL="238443" lvl="1" indent="0">
              <a:spcBef>
                <a:spcPts val="600"/>
              </a:spcBef>
              <a:buNone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Distance Sound Travels = 343 * 0.25 </a:t>
            </a:r>
          </a:p>
          <a:p>
            <a:pPr marL="238443" lvl="1" indent="0">
              <a:spcBef>
                <a:spcPts val="600"/>
              </a:spcBef>
              <a:buNone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                             = 85.75</a:t>
            </a:r>
            <a:r>
              <a:rPr lang="en-US" sz="20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 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</a:p>
          <a:p>
            <a:pPr marL="238443" lvl="1" indent="0">
              <a:spcBef>
                <a:spcPts val="600"/>
              </a:spcBef>
              <a:buNone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Distance to Object            = 0.5 * 85.75</a:t>
            </a:r>
          </a:p>
          <a:p>
            <a:pPr marL="238443" lvl="1" indent="0">
              <a:spcBef>
                <a:spcPts val="600"/>
              </a:spcBef>
              <a:buNone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                             = 42.87</a:t>
            </a:r>
            <a:r>
              <a:rPr lang="en-US" sz="20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 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 or 428.7</a:t>
            </a:r>
            <a:r>
              <a:rPr lang="en-US" sz="20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 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cm</a:t>
            </a:r>
          </a:p>
          <a:p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55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4039-6E1A-4B88-BD88-EBF32EFB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HC-SR04 Ultrasonic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0F7ED-F29B-4EC7-8B21-A2ABBF6FF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67" y="974139"/>
            <a:ext cx="10624888" cy="196044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use the </a:t>
            </a:r>
            <a:r>
              <a:rPr lang="en-US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Sonar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extension in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MakeCode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enable us to use the ultrasonic sensor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is also a pre-built block in the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extension if you are using the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chassis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you are using the sensor without the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chassis you need to ensure you have 5v powering the sensor.  The standard output from the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only 3v and might not be enough to power the sensor reliably</a:t>
            </a:r>
          </a:p>
          <a:p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92DAC-D5DC-4C63-B111-03D14FE4B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455" y="4183407"/>
            <a:ext cx="4000500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C80624-F21F-4195-ABFD-6D3E0E2156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09" t="22044" r="10066" b="16622"/>
          <a:stretch/>
        </p:blipFill>
        <p:spPr>
          <a:xfrm rot="15601107">
            <a:off x="9223582" y="3299669"/>
            <a:ext cx="2308194" cy="3062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205CEB-3787-48F2-9A49-CE6C03874BC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43704" y="4175234"/>
            <a:ext cx="4125595" cy="191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6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ABB8-B6DA-4712-BD55-78BE9A73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E804E-7245-442C-8010-F99778A63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21" y="983045"/>
            <a:ext cx="11180867" cy="4595203"/>
          </a:xfrm>
        </p:spPr>
        <p:txBody>
          <a:bodyPr/>
          <a:lstStyle/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Understand how an ultrasonic sensor can be used to create a collision avoidance system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Calculate the distance to an object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Design an algorithm for a collision avoidance system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and test an algorithm for a collision avoidance system</a:t>
            </a:r>
          </a:p>
          <a:p>
            <a:endParaRPr lang="en-GB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17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2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B61D4E06-5D3F-4994-A4A7-4BA626FA722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f2ad5090-61a8-4b8c-ab70-68f4ff4d1933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0950e01-db07-4e41-9c32-b7a8e9fccc9b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538</Words>
  <Application>Microsoft Office PowerPoint</Application>
  <PresentationFormat>Widescreen</PresentationFormat>
  <Paragraphs>71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Lato</vt:lpstr>
      <vt:lpstr>Times New Roman</vt:lpstr>
      <vt:lpstr>Wingdings</vt:lpstr>
      <vt:lpstr>2_Arm_PPT_Public</vt:lpstr>
      <vt:lpstr>Smart Car</vt:lpstr>
      <vt:lpstr>Objectives</vt:lpstr>
      <vt:lpstr>HC-SR04 Ultrasonic Sensor</vt:lpstr>
      <vt:lpstr>Calculating Distance</vt:lpstr>
      <vt:lpstr>HC-SR04 Ultrasonic Sensor</vt:lpstr>
      <vt:lpstr>Success criteria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</dc:title>
  <dc:subject/>
  <dc:creator/>
  <cp:keywords/>
  <dc:description/>
  <cp:lastModifiedBy/>
  <cp:revision>1</cp:revision>
  <dcterms:created xsi:type="dcterms:W3CDTF">2017-09-19T22:21:35Z</dcterms:created>
  <dcterms:modified xsi:type="dcterms:W3CDTF">2020-12-14T13:42:30Z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