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0"/>
  </p:notesMasterIdLst>
  <p:handoutMasterIdLst>
    <p:handoutMasterId r:id="rId21"/>
  </p:handoutMasterIdLst>
  <p:sldIdLst>
    <p:sldId id="332" r:id="rId7"/>
    <p:sldId id="335" r:id="rId8"/>
    <p:sldId id="342" r:id="rId9"/>
    <p:sldId id="350" r:id="rId10"/>
    <p:sldId id="352" r:id="rId11"/>
    <p:sldId id="343" r:id="rId12"/>
    <p:sldId id="349" r:id="rId13"/>
    <p:sldId id="348" r:id="rId14"/>
    <p:sldId id="347" r:id="rId15"/>
    <p:sldId id="346" r:id="rId16"/>
    <p:sldId id="344" r:id="rId17"/>
    <p:sldId id="351" r:id="rId18"/>
    <p:sldId id="33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47" autoAdjust="0"/>
  </p:normalViewPr>
  <p:slideViewPr>
    <p:cSldViewPr snapToGrid="0">
      <p:cViewPr varScale="1">
        <p:scale>
          <a:sx n="87" d="100"/>
          <a:sy n="87" d="100"/>
        </p:scale>
        <p:origin x="14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0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12/14/2020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 the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what AI and ML are 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Ask Learners if they have come across any example (good examples are smart speakers like Alexa and Siri as well as electronic chess games)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0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current development of AI and ML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UK NHS failure is a good example for how AI could have helped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cancer detection system is a good example of how ML is being used to increase the accuracy and speed of cancer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17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current development of AI and 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56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videos here are links to YouTube and are also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embeded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the next three slides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discuss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in cancer detection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Home Healthcare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Robot Teacher</a:t>
            </a: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not available any similar topic videos would be useful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9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design challenges above.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the lesson worksheet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 Learners to discuss these in groups. They should think about: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What the device would actually do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How it would work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What sensors they might use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If there are any moral or ethical concerns in replacing humans with robots in this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29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Optional - Pulse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 Module (XD-58C)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£1.75 from Amazon (simple sensor where you can read an analogue value in)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BMP180 Barometric Pressure and Temperature Sensor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£5.99 from Amazon (Can read temperature using the BMP180 extension)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AI task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planning space on the Activity Sheet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to get the Learners to attempt to create a working system either with the built in temperature sensor or by utilising additional sensors as mentioned on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0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87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8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22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6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9853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68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006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91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8278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246162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27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7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054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38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8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46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9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1925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6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bE4DnQ5GlT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.uk/news/technology-417530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analyticsvidhya.com/blog/2018/04/googles-machine-learning-model-can-detect-cancer-real-tim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Mz84cwVmS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youtube.com/watch?v=bE4DnQ5GlTc" TargetMode="External"/><Relationship Id="rId4" Type="http://schemas.openxmlformats.org/officeDocument/2006/relationships/hyperlink" Target="https://www.youtube.com/watch?v=x1Qu1YKZA0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9Mz84cwVmS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x1Qu1YKZA0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671" y="2374803"/>
            <a:ext cx="5045507" cy="1556425"/>
          </a:xfrm>
        </p:spPr>
        <p:txBody>
          <a:bodyPr/>
          <a:lstStyle/>
          <a:p>
            <a:r>
              <a:rPr lang="en-US" dirty="0"/>
              <a:t>Artificial Intelligence and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1C8D6-76A4-4CAA-BBB8-449B4A5BB3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2400" y="4501695"/>
            <a:ext cx="4268207" cy="289871"/>
          </a:xfrm>
        </p:spPr>
        <p:txBody>
          <a:bodyPr/>
          <a:lstStyle/>
          <a:p>
            <a:r>
              <a:rPr lang="en-GB" sz="2000" dirty="0"/>
              <a:t>Lesson 22-23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87" y="5941775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F6AD-4BDA-4179-B0CD-60CC97A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Robot Teacher</a:t>
            </a:r>
          </a:p>
        </p:txBody>
      </p:sp>
      <p:pic>
        <p:nvPicPr>
          <p:cNvPr id="4" name="Online Media 3" title="Japanese School Tests Robot Teacher">
            <a:hlinkClick r:id="" action="ppaction://media"/>
            <a:extLst>
              <a:ext uri="{FF2B5EF4-FFF2-40B4-BE49-F238E27FC236}">
                <a16:creationId xmlns:a16="http://schemas.microsoft.com/office/drawing/2014/main" id="{92907AF7-EBEB-48F6-B6AA-4A5566B5E4D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71575" y="1503363"/>
            <a:ext cx="8523288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7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3D3-1880-480C-8590-C19D0CC7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/ ML 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1ED3-A4E7-425A-8016-A3338EAE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962025"/>
            <a:ext cx="11180867" cy="459520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 panose="020F0502020204030203" pitchFamily="34" charset="0"/>
              </a:rPr>
              <a:t>Plan AI/ML system that could be used for the following situations: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Pooper Scooper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</a:rPr>
              <a:t>Detecting and clearing animal waste from parks and gardens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Robotic cleaners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</a:rPr>
              <a:t>Identifying and cleaning up mess in houses and flats 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Robotic Child Car or Teacher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</a:rPr>
              <a:t>Robotic system to ‘baby sit’ young children or use to replace or support teachers in classroom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Healthcare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</a:rPr>
              <a:t>Robot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</a:rPr>
              <a:t>Robotic systems to give elderly, infirm and chronically ill patients more independence</a:t>
            </a:r>
            <a:endParaRPr lang="en-GB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3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3D3-1880-480C-8590-C19D0CC7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Healthcare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1ED3-A4E7-425A-8016-A3338EAEB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01150"/>
            <a:ext cx="11180867" cy="4976584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have been asked to design and prototype the technology that could be used as an embedded system in a healthcare robot</a:t>
            </a:r>
          </a:p>
          <a:p>
            <a:pPr marL="0" indent="0"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system must be able to perform the following tasks plus any others you can add:</a:t>
            </a: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 fever or low temperatures (normal 36.5°C–37.5 °C) </a:t>
            </a:r>
          </a:p>
          <a:p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Warn the patient both audibly and visibly of any problems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has a simple temperature sensor built in that can be accessed by block.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4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 what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artificial intelligence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(AI) and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 </a:t>
            </a:r>
            <a:r>
              <a:rPr lang="en-GB" dirty="0">
                <a:latin typeface="Lato" panose="020F0502020204030203" pitchFamily="34" charset="0"/>
              </a:rPr>
              <a:t>(ML) are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ways that AI and ML can be applied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Devise an algorithm for an AI Healthcare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Artificial Intelligence and Machine Learning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E2C688-FC5F-473C-A6F8-38FC74920A51}"/>
              </a:ext>
            </a:extLst>
          </p:cNvPr>
          <p:cNvSpPr txBox="1">
            <a:spLocks/>
          </p:cNvSpPr>
          <p:nvPr/>
        </p:nvSpPr>
        <p:spPr>
          <a:xfrm>
            <a:off x="492125" y="1156734"/>
            <a:ext cx="10971819" cy="41876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Artificial Intelligence and machine learning are terms that are often used interchangeably but are not quite the same thing.</a:t>
            </a:r>
          </a:p>
          <a:p>
            <a:pPr>
              <a:spcBef>
                <a:spcPts val="1200"/>
              </a:spcBef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Artificial Intelligence (AI)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concept of machines being able to carry out tasks in a way we would consider smart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complex calculations or an interactive manikin in a museum</a:t>
            </a:r>
          </a:p>
          <a:p>
            <a:pPr>
              <a:spcBef>
                <a:spcPts val="1200"/>
              </a:spcBef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 (ML)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an application of AI where the machine learns for itself and adapts to changing situations by processing large sets of data –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your home smart speaker learning to recognise the different voices of people in the family or a cancer detection systems that improves its detection rates as it experiences more X-rays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US" dirty="0"/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Artificial Intelligence and Machine Learning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E2C688-FC5F-473C-A6F8-38FC74920A51}"/>
              </a:ext>
            </a:extLst>
          </p:cNvPr>
          <p:cNvSpPr txBox="1">
            <a:spLocks/>
          </p:cNvSpPr>
          <p:nvPr/>
        </p:nvSpPr>
        <p:spPr>
          <a:xfrm>
            <a:off x="283077" y="1156734"/>
            <a:ext cx="11180867" cy="47557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AI and ML Uses</a:t>
            </a:r>
          </a:p>
          <a:p>
            <a:pPr marL="238443" lvl="1" indent="0">
              <a:spcBef>
                <a:spcPts val="800"/>
              </a:spcBef>
              <a:buNone/>
            </a:pPr>
            <a:r>
              <a:rPr lang="en-GB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Security</a:t>
            </a:r>
          </a:p>
          <a:p>
            <a:pPr lvl="1">
              <a:spcBef>
                <a:spcPts val="8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Malware and viruses are a huge problem. Recent issues with the 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UK NHS 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showed how big the problem is.  Machine learning looks for patterns in online data access and report anomalies that may predict a security breach</a:t>
            </a:r>
          </a:p>
          <a:p>
            <a:pPr marL="238443" lvl="1" indent="0">
              <a:spcBef>
                <a:spcPts val="800"/>
              </a:spcBef>
              <a:buNone/>
            </a:pPr>
            <a:r>
              <a:rPr lang="en-GB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Personal Security</a:t>
            </a:r>
          </a:p>
          <a:p>
            <a:pPr lvl="1">
              <a:spcBef>
                <a:spcPts val="8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 can speed up security lines for major events or air travel by reducing false alarms or picking up on things that human screeners might miss</a:t>
            </a:r>
          </a:p>
          <a:p>
            <a:pPr marL="238443" lvl="1" indent="0">
              <a:spcBef>
                <a:spcPts val="800"/>
              </a:spcBef>
              <a:buNone/>
            </a:pPr>
            <a:r>
              <a:rPr lang="en-GB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Healthcare</a:t>
            </a:r>
          </a:p>
          <a:p>
            <a:pPr lvl="1">
              <a:spcBef>
                <a:spcPts val="8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 systems are being used to 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detect breast cancer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with a very high accuracy rate and often earlier than their human doctor counterparts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US" dirty="0"/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8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9AF030-4E13-410A-B9BF-4D44BFA5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9" y="148855"/>
            <a:ext cx="3362260" cy="6156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8E1BB-0F74-4962-8D97-FA9E7E8F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41" y="79743"/>
            <a:ext cx="4017292" cy="62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039-6E1A-4B88-BD88-EBF32EF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Artificial Intelligence and Machine Learning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7E2C688-FC5F-473C-A6F8-38FC74920A51}"/>
              </a:ext>
            </a:extLst>
          </p:cNvPr>
          <p:cNvSpPr txBox="1">
            <a:spLocks/>
          </p:cNvSpPr>
          <p:nvPr/>
        </p:nvSpPr>
        <p:spPr>
          <a:xfrm>
            <a:off x="492021" y="1135713"/>
            <a:ext cx="11180867" cy="47557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AI and ML Uses</a:t>
            </a:r>
          </a:p>
          <a:p>
            <a:pPr marL="238443" lvl="1" indent="0">
              <a:spcBef>
                <a:spcPts val="1200"/>
              </a:spcBef>
              <a:buNone/>
            </a:pPr>
            <a:r>
              <a:rPr lang="en-GB" sz="2400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Natural Language Processing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Call routing more effectively on customer service lines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Translating obscure languages, perhaps using a smart speaker like Amazon Echo as a translator when no one is available.</a:t>
            </a:r>
          </a:p>
          <a:p>
            <a:pPr marL="238443" lvl="1" indent="0">
              <a:spcBef>
                <a:spcPts val="1200"/>
              </a:spcBef>
              <a:buNone/>
            </a:pPr>
            <a:r>
              <a:rPr lang="en-GB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Smart Cars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Self-driving vehicles, collision avoidance systems, smart roads 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Vehicles could learn a driver’s habits and adjust the internal environment to suit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car adjusts itself to meet new and changing road and weather conditions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US" dirty="0"/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EA46-6623-4CD2-A0EA-4DAE88AC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Video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30CC97-06C9-4275-B568-7B9EE6839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AI and ML Uses</a:t>
            </a:r>
          </a:p>
          <a:p>
            <a:pPr marL="238443" lvl="1" indent="0">
              <a:spcBef>
                <a:spcPts val="1200"/>
              </a:spcBef>
              <a:buNone/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video links below or embedded in the following slide to look at how AI and ML are being utilised in the world today: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https://www.youtube.com/watch?v=9Mz84cwVmS0</a:t>
            </a:r>
            <a:endParaRPr lang="en-GB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https://www.youtube.com/watch?v=x1Qu1YKZA0Y</a:t>
            </a:r>
            <a:endParaRPr lang="en-GB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https://www.youtube.com/watch?v=bE4DnQ5GlTc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1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7E9E-B41C-4B39-8FA3-90E9E2AA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Cancer Detection</a:t>
            </a:r>
          </a:p>
        </p:txBody>
      </p:sp>
      <p:pic>
        <p:nvPicPr>
          <p:cNvPr id="4" name="Online Media 3" title="Detecting cancer in real-time with machine learning">
            <a:hlinkClick r:id="" action="ppaction://media"/>
            <a:extLst>
              <a:ext uri="{FF2B5EF4-FFF2-40B4-BE49-F238E27FC236}">
                <a16:creationId xmlns:a16="http://schemas.microsoft.com/office/drawing/2014/main" id="{42FB7D32-C2C4-4A62-878B-4C426A6082B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4538" y="1247775"/>
            <a:ext cx="8040687" cy="45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1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884E-D7F1-489C-9503-6F3EC666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Home Healthcare</a:t>
            </a:r>
          </a:p>
        </p:txBody>
      </p:sp>
      <p:pic>
        <p:nvPicPr>
          <p:cNvPr id="4" name="Online Media 3" title="The Robot Will See You Now – AI and Your Health Care | Robots &amp; Us | WIRED">
            <a:hlinkClick r:id="" action="ppaction://media"/>
            <a:extLst>
              <a:ext uri="{FF2B5EF4-FFF2-40B4-BE49-F238E27FC236}">
                <a16:creationId xmlns:a16="http://schemas.microsoft.com/office/drawing/2014/main" id="{5D6D9A64-1F7B-471E-9E7F-857DDA49AB7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5738" y="1263650"/>
            <a:ext cx="87534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22083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865</Words>
  <Application>Microsoft Office PowerPoint</Application>
  <PresentationFormat>Widescreen</PresentationFormat>
  <Paragraphs>106</Paragraphs>
  <Slides>13</Slides>
  <Notes>8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</vt:lpstr>
      <vt:lpstr>Wingdings</vt:lpstr>
      <vt:lpstr>1_Arm_PPT_Public</vt:lpstr>
      <vt:lpstr>Artificial Intelligence and Machine Learning</vt:lpstr>
      <vt:lpstr>Objectives</vt:lpstr>
      <vt:lpstr>Artificial Intelligence and Machine Learning</vt:lpstr>
      <vt:lpstr>Artificial Intelligence and Machine Learning</vt:lpstr>
      <vt:lpstr>PowerPoint Presentation</vt:lpstr>
      <vt:lpstr>Artificial Intelligence and Machine Learning</vt:lpstr>
      <vt:lpstr>Video</vt:lpstr>
      <vt:lpstr>AI Cancer Detection</vt:lpstr>
      <vt:lpstr>AI Home Healthcare</vt:lpstr>
      <vt:lpstr>AI Robot Teacher</vt:lpstr>
      <vt:lpstr>AI / ML Design Challenges</vt:lpstr>
      <vt:lpstr>Healthcare Robot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2020-12-14T13:45:25Z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