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35" r:id="rId6"/>
  </p:sldMasterIdLst>
  <p:notesMasterIdLst>
    <p:notesMasterId r:id="rId16"/>
  </p:notesMasterIdLst>
  <p:handoutMasterIdLst>
    <p:handoutMasterId r:id="rId17"/>
  </p:handoutMasterIdLst>
  <p:sldIdLst>
    <p:sldId id="332" r:id="rId7"/>
    <p:sldId id="335" r:id="rId8"/>
    <p:sldId id="339" r:id="rId9"/>
    <p:sldId id="340" r:id="rId10"/>
    <p:sldId id="344" r:id="rId11"/>
    <p:sldId id="341" r:id="rId12"/>
    <p:sldId id="345" r:id="rId13"/>
    <p:sldId id="343" r:id="rId14"/>
    <p:sldId id="333"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EE932D-591D-4526-B206-6E0E30520E9D}" v="1" dt="2019-07-31T11:19:48.481"/>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61" autoAdjust="0"/>
  </p:normalViewPr>
  <p:slideViewPr>
    <p:cSldViewPr snapToGrid="0">
      <p:cViewPr varScale="1">
        <p:scale>
          <a:sx n="85" d="100"/>
          <a:sy n="85" d="100"/>
        </p:scale>
        <p:origin x="1554"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CB24E4E-DF37-48FC-8BF7-2F951F40C281}" type="datetime1">
              <a:rPr lang="en-US" altLang="en-US" smtClean="0"/>
              <a:t>12/14/2020</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6B077C5-51E1-409A-99EB-15599F7DF46C}" type="datetime1">
              <a:rPr lang="en-US" altLang="en-US" smtClean="0"/>
              <a:t>12/14/2020</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Share the objectives with the group</a:t>
            </a:r>
          </a:p>
          <a:p>
            <a:r>
              <a:rPr lang="en-GB" dirty="0">
                <a:latin typeface="Lato" panose="020F0502020204030203" pitchFamily="34" charset="0"/>
                <a:ea typeface="Lato" panose="020F0502020204030203" pitchFamily="34" charset="0"/>
                <a:cs typeface="Lato" panose="020F0502020204030203" pitchFamily="34" charset="0"/>
              </a:rPr>
              <a:t>Ensure Learners are aware that Bluetooth is a radio communication protocol</a:t>
            </a:r>
          </a:p>
          <a:p>
            <a:r>
              <a:rPr lang="en-GB" dirty="0">
                <a:latin typeface="Lato" panose="020F0502020204030203" pitchFamily="34" charset="0"/>
                <a:ea typeface="Lato" panose="020F0502020204030203" pitchFamily="34" charset="0"/>
                <a:cs typeface="Lato" panose="020F0502020204030203" pitchFamily="34" charset="0"/>
              </a:rPr>
              <a:t>Ensure Learners are aware of what an accelerometer does (link to mobile phones and auto screen rotation)</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3385897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Discuss how Bluetooth is not just a method of connecting two devices but is actually used to send data between them, e.g. sound data is transmitted from the phone and received by the Bluetooth headphones or doctors having monitors for heart rate or glucose and then be able to live monitor the data rather than you needing to go into the doctors for tests</a:t>
            </a:r>
          </a:p>
          <a:p>
            <a:r>
              <a:rPr lang="en-GB" dirty="0">
                <a:latin typeface="Lato" panose="020F0502020204030203" pitchFamily="34" charset="0"/>
                <a:ea typeface="Lato" panose="020F0502020204030203" pitchFamily="34" charset="0"/>
                <a:cs typeface="Lato" panose="020F0502020204030203" pitchFamily="34" charset="0"/>
              </a:rPr>
              <a:t>Explain we can take advantage of this and use two </a:t>
            </a:r>
            <a:r>
              <a:rPr lang="en-GB" dirty="0" err="1">
                <a:latin typeface="Lato" panose="020F0502020204030203" pitchFamily="34" charset="0"/>
                <a:ea typeface="Lato" panose="020F0502020204030203" pitchFamily="34" charset="0"/>
                <a:cs typeface="Lato" panose="020F0502020204030203" pitchFamily="34" charset="0"/>
              </a:rPr>
              <a:t>micro:bits</a:t>
            </a:r>
            <a:r>
              <a:rPr lang="en-GB" dirty="0">
                <a:latin typeface="Lato" panose="020F0502020204030203" pitchFamily="34" charset="0"/>
                <a:ea typeface="Lato" panose="020F0502020204030203" pitchFamily="34" charset="0"/>
                <a:cs typeface="Lato" panose="020F0502020204030203" pitchFamily="34" charset="0"/>
              </a:rPr>
              <a:t> to talk to each other and then make decisions based on the data received</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549709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Explain how there are two components</a:t>
            </a:r>
          </a:p>
          <a:p>
            <a:r>
              <a:rPr lang="en-GB" dirty="0">
                <a:latin typeface="Lato" panose="020F0502020204030203" pitchFamily="34" charset="0"/>
                <a:ea typeface="Lato" panose="020F0502020204030203" pitchFamily="34" charset="0"/>
                <a:cs typeface="Lato" panose="020F0502020204030203" pitchFamily="34" charset="0"/>
              </a:rPr>
              <a:t>A transmitter to transmit the data and a receiver to use the data</a:t>
            </a:r>
          </a:p>
          <a:p>
            <a:r>
              <a:rPr lang="en-GB" dirty="0">
                <a:latin typeface="Lato" panose="020F0502020204030203" pitchFamily="34" charset="0"/>
                <a:ea typeface="Lato" panose="020F0502020204030203" pitchFamily="34" charset="0"/>
                <a:cs typeface="Lato" panose="020F0502020204030203" pitchFamily="34" charset="0"/>
              </a:rPr>
              <a:t>It is important that you discuss radio groups here.  </a:t>
            </a:r>
          </a:p>
          <a:p>
            <a:r>
              <a:rPr lang="en-GB" dirty="0">
                <a:latin typeface="Lato" panose="020F0502020204030203" pitchFamily="34" charset="0"/>
                <a:ea typeface="Lato" panose="020F0502020204030203" pitchFamily="34" charset="0"/>
                <a:cs typeface="Lato" panose="020F0502020204030203" pitchFamily="34" charset="0"/>
              </a:rPr>
              <a:t>Describe them as channels and that the two devices need to be on the same channel, but each team needs to use a different channel to avoid interference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338288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Large version of the example for ease of use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1705078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Explain to Learners that the receiver collects the data and processes it</a:t>
            </a:r>
          </a:p>
          <a:p>
            <a:r>
              <a:rPr lang="en-GB" dirty="0">
                <a:latin typeface="Lato" panose="020F0502020204030203" pitchFamily="34" charset="0"/>
                <a:ea typeface="Lato" panose="020F0502020204030203" pitchFamily="34" charset="0"/>
                <a:cs typeface="Lato" panose="020F0502020204030203" pitchFamily="34" charset="0"/>
              </a:rPr>
              <a:t>Remind Learners of groups/channels</a:t>
            </a:r>
          </a:p>
          <a:p>
            <a:r>
              <a:rPr lang="en-GB" dirty="0">
                <a:latin typeface="Lato" panose="020F0502020204030203" pitchFamily="34" charset="0"/>
                <a:ea typeface="Lato" panose="020F0502020204030203" pitchFamily="34" charset="0"/>
                <a:cs typeface="Lato" panose="020F0502020204030203" pitchFamily="34" charset="0"/>
              </a:rPr>
              <a:t>Point out how there are two process being run here.  A background process that’s listening to a channel and a foreground process that will process any data that is heard</a:t>
            </a:r>
          </a:p>
          <a:p>
            <a:r>
              <a:rPr lang="en-GB" dirty="0">
                <a:latin typeface="Lato" panose="020F0502020204030203" pitchFamily="34" charset="0"/>
                <a:ea typeface="Lato" panose="020F0502020204030203" pitchFamily="34" charset="0"/>
                <a:cs typeface="Lato" panose="020F0502020204030203" pitchFamily="34" charset="0"/>
              </a:rPr>
              <a:t>Go through the common problems, recommend that Learners start with a low power setting and if possible have make sure Learners with similar groups are not next to each other</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8532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Large version for easier reading</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1337293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2526443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245740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2"/>
          <p:cNvSpPr>
            <a:spLocks noGrp="1"/>
          </p:cNvSpPr>
          <p:nvPr>
            <p:ph idx="1" hasCustomPrompt="1"/>
          </p:nvPr>
        </p:nvSpPr>
        <p:spPr>
          <a:xfrm>
            <a:off x="492125" y="1204332"/>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Number Placeholder 5">
            <a:extLst>
              <a:ext uri="{FF2B5EF4-FFF2-40B4-BE49-F238E27FC236}">
                <a16:creationId xmlns:a16="http://schemas.microsoft.com/office/drawing/2014/main" id="{C9065D3B-708F-4976-9D93-0E9834BD55FD}"/>
              </a:ext>
            </a:extLst>
          </p:cNvPr>
          <p:cNvSpPr>
            <a:spLocks noGrp="1"/>
          </p:cNvSpPr>
          <p:nvPr>
            <p:ph type="sldNum" sz="quarter" idx="10"/>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73761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4F19043-E990-4611-88C1-996EB5060B30}"/>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A3B16C4A-E3C7-4D63-A001-55783104757A}"/>
              </a:ext>
            </a:extLst>
          </p:cNvPr>
          <p:cNvSpPr>
            <a:spLocks noGrp="1"/>
          </p:cNvSpPr>
          <p:nvPr>
            <p:ph type="sldNum" sz="quarter" idx="11"/>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229379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4AB10A2-CE9F-42CD-8BB8-97FE548A964B}"/>
              </a:ext>
            </a:extLst>
          </p:cNvPr>
          <p:cNvSpPr>
            <a:spLocks noGrp="1"/>
          </p:cNvSpPr>
          <p:nvPr>
            <p:ph type="ftr" sz="quarter" idx="22"/>
          </p:nvPr>
        </p:nvSpPr>
        <p:spPr/>
        <p:txBody>
          <a:bodyPr/>
          <a:lstStyle/>
          <a:p>
            <a:endParaRPr lang="en-GB"/>
          </a:p>
        </p:txBody>
      </p:sp>
      <p:sp>
        <p:nvSpPr>
          <p:cNvPr id="5" name="Slide Number Placeholder 4">
            <a:extLst>
              <a:ext uri="{FF2B5EF4-FFF2-40B4-BE49-F238E27FC236}">
                <a16:creationId xmlns:a16="http://schemas.microsoft.com/office/drawing/2014/main" id="{E29940B4-5277-4F3F-9CFC-8B0EA3138D58}"/>
              </a:ext>
            </a:extLst>
          </p:cNvPr>
          <p:cNvSpPr>
            <a:spLocks noGrp="1"/>
          </p:cNvSpPr>
          <p:nvPr>
            <p:ph type="sldNum" sz="quarter" idx="23"/>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3237251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3" name="Footer Placeholder 2">
            <a:extLst>
              <a:ext uri="{FF2B5EF4-FFF2-40B4-BE49-F238E27FC236}">
                <a16:creationId xmlns:a16="http://schemas.microsoft.com/office/drawing/2014/main" id="{B7BCC284-F742-43F6-986F-7B624124EDA7}"/>
              </a:ext>
            </a:extLst>
          </p:cNvPr>
          <p:cNvSpPr>
            <a:spLocks noGrp="1"/>
          </p:cNvSpPr>
          <p:nvPr>
            <p:ph type="ftr" sz="quarter" idx="21"/>
          </p:nvPr>
        </p:nvSpPr>
        <p:spPr/>
        <p:txBody>
          <a:bodyPr/>
          <a:lstStyle/>
          <a:p>
            <a:endParaRPr lang="en-GB"/>
          </a:p>
        </p:txBody>
      </p:sp>
      <p:sp>
        <p:nvSpPr>
          <p:cNvPr id="4" name="Slide Number Placeholder 3">
            <a:extLst>
              <a:ext uri="{FF2B5EF4-FFF2-40B4-BE49-F238E27FC236}">
                <a16:creationId xmlns:a16="http://schemas.microsoft.com/office/drawing/2014/main" id="{963D633C-4FB2-40A8-87AE-27D7069D548B}"/>
              </a:ext>
            </a:extLst>
          </p:cNvPr>
          <p:cNvSpPr>
            <a:spLocks noGrp="1"/>
          </p:cNvSpPr>
          <p:nvPr>
            <p:ph type="sldNum" sz="quarter" idx="22"/>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816040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3" name="Footer Placeholder 2">
            <a:extLst>
              <a:ext uri="{FF2B5EF4-FFF2-40B4-BE49-F238E27FC236}">
                <a16:creationId xmlns:a16="http://schemas.microsoft.com/office/drawing/2014/main" id="{C2BDA638-F296-46AA-A700-DD137C9B1C97}"/>
              </a:ext>
            </a:extLst>
          </p:cNvPr>
          <p:cNvSpPr>
            <a:spLocks noGrp="1"/>
          </p:cNvSpPr>
          <p:nvPr>
            <p:ph type="ftr" sz="quarter" idx="22"/>
          </p:nvPr>
        </p:nvSpPr>
        <p:spPr/>
        <p:txBody>
          <a:bodyPr/>
          <a:lstStyle/>
          <a:p>
            <a:endParaRPr lang="en-GB"/>
          </a:p>
        </p:txBody>
      </p:sp>
      <p:sp>
        <p:nvSpPr>
          <p:cNvPr id="5" name="Slide Number Placeholder 4">
            <a:extLst>
              <a:ext uri="{FF2B5EF4-FFF2-40B4-BE49-F238E27FC236}">
                <a16:creationId xmlns:a16="http://schemas.microsoft.com/office/drawing/2014/main" id="{D73DA6F5-71D9-49F9-A007-D58DDA521CFB}"/>
              </a:ext>
            </a:extLst>
          </p:cNvPr>
          <p:cNvSpPr>
            <a:spLocks noGrp="1"/>
          </p:cNvSpPr>
          <p:nvPr>
            <p:ph type="sldNum" sz="quarter" idx="23"/>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358540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E65C55C8-4ACE-40E1-ABE8-EA49B75F2FBA}"/>
              </a:ext>
            </a:extLst>
          </p:cNvPr>
          <p:cNvSpPr>
            <a:spLocks noGrp="1"/>
          </p:cNvSpPr>
          <p:nvPr>
            <p:ph type="ftr" sz="quarter" idx="22"/>
          </p:nvPr>
        </p:nvSpPr>
        <p:spPr/>
        <p:txBody>
          <a:bodyPr/>
          <a:lstStyle/>
          <a:p>
            <a:endParaRPr lang="en-GB"/>
          </a:p>
        </p:txBody>
      </p:sp>
      <p:sp>
        <p:nvSpPr>
          <p:cNvPr id="4" name="Slide Number Placeholder 3">
            <a:extLst>
              <a:ext uri="{FF2B5EF4-FFF2-40B4-BE49-F238E27FC236}">
                <a16:creationId xmlns:a16="http://schemas.microsoft.com/office/drawing/2014/main" id="{19041497-ECDF-406D-8912-2F0EC71EBC70}"/>
              </a:ext>
            </a:extLst>
          </p:cNvPr>
          <p:cNvSpPr>
            <a:spLocks noGrp="1"/>
          </p:cNvSpPr>
          <p:nvPr>
            <p:ph type="sldNum" sz="quarter" idx="23"/>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22465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E7B0B55E-1966-4517-A63B-5007639A4BE4}"/>
              </a:ext>
            </a:extLst>
          </p:cNvPr>
          <p:cNvSpPr>
            <a:spLocks noGrp="1"/>
          </p:cNvSpPr>
          <p:nvPr>
            <p:ph type="ftr" sz="quarter" idx="22"/>
          </p:nvPr>
        </p:nvSpPr>
        <p:spPr/>
        <p:txBody>
          <a:bodyPr/>
          <a:lstStyle/>
          <a:p>
            <a:endParaRPr lang="en-GB"/>
          </a:p>
        </p:txBody>
      </p:sp>
      <p:sp>
        <p:nvSpPr>
          <p:cNvPr id="4" name="Slide Number Placeholder 3">
            <a:extLst>
              <a:ext uri="{FF2B5EF4-FFF2-40B4-BE49-F238E27FC236}">
                <a16:creationId xmlns:a16="http://schemas.microsoft.com/office/drawing/2014/main" id="{8B1DDCFB-FF1B-4845-89FA-B449D30AE194}"/>
              </a:ext>
            </a:extLst>
          </p:cNvPr>
          <p:cNvSpPr>
            <a:spLocks noGrp="1"/>
          </p:cNvSpPr>
          <p:nvPr>
            <p:ph type="sldNum" sz="quarter" idx="23"/>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3948933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AEE7E0AB-1C89-4EB0-A1DB-FA49ED147AE5}"/>
              </a:ext>
            </a:extLst>
          </p:cNvPr>
          <p:cNvSpPr>
            <a:spLocks noGrp="1"/>
          </p:cNvSpPr>
          <p:nvPr>
            <p:ph type="ftr" sz="quarter" idx="23"/>
          </p:nvPr>
        </p:nvSpPr>
        <p:spPr/>
        <p:txBody>
          <a:bodyPr/>
          <a:lstStyle/>
          <a:p>
            <a:endParaRPr lang="en-GB"/>
          </a:p>
        </p:txBody>
      </p:sp>
      <p:sp>
        <p:nvSpPr>
          <p:cNvPr id="4" name="Slide Number Placeholder 3">
            <a:extLst>
              <a:ext uri="{FF2B5EF4-FFF2-40B4-BE49-F238E27FC236}">
                <a16:creationId xmlns:a16="http://schemas.microsoft.com/office/drawing/2014/main" id="{0251E47F-DB97-4685-A86A-A81CF936812B}"/>
              </a:ext>
            </a:extLst>
          </p:cNvPr>
          <p:cNvSpPr>
            <a:spLocks noGrp="1"/>
          </p:cNvSpPr>
          <p:nvPr>
            <p:ph type="sldNum" sz="quarter" idx="24"/>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4112142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Drag picture to placeholder or click icon to add</a:t>
            </a:r>
          </a:p>
        </p:txBody>
      </p:sp>
      <p:sp>
        <p:nvSpPr>
          <p:cNvPr id="3" name="Footer Placeholder 2">
            <a:extLst>
              <a:ext uri="{FF2B5EF4-FFF2-40B4-BE49-F238E27FC236}">
                <a16:creationId xmlns:a16="http://schemas.microsoft.com/office/drawing/2014/main" id="{763B43AB-1EA5-489E-A400-84F64D403BA2}"/>
              </a:ext>
            </a:extLst>
          </p:cNvPr>
          <p:cNvSpPr>
            <a:spLocks noGrp="1"/>
          </p:cNvSpPr>
          <p:nvPr>
            <p:ph type="ftr" sz="quarter" idx="18"/>
          </p:nvPr>
        </p:nvSpPr>
        <p:spPr/>
        <p:txBody>
          <a:bodyPr/>
          <a:lstStyle/>
          <a:p>
            <a:endParaRPr lang="en-GB"/>
          </a:p>
        </p:txBody>
      </p:sp>
      <p:sp>
        <p:nvSpPr>
          <p:cNvPr id="4" name="Slide Number Placeholder 3">
            <a:extLst>
              <a:ext uri="{FF2B5EF4-FFF2-40B4-BE49-F238E27FC236}">
                <a16:creationId xmlns:a16="http://schemas.microsoft.com/office/drawing/2014/main" id="{51DD6190-AFC2-47C2-B134-8EFADA4BE667}"/>
              </a:ext>
            </a:extLst>
          </p:cNvPr>
          <p:cNvSpPr>
            <a:spLocks noGrp="1"/>
          </p:cNvSpPr>
          <p:nvPr>
            <p:ph type="sldNum" sz="quarter" idx="19"/>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3571568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
        <p:nvSpPr>
          <p:cNvPr id="3" name="Footer Placeholder 2">
            <a:extLst>
              <a:ext uri="{FF2B5EF4-FFF2-40B4-BE49-F238E27FC236}">
                <a16:creationId xmlns:a16="http://schemas.microsoft.com/office/drawing/2014/main" id="{CF8E3A9D-DADD-4961-9495-D01EC32CEA30}"/>
              </a:ext>
            </a:extLst>
          </p:cNvPr>
          <p:cNvSpPr>
            <a:spLocks noGrp="1"/>
          </p:cNvSpPr>
          <p:nvPr>
            <p:ph type="ftr" sz="quarter" idx="14"/>
          </p:nvPr>
        </p:nvSpPr>
        <p:spPr/>
        <p:txBody>
          <a:bodyPr/>
          <a:lstStyle/>
          <a:p>
            <a:endParaRPr lang="en-GB"/>
          </a:p>
        </p:txBody>
      </p:sp>
      <p:sp>
        <p:nvSpPr>
          <p:cNvPr id="4" name="Slide Number Placeholder 3">
            <a:extLst>
              <a:ext uri="{FF2B5EF4-FFF2-40B4-BE49-F238E27FC236}">
                <a16:creationId xmlns:a16="http://schemas.microsoft.com/office/drawing/2014/main" id="{E37B57CF-41F6-4B77-A157-2F1BEF7B334E}"/>
              </a:ext>
            </a:extLst>
          </p:cNvPr>
          <p:cNvSpPr>
            <a:spLocks noGrp="1"/>
          </p:cNvSpPr>
          <p:nvPr>
            <p:ph type="sldNum" sz="quarter" idx="15"/>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299868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6540108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1B7C993C-AD9D-4DCC-93C5-F497C1111E75}"/>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55771FF6-D7FB-4C8E-913E-B00BD4CDEF0A}"/>
              </a:ext>
            </a:extLst>
          </p:cNvPr>
          <p:cNvSpPr>
            <a:spLocks noGrp="1"/>
          </p:cNvSpPr>
          <p:nvPr>
            <p:ph type="sldNum" sz="quarter" idx="11"/>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1278476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31D84F-4BC8-4D65-97D4-C31009344EF4}"/>
              </a:ext>
            </a:extLst>
          </p:cNvPr>
          <p:cNvSpPr>
            <a:spLocks noGrp="1"/>
          </p:cNvSpPr>
          <p:nvPr>
            <p:ph type="ftr" sz="quarter" idx="10"/>
          </p:nvPr>
        </p:nvSpPr>
        <p:spPr/>
        <p:txBody>
          <a:bodyPr/>
          <a:lstStyle/>
          <a:p>
            <a:endParaRPr lang="en-GB"/>
          </a:p>
        </p:txBody>
      </p:sp>
      <p:sp>
        <p:nvSpPr>
          <p:cNvPr id="3" name="Slide Number Placeholder 2">
            <a:extLst>
              <a:ext uri="{FF2B5EF4-FFF2-40B4-BE49-F238E27FC236}">
                <a16:creationId xmlns:a16="http://schemas.microsoft.com/office/drawing/2014/main" id="{0BE6454E-0A4F-41FF-90E8-4F91DB1F0DA7}"/>
              </a:ext>
            </a:extLst>
          </p:cNvPr>
          <p:cNvSpPr>
            <a:spLocks noGrp="1"/>
          </p:cNvSpPr>
          <p:nvPr>
            <p:ph type="sldNum" sz="quarter" idx="11"/>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1693283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604488" y="64817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prstClr val="white"/>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2800654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27872740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D32281F1-35B4-4D05-AF81-427C34FFA49D}"/>
              </a:ext>
            </a:extLst>
          </p:cNvPr>
          <p:cNvSpPr>
            <a:spLocks noGrp="1"/>
          </p:cNvSpPr>
          <p:nvPr>
            <p:ph type="ftr" sz="quarter" idx="14"/>
          </p:nvPr>
        </p:nvSpPr>
        <p:spPr/>
        <p:txBody>
          <a:bodyPr/>
          <a:lstStyle/>
          <a:p>
            <a:endParaRPr lang="en-GB"/>
          </a:p>
        </p:txBody>
      </p:sp>
      <p:sp>
        <p:nvSpPr>
          <p:cNvPr id="4" name="Slide Number Placeholder 3">
            <a:extLst>
              <a:ext uri="{FF2B5EF4-FFF2-40B4-BE49-F238E27FC236}">
                <a16:creationId xmlns:a16="http://schemas.microsoft.com/office/drawing/2014/main" id="{8174E142-F192-4133-8AD3-C8498C9F373F}"/>
              </a:ext>
            </a:extLst>
          </p:cNvPr>
          <p:cNvSpPr>
            <a:spLocks noGrp="1"/>
          </p:cNvSpPr>
          <p:nvPr>
            <p:ph type="sldNum" sz="quarter" idx="15"/>
          </p:nvPr>
        </p:nvSpPr>
        <p:spPr>
          <a:xfrm>
            <a:off x="492125" y="6417716"/>
            <a:ext cx="1317821" cy="365125"/>
          </a:xfrm>
          <a:prstGeom prst="rect">
            <a:avLst/>
          </a:prstGeom>
        </p:spPr>
        <p:txBody>
          <a:bodyPr/>
          <a:lstStyle/>
          <a:p>
            <a:fld id="{45A36818-55CB-46C1-B701-6B7954BD3901}" type="slidenum">
              <a:rPr lang="en-GB" smtClean="0"/>
              <a:t>‹#›</a:t>
            </a:fld>
            <a:endParaRPr lang="en-GB"/>
          </a:p>
        </p:txBody>
      </p:sp>
    </p:spTree>
    <p:extLst>
      <p:ext uri="{BB962C8B-B14F-4D97-AF65-F5344CB8AC3E}">
        <p14:creationId xmlns:p14="http://schemas.microsoft.com/office/powerpoint/2010/main" val="264341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 name="Slide Number Placeholder 1">
            <a:extLst>
              <a:ext uri="{FF2B5EF4-FFF2-40B4-BE49-F238E27FC236}">
                <a16:creationId xmlns:a16="http://schemas.microsoft.com/office/drawing/2014/main" id="{92E040C8-3CD0-4C9D-AE80-74A397CEC53D}"/>
              </a:ext>
            </a:extLst>
          </p:cNvPr>
          <p:cNvSpPr>
            <a:spLocks noGrp="1"/>
          </p:cNvSpPr>
          <p:nvPr>
            <p:ph type="sldNum" sz="quarter" idx="15"/>
          </p:nvPr>
        </p:nvSpPr>
        <p:spPr>
          <a:xfrm>
            <a:off x="492125" y="6372553"/>
            <a:ext cx="1232980" cy="365125"/>
          </a:xfrm>
          <a:prstGeom prst="rect">
            <a:avLst/>
          </a:prstGeom>
        </p:spPr>
        <p:txBody>
          <a:bodyPr/>
          <a:lstStyle/>
          <a:p>
            <a:fld id="{46B7E2C1-5CD8-4100-B8E0-40A7D25F0D2A}" type="slidenum">
              <a:rPr lang="en-GB" smtClean="0"/>
              <a:t>‹#›</a:t>
            </a:fld>
            <a:endParaRPr lang="en-GB"/>
          </a:p>
        </p:txBody>
      </p:sp>
    </p:spTree>
    <p:extLst>
      <p:ext uri="{BB962C8B-B14F-4D97-AF65-F5344CB8AC3E}">
        <p14:creationId xmlns:p14="http://schemas.microsoft.com/office/powerpoint/2010/main" val="13848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61CC-9E29-41AF-973C-16E314C227BC}"/>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60436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203548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3062602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65772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6918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7844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dirty="0"/>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6"/>
          <a:stretch>
            <a:fillRect/>
          </a:stretch>
        </p:blipFill>
        <p:spPr>
          <a:xfrm>
            <a:off x="9155113" y="6416914"/>
            <a:ext cx="2904881" cy="349690"/>
          </a:xfrm>
          <a:prstGeom prst="rect">
            <a:avLst/>
          </a:prstGeom>
        </p:spPr>
      </p:pic>
      <p:sp>
        <p:nvSpPr>
          <p:cNvPr id="3" name="Footer Placeholder 2">
            <a:extLst>
              <a:ext uri="{FF2B5EF4-FFF2-40B4-BE49-F238E27FC236}">
                <a16:creationId xmlns:a16="http://schemas.microsoft.com/office/drawing/2014/main" id="{0EC072B0-A3B2-45C8-8FF2-EA7A80B93C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Tree>
    <p:extLst>
      <p:ext uri="{BB962C8B-B14F-4D97-AF65-F5344CB8AC3E}">
        <p14:creationId xmlns:p14="http://schemas.microsoft.com/office/powerpoint/2010/main" val="448889132"/>
      </p:ext>
    </p:extLst>
  </p:cSld>
  <p:clrMap bg1="lt1" tx1="dk1" bg2="lt2" tx2="dk2" accent1="accent1" accent2="accent2" accent3="accent3" accent4="accent4" accent5="accent5" accent6="accent6" hlink="hlink" folHlink="folHlink"/>
  <p:sldLayoutIdLst>
    <p:sldLayoutId id="2147485536" r:id="rId1"/>
    <p:sldLayoutId id="2147485537" r:id="rId2"/>
    <p:sldLayoutId id="2147485538" r:id="rId3"/>
    <p:sldLayoutId id="2147485559" r:id="rId4"/>
    <p:sldLayoutId id="2147485539" r:id="rId5"/>
    <p:sldLayoutId id="2147485540" r:id="rId6"/>
    <p:sldLayoutId id="2147485541" r:id="rId7"/>
    <p:sldLayoutId id="2147485542" r:id="rId8"/>
    <p:sldLayoutId id="2147485543" r:id="rId9"/>
    <p:sldLayoutId id="2147485544" r:id="rId10"/>
    <p:sldLayoutId id="2147485545" r:id="rId11"/>
    <p:sldLayoutId id="2147485546" r:id="rId12"/>
    <p:sldLayoutId id="2147485547" r:id="rId13"/>
    <p:sldLayoutId id="2147485548" r:id="rId14"/>
    <p:sldLayoutId id="2147485549" r:id="rId15"/>
    <p:sldLayoutId id="2147485550" r:id="rId16"/>
    <p:sldLayoutId id="2147485551" r:id="rId17"/>
    <p:sldLayoutId id="2147485552" r:id="rId18"/>
    <p:sldLayoutId id="2147485553" r:id="rId19"/>
    <p:sldLayoutId id="2147485554" r:id="rId20"/>
    <p:sldLayoutId id="2147485555" r:id="rId21"/>
    <p:sldLayoutId id="2147485556" r:id="rId22"/>
    <p:sldLayoutId id="2147485557" r:id="rId23"/>
    <p:sldLayoutId id="2147485558" r:id="rId24"/>
  </p:sldLayoutIdLst>
  <p:hf hdr="0" ftr="0" dt="0"/>
  <p:txStyles>
    <p:titleStyle>
      <a:lvl1pPr algn="l" rtl="0" eaLnBrk="0" fontAlgn="base" hangingPunct="0">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fontAlgn="base">
        <a:lnSpc>
          <a:spcPct val="85000"/>
        </a:lnSpc>
        <a:spcBef>
          <a:spcPct val="0"/>
        </a:spcBef>
        <a:spcAft>
          <a:spcPct val="0"/>
        </a:spcAft>
        <a:defRPr sz="3600" b="1">
          <a:solidFill>
            <a:schemeClr val="accent1"/>
          </a:solidFill>
          <a:latin typeface="Calibri" charset="0"/>
        </a:defRPr>
      </a:lvl6pPr>
      <a:lvl7pPr marL="914400" algn="l" rtl="0" fontAlgn="base">
        <a:lnSpc>
          <a:spcPct val="85000"/>
        </a:lnSpc>
        <a:spcBef>
          <a:spcPct val="0"/>
        </a:spcBef>
        <a:spcAft>
          <a:spcPct val="0"/>
        </a:spcAft>
        <a:defRPr sz="3600" b="1">
          <a:solidFill>
            <a:schemeClr val="accent1"/>
          </a:solidFill>
          <a:latin typeface="Calibri" charset="0"/>
        </a:defRPr>
      </a:lvl7pPr>
      <a:lvl8pPr marL="1371600" algn="l" rtl="0" fontAlgn="base">
        <a:lnSpc>
          <a:spcPct val="85000"/>
        </a:lnSpc>
        <a:spcBef>
          <a:spcPct val="0"/>
        </a:spcBef>
        <a:spcAft>
          <a:spcPct val="0"/>
        </a:spcAft>
        <a:defRPr sz="3600" b="1">
          <a:solidFill>
            <a:schemeClr val="accent1"/>
          </a:solidFill>
          <a:latin typeface="Calibri" charset="0"/>
        </a:defRPr>
      </a:lvl8pPr>
      <a:lvl9pPr marL="1828800" algn="l" rtl="0" fontAlgn="base">
        <a:lnSpc>
          <a:spcPct val="85000"/>
        </a:lnSpc>
        <a:spcBef>
          <a:spcPct val="0"/>
        </a:spcBef>
        <a:spcAft>
          <a:spcPct val="0"/>
        </a:spcAft>
        <a:defRPr sz="3600" b="1">
          <a:solidFill>
            <a:schemeClr val="accent1"/>
          </a:solidFill>
          <a:latin typeface="Calibri" charset="0"/>
        </a:defRPr>
      </a:lvl9pPr>
    </p:titleStyle>
    <p:body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Bit:Bot</a:t>
            </a:r>
            <a:r>
              <a:rPr lang="en-US" dirty="0"/>
              <a:t> Race Car Project </a:t>
            </a:r>
          </a:p>
        </p:txBody>
      </p:sp>
      <p:sp>
        <p:nvSpPr>
          <p:cNvPr id="10" name="Text Placeholder 9">
            <a:extLst>
              <a:ext uri="{FF2B5EF4-FFF2-40B4-BE49-F238E27FC236}">
                <a16:creationId xmlns:a16="http://schemas.microsoft.com/office/drawing/2014/main" id="{A9CE5F97-68A1-4027-BA26-55ED26F64E33}"/>
              </a:ext>
            </a:extLst>
          </p:cNvPr>
          <p:cNvSpPr>
            <a:spLocks noGrp="1"/>
          </p:cNvSpPr>
          <p:nvPr>
            <p:ph type="body" sz="quarter" idx="14"/>
          </p:nvPr>
        </p:nvSpPr>
        <p:spPr>
          <a:xfrm>
            <a:off x="7688163" y="4513475"/>
            <a:ext cx="4268207" cy="289871"/>
          </a:xfrm>
        </p:spPr>
        <p:txBody>
          <a:bodyPr/>
          <a:lstStyle/>
          <a:p>
            <a:r>
              <a:rPr lang="en-GB" sz="2000" dirty="0"/>
              <a:t>Lesson 11</a:t>
            </a:r>
          </a:p>
          <a:p>
            <a:endParaRPr lang="en-GB" dirty="0"/>
          </a:p>
        </p:txBody>
      </p:sp>
      <p:sp>
        <p:nvSpPr>
          <p:cNvPr id="7" name="Subtitle 6">
            <a:extLst>
              <a:ext uri="{FF2B5EF4-FFF2-40B4-BE49-F238E27FC236}">
                <a16:creationId xmlns:a16="http://schemas.microsoft.com/office/drawing/2014/main" id="{D8E25AB1-BFE0-4F7A-9BFB-DF0DFB3E1B99}"/>
              </a:ext>
            </a:extLst>
          </p:cNvPr>
          <p:cNvSpPr>
            <a:spLocks noGrp="1"/>
          </p:cNvSpPr>
          <p:nvPr>
            <p:ph type="subTitle" idx="1"/>
          </p:nvPr>
        </p:nvSpPr>
        <p:spPr/>
        <p:txBody>
          <a:bodyPr/>
          <a:lstStyle/>
          <a:p>
            <a:r>
              <a:rPr lang="en-GB" dirty="0"/>
              <a:t>Tilt Control and Bluetooth</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44768"/>
            <a:ext cx="4280971" cy="622776"/>
          </a:xfrm>
          <a:prstGeom prst="rect">
            <a:avLst/>
          </a:prstGeom>
        </p:spPr>
      </p:pic>
      <p:sp>
        <p:nvSpPr>
          <p:cNvPr id="13" name="Slide Number Placeholder 12">
            <a:extLst>
              <a:ext uri="{FF2B5EF4-FFF2-40B4-BE49-F238E27FC236}">
                <a16:creationId xmlns:a16="http://schemas.microsoft.com/office/drawing/2014/main" id="{88D1E6B6-F169-494A-BBB8-B3BDC7EE468D}"/>
              </a:ext>
            </a:extLst>
          </p:cNvPr>
          <p:cNvSpPr>
            <a:spLocks noGrp="1"/>
          </p:cNvSpPr>
          <p:nvPr>
            <p:ph type="sldNum" sz="quarter" idx="15"/>
          </p:nvPr>
        </p:nvSpPr>
        <p:spPr/>
        <p:txBody>
          <a:bodyPr/>
          <a:lstStyle/>
          <a:p>
            <a:fld id="{46B7E2C1-5CD8-4100-B8E0-40A7D25F0D2A}" type="slidenum">
              <a:rPr lang="en-GB" smtClean="0"/>
              <a:t>1</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Objectives</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Be able to send a signal from one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to another</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To be able to receive a signal and process the data</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To use the signal to control movement by combining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Radio</a:t>
            </a:r>
            <a:r>
              <a:rPr lang="en-US" dirty="0">
                <a:latin typeface="Lato" panose="020F0502020204030203" pitchFamily="34" charset="0"/>
                <a:ea typeface="Lato" panose="020F0502020204030203" pitchFamily="34" charset="0"/>
                <a:cs typeface="Lato" panose="020F0502020204030203" pitchFamily="34" charset="0"/>
              </a:rPr>
              <a:t> and sensor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data</a:t>
            </a:r>
          </a:p>
          <a:p>
            <a:pPr marL="0" indent="0">
              <a:buNone/>
            </a:pPr>
            <a:endParaRPr lang="en-GB" sz="2800" dirty="0">
              <a:latin typeface="Lato" panose="020F0502020204030203" pitchFamily="34" charset="0"/>
              <a:ea typeface="Lato" panose="020F0502020204030203" pitchFamily="34" charset="0"/>
              <a:cs typeface="Lato" panose="020F0502020204030203" pitchFamily="34" charset="0"/>
            </a:endParaRPr>
          </a:p>
        </p:txBody>
      </p:sp>
      <p:sp>
        <p:nvSpPr>
          <p:cNvPr id="4" name="Slide Number Placeholder 3">
            <a:extLst>
              <a:ext uri="{FF2B5EF4-FFF2-40B4-BE49-F238E27FC236}">
                <a16:creationId xmlns:a16="http://schemas.microsoft.com/office/drawing/2014/main" id="{1F3B0406-BEB8-43A5-BC00-F57B43570E2D}"/>
              </a:ext>
            </a:extLst>
          </p:cNvPr>
          <p:cNvSpPr>
            <a:spLocks noGrp="1"/>
          </p:cNvSpPr>
          <p:nvPr>
            <p:ph type="sldNum" sz="quarter" idx="11"/>
          </p:nvPr>
        </p:nvSpPr>
        <p:spPr/>
        <p:txBody>
          <a:bodyPr/>
          <a:lstStyle/>
          <a:p>
            <a:fld id="{45A36818-55CB-46C1-B701-6B7954BD3901}" type="slidenum">
              <a:rPr lang="en-GB" smtClean="0"/>
              <a:t>2</a:t>
            </a:fld>
            <a:endParaRPr lang="en-GB"/>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EB70-984E-44EC-8EC5-13A34FD19AAC}"/>
              </a:ext>
            </a:extLst>
          </p:cNvPr>
          <p:cNvSpPr>
            <a:spLocks noGrp="1"/>
          </p:cNvSpPr>
          <p:nvPr>
            <p:ph type="title"/>
          </p:nvPr>
        </p:nvSpPr>
        <p:spPr/>
        <p:txBody>
          <a:bodyPr/>
          <a:lstStyle/>
          <a:p>
            <a:r>
              <a:rPr lang="en-GB">
                <a:latin typeface="Lato" panose="020F0502020204030203" pitchFamily="34" charset="0"/>
                <a:ea typeface="Lato" panose="020F0502020204030203" pitchFamily="34" charset="0"/>
                <a:cs typeface="Lato" panose="020F0502020204030203" pitchFamily="34" charset="0"/>
              </a:rPr>
              <a:t>Radio</a:t>
            </a: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0CA3ABE9-F7E8-49A3-9840-C2214C5922D2}"/>
              </a:ext>
            </a:extLst>
          </p:cNvPr>
          <p:cNvSpPr>
            <a:spLocks noGrp="1"/>
          </p:cNvSpPr>
          <p:nvPr>
            <p:ph idx="1"/>
          </p:nvPr>
        </p:nvSpPr>
        <p:spPr>
          <a:xfrm>
            <a:off x="492125" y="1099726"/>
            <a:ext cx="10190219" cy="4595203"/>
          </a:xfrm>
        </p:spPr>
        <p:txBody>
          <a:bodyPr/>
          <a:lstStyle/>
          <a:p>
            <a:pPr marL="0" indent="0">
              <a:spcBef>
                <a:spcPts val="1200"/>
              </a:spcBef>
              <a:buNone/>
            </a:pPr>
            <a:r>
              <a:rPr lang="en-US" dirty="0">
                <a:latin typeface="Lato" panose="020F0502020204030203" pitchFamily="34" charset="0"/>
                <a:ea typeface="Lato" panose="020F0502020204030203" pitchFamily="34" charset="0"/>
                <a:cs typeface="Lato" panose="020F0502020204030203" pitchFamily="34" charset="0"/>
              </a:rPr>
              <a:t>The BBC micro:bit has radio hardware that lets you transmit data over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Radio </a:t>
            </a:r>
            <a:r>
              <a:rPr lang="en-US" dirty="0">
                <a:latin typeface="Lato" panose="020F0502020204030203" pitchFamily="34" charset="0"/>
                <a:ea typeface="Lato" panose="020F0502020204030203" pitchFamily="34" charset="0"/>
                <a:cs typeface="Lato" panose="020F0502020204030203" pitchFamily="34" charset="0"/>
              </a:rPr>
              <a:t>wirelessly</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Messages are sent on a chosen channel (0-83)</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You can set the power of the broadcast </a:t>
            </a:r>
            <a:r>
              <a:rPr lang="en-US">
                <a:latin typeface="Lato" panose="020F0502020204030203" pitchFamily="34" charset="0"/>
                <a:ea typeface="Lato" panose="020F0502020204030203" pitchFamily="34" charset="0"/>
                <a:cs typeface="Lato" panose="020F0502020204030203" pitchFamily="34" charset="0"/>
              </a:rPr>
              <a:t>which changes the range</a:t>
            </a:r>
            <a:endParaRPr lang="en-US" dirty="0">
              <a:latin typeface="Lato" panose="020F0502020204030203" pitchFamily="34" charset="0"/>
              <a:ea typeface="Lato" panose="020F0502020204030203" pitchFamily="34" charset="0"/>
              <a:cs typeface="Lato" panose="020F0502020204030203" pitchFamily="34" charset="0"/>
            </a:endParaRPr>
          </a:p>
          <a:p>
            <a:pPr marL="0" indent="0">
              <a:spcBef>
                <a:spcPts val="1200"/>
              </a:spcBef>
              <a:buNone/>
            </a:pPr>
            <a:endParaRPr lang="en-US" dirty="0">
              <a:latin typeface="Lato" panose="020F0502020204030203" pitchFamily="34" charset="0"/>
              <a:ea typeface="Lato" panose="020F0502020204030203" pitchFamily="34" charset="0"/>
              <a:cs typeface="Lato" panose="020F0502020204030203" pitchFamily="34" charset="0"/>
            </a:endParaRPr>
          </a:p>
          <a:p>
            <a:pPr marL="0" indent="0">
              <a:spcBef>
                <a:spcPts val="1200"/>
              </a:spcBef>
              <a:buNone/>
            </a:pPr>
            <a:r>
              <a:rPr lang="en-US" dirty="0">
                <a:latin typeface="Lato" panose="020F0502020204030203" pitchFamily="34" charset="0"/>
                <a:ea typeface="Lato" panose="020F0502020204030203" pitchFamily="34" charset="0"/>
                <a:cs typeface="Lato" panose="020F0502020204030203" pitchFamily="34" charset="0"/>
              </a:rPr>
              <a:t>With this you can:</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program your micro:bit to transmit data</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send radio data signals between two or more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devices</a:t>
            </a:r>
          </a:p>
          <a:p>
            <a:pPr marL="0" indent="0">
              <a:spcBef>
                <a:spcPts val="1200"/>
              </a:spcBef>
              <a:buNone/>
            </a:pPr>
            <a:endParaRPr lang="en-US" dirty="0">
              <a:latin typeface="Lato" panose="020F0502020204030203" pitchFamily="34" charset="0"/>
              <a:ea typeface="Lato" panose="020F0502020204030203" pitchFamily="34" charset="0"/>
              <a:cs typeface="Lato" panose="020F0502020204030203" pitchFamily="34" charset="0"/>
            </a:endParaRPr>
          </a:p>
          <a:p>
            <a:pPr marL="0" indent="0">
              <a:spcBef>
                <a:spcPts val="1200"/>
              </a:spcBef>
              <a:buNone/>
            </a:pPr>
            <a:endParaRPr lang="en-US"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US" sz="2000" b="1" dirty="0">
              <a:latin typeface="Lato" panose="020F0502020204030203" pitchFamily="34" charset="0"/>
              <a:ea typeface="Lato" panose="020F0502020204030203" pitchFamily="34" charset="0"/>
              <a:cs typeface="Lato" panose="020F0502020204030203" pitchFamily="34" charset="0"/>
            </a:endParaRPr>
          </a:p>
          <a:p>
            <a:endParaRPr lang="en-US" sz="2000"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p:txBody>
      </p:sp>
      <p:sp>
        <p:nvSpPr>
          <p:cNvPr id="4" name="Slide Number Placeholder 3">
            <a:extLst>
              <a:ext uri="{FF2B5EF4-FFF2-40B4-BE49-F238E27FC236}">
                <a16:creationId xmlns:a16="http://schemas.microsoft.com/office/drawing/2014/main" id="{2960FC4A-9065-41C8-B0A7-EB7D170EB008}"/>
              </a:ext>
            </a:extLst>
          </p:cNvPr>
          <p:cNvSpPr>
            <a:spLocks noGrp="1"/>
          </p:cNvSpPr>
          <p:nvPr>
            <p:ph type="sldNum" sz="quarter" idx="11"/>
          </p:nvPr>
        </p:nvSpPr>
        <p:spPr/>
        <p:txBody>
          <a:bodyPr/>
          <a:lstStyle/>
          <a:p>
            <a:fld id="{45A36818-55CB-46C1-B701-6B7954BD3901}" type="slidenum">
              <a:rPr lang="en-GB" smtClean="0"/>
              <a:t>3</a:t>
            </a:fld>
            <a:endParaRPr lang="en-GB"/>
          </a:p>
        </p:txBody>
      </p:sp>
    </p:spTree>
    <p:extLst>
      <p:ext uri="{BB962C8B-B14F-4D97-AF65-F5344CB8AC3E}">
        <p14:creationId xmlns:p14="http://schemas.microsoft.com/office/powerpoint/2010/main" val="32196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6CA0-8110-47F4-A08D-1E356FC04797}"/>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Transmitter</a:t>
            </a:r>
          </a:p>
        </p:txBody>
      </p:sp>
      <p:sp>
        <p:nvSpPr>
          <p:cNvPr id="3" name="Content Placeholder 2">
            <a:extLst>
              <a:ext uri="{FF2B5EF4-FFF2-40B4-BE49-F238E27FC236}">
                <a16:creationId xmlns:a16="http://schemas.microsoft.com/office/drawing/2014/main" id="{33DFAED8-60C3-46B7-B310-F1CB45DB645C}"/>
              </a:ext>
            </a:extLst>
          </p:cNvPr>
          <p:cNvSpPr>
            <a:spLocks noGrp="1"/>
          </p:cNvSpPr>
          <p:nvPr>
            <p:ph idx="1"/>
          </p:nvPr>
        </p:nvSpPr>
        <p:spPr>
          <a:xfrm>
            <a:off x="492126" y="1173239"/>
            <a:ext cx="6478830" cy="5195288"/>
          </a:xfrm>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For this project you will need two </a:t>
            </a:r>
            <a:r>
              <a:rPr lang="en-GB" dirty="0" err="1">
                <a:latin typeface="Lato" panose="020F0502020204030203" pitchFamily="34" charset="0"/>
                <a:ea typeface="Lato" panose="020F0502020204030203" pitchFamily="34" charset="0"/>
                <a:cs typeface="Lato" panose="020F0502020204030203" pitchFamily="34" charset="0"/>
              </a:rPr>
              <a:t>micro:bits</a:t>
            </a:r>
            <a:r>
              <a:rPr lang="en-GB" dirty="0">
                <a:latin typeface="Lato" panose="020F0502020204030203" pitchFamily="34" charset="0"/>
                <a:ea typeface="Lato" panose="020F0502020204030203" pitchFamily="34" charset="0"/>
                <a:cs typeface="Lato" panose="020F0502020204030203" pitchFamily="34" charset="0"/>
              </a:rPr>
              <a:t> one to act as a transmitter and one to act as the receiver.</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Use the code to the right or the ‘Lesson 11 </a:t>
            </a:r>
            <a:r>
              <a:rPr lang="en-GB" dirty="0" err="1">
                <a:latin typeface="Lato" panose="020F0502020204030203" pitchFamily="34" charset="0"/>
                <a:ea typeface="Lato" panose="020F0502020204030203" pitchFamily="34" charset="0"/>
                <a:cs typeface="Lato" panose="020F0502020204030203" pitchFamily="34" charset="0"/>
              </a:rPr>
              <a:t>BTTX.hex</a:t>
            </a:r>
            <a:r>
              <a:rPr lang="en-GB" dirty="0">
                <a:latin typeface="Lato" panose="020F0502020204030203" pitchFamily="34" charset="0"/>
                <a:ea typeface="Lato" panose="020F0502020204030203" pitchFamily="34" charset="0"/>
                <a:cs typeface="Lato" panose="020F0502020204030203" pitchFamily="34" charset="0"/>
              </a:rPr>
              <a:t>’ file to create the radio transmitter</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Note the use of groups (this will separate different transmitter and receivers)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Note the use of power the bigger the number the greater the range</a:t>
            </a:r>
          </a:p>
          <a:p>
            <a:endParaRPr lang="en-GB" sz="2000"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a:p>
            <a:endParaRPr lang="en-GB" sz="1400"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2000" dirty="0"/>
          </a:p>
        </p:txBody>
      </p:sp>
      <p:pic>
        <p:nvPicPr>
          <p:cNvPr id="4" name="Picture 3">
            <a:extLst>
              <a:ext uri="{FF2B5EF4-FFF2-40B4-BE49-F238E27FC236}">
                <a16:creationId xmlns:a16="http://schemas.microsoft.com/office/drawing/2014/main" id="{99A0F7E8-ECF5-46C4-8595-C7BDED7221CD}"/>
              </a:ext>
            </a:extLst>
          </p:cNvPr>
          <p:cNvPicPr>
            <a:picLocks noChangeAspect="1"/>
          </p:cNvPicPr>
          <p:nvPr/>
        </p:nvPicPr>
        <p:blipFill>
          <a:blip r:embed="rId3"/>
          <a:stretch>
            <a:fillRect/>
          </a:stretch>
        </p:blipFill>
        <p:spPr>
          <a:xfrm>
            <a:off x="6970956" y="1173238"/>
            <a:ext cx="4609529" cy="3862487"/>
          </a:xfrm>
          <a:prstGeom prst="rect">
            <a:avLst/>
          </a:prstGeom>
        </p:spPr>
      </p:pic>
      <p:sp>
        <p:nvSpPr>
          <p:cNvPr id="5" name="Slide Number Placeholder 4">
            <a:extLst>
              <a:ext uri="{FF2B5EF4-FFF2-40B4-BE49-F238E27FC236}">
                <a16:creationId xmlns:a16="http://schemas.microsoft.com/office/drawing/2014/main" id="{A3877E28-3DA2-4759-94B4-DB7516AB19D5}"/>
              </a:ext>
            </a:extLst>
          </p:cNvPr>
          <p:cNvSpPr>
            <a:spLocks noGrp="1"/>
          </p:cNvSpPr>
          <p:nvPr>
            <p:ph type="sldNum" sz="quarter" idx="11"/>
          </p:nvPr>
        </p:nvSpPr>
        <p:spPr/>
        <p:txBody>
          <a:bodyPr/>
          <a:lstStyle/>
          <a:p>
            <a:fld id="{45A36818-55CB-46C1-B701-6B7954BD3901}" type="slidenum">
              <a:rPr lang="en-GB" smtClean="0"/>
              <a:t>4</a:t>
            </a:fld>
            <a:endParaRPr lang="en-GB"/>
          </a:p>
        </p:txBody>
      </p:sp>
    </p:spTree>
    <p:extLst>
      <p:ext uri="{BB962C8B-B14F-4D97-AF65-F5344CB8AC3E}">
        <p14:creationId xmlns:p14="http://schemas.microsoft.com/office/powerpoint/2010/main" val="363818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9A7E8F-5432-4E19-83B4-03A231D73ECF}"/>
              </a:ext>
            </a:extLst>
          </p:cNvPr>
          <p:cNvPicPr>
            <a:picLocks noChangeAspect="1"/>
          </p:cNvPicPr>
          <p:nvPr/>
        </p:nvPicPr>
        <p:blipFill rotWithShape="1">
          <a:blip r:embed="rId3"/>
          <a:srcRect t="7744" r="16636" b="8963"/>
          <a:stretch/>
        </p:blipFill>
        <p:spPr>
          <a:xfrm>
            <a:off x="1904105" y="96820"/>
            <a:ext cx="7476564" cy="6263444"/>
          </a:xfrm>
          <a:prstGeom prst="rect">
            <a:avLst/>
          </a:prstGeom>
        </p:spPr>
      </p:pic>
      <p:sp>
        <p:nvSpPr>
          <p:cNvPr id="2" name="Slide Number Placeholder 1">
            <a:extLst>
              <a:ext uri="{FF2B5EF4-FFF2-40B4-BE49-F238E27FC236}">
                <a16:creationId xmlns:a16="http://schemas.microsoft.com/office/drawing/2014/main" id="{92FF425E-11A9-440A-891D-7B1681E07F91}"/>
              </a:ext>
            </a:extLst>
          </p:cNvPr>
          <p:cNvSpPr>
            <a:spLocks noGrp="1"/>
          </p:cNvSpPr>
          <p:nvPr>
            <p:ph type="sldNum" sz="quarter" idx="11"/>
          </p:nvPr>
        </p:nvSpPr>
        <p:spPr/>
        <p:txBody>
          <a:bodyPr/>
          <a:lstStyle/>
          <a:p>
            <a:fld id="{45A36818-55CB-46C1-B701-6B7954BD3901}" type="slidenum">
              <a:rPr lang="en-GB" smtClean="0"/>
              <a:t>5</a:t>
            </a:fld>
            <a:endParaRPr lang="en-GB"/>
          </a:p>
        </p:txBody>
      </p:sp>
    </p:spTree>
    <p:extLst>
      <p:ext uri="{BB962C8B-B14F-4D97-AF65-F5344CB8AC3E}">
        <p14:creationId xmlns:p14="http://schemas.microsoft.com/office/powerpoint/2010/main" val="342173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6B91-3F34-4EA9-B7CB-1ED31E6BA918}"/>
              </a:ext>
            </a:extLst>
          </p:cNvPr>
          <p:cNvSpPr>
            <a:spLocks noGrp="1"/>
          </p:cNvSpPr>
          <p:nvPr>
            <p:ph type="title"/>
          </p:nvPr>
        </p:nvSpPr>
        <p:spPr/>
        <p:txBody>
          <a:bodyPr/>
          <a:lstStyle/>
          <a:p>
            <a:r>
              <a:rPr lang="en-GB" dirty="0"/>
              <a:t>Receiver</a:t>
            </a:r>
          </a:p>
        </p:txBody>
      </p:sp>
      <p:sp>
        <p:nvSpPr>
          <p:cNvPr id="3" name="Content Placeholder 2">
            <a:extLst>
              <a:ext uri="{FF2B5EF4-FFF2-40B4-BE49-F238E27FC236}">
                <a16:creationId xmlns:a16="http://schemas.microsoft.com/office/drawing/2014/main" id="{40844A7E-99EB-4E9D-93DC-D9D05B63BEBA}"/>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For the receiving </a:t>
            </a:r>
            <a:r>
              <a:rPr lang="en-GB" dirty="0" err="1">
                <a:latin typeface="Lato" panose="020F0502020204030203" pitchFamily="34" charset="0"/>
                <a:ea typeface="Lato" panose="020F0502020204030203" pitchFamily="34" charset="0"/>
                <a:cs typeface="Lato" panose="020F0502020204030203" pitchFamily="34" charset="0"/>
              </a:rPr>
              <a:t>micro:bit</a:t>
            </a:r>
            <a:r>
              <a:rPr lang="en-GB" dirty="0">
                <a:latin typeface="Lato" panose="020F0502020204030203" pitchFamily="34" charset="0"/>
                <a:ea typeface="Lato" panose="020F0502020204030203" pitchFamily="34" charset="0"/>
                <a:cs typeface="Lato" panose="020F0502020204030203" pitchFamily="34" charset="0"/>
              </a:rPr>
              <a:t> copy the code or use the ‘Lesson 11 </a:t>
            </a:r>
            <a:r>
              <a:rPr lang="en-GB" dirty="0" err="1">
                <a:latin typeface="Lato" panose="020F0502020204030203" pitchFamily="34" charset="0"/>
                <a:ea typeface="Lato" panose="020F0502020204030203" pitchFamily="34" charset="0"/>
                <a:cs typeface="Lato" panose="020F0502020204030203" pitchFamily="34" charset="0"/>
              </a:rPr>
              <a:t>BTRX.hex</a:t>
            </a:r>
            <a:r>
              <a:rPr lang="en-GB" dirty="0">
                <a:latin typeface="Lato" panose="020F0502020204030203" pitchFamily="34" charset="0"/>
                <a:ea typeface="Lato" panose="020F0502020204030203" pitchFamily="34" charset="0"/>
                <a:cs typeface="Lato" panose="020F0502020204030203" pitchFamily="34" charset="0"/>
              </a:rPr>
              <a:t>’ file</a:t>
            </a:r>
            <a:endParaRPr lang="en-GB" b="1"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Ensure the radio groups match</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Flash the two </a:t>
            </a:r>
            <a:r>
              <a:rPr lang="en-GB" dirty="0" err="1">
                <a:latin typeface="Lato" panose="020F0502020204030203" pitchFamily="34" charset="0"/>
                <a:ea typeface="Lato" panose="020F0502020204030203" pitchFamily="34" charset="0"/>
                <a:cs typeface="Lato" panose="020F0502020204030203" pitchFamily="34" charset="0"/>
              </a:rPr>
              <a:t>micro:bits</a:t>
            </a:r>
            <a:r>
              <a:rPr lang="en-GB" dirty="0">
                <a:latin typeface="Lato" panose="020F0502020204030203" pitchFamily="34" charset="0"/>
                <a:ea typeface="Lato" panose="020F0502020204030203" pitchFamily="34" charset="0"/>
                <a:cs typeface="Lato" panose="020F0502020204030203" pitchFamily="34" charset="0"/>
              </a:rPr>
              <a:t> and test</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Common problems:</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Power </a:t>
            </a:r>
            <a:r>
              <a:rPr lang="en-GB" sz="2400">
                <a:latin typeface="Lato" panose="020F0502020204030203" pitchFamily="34" charset="0"/>
                <a:ea typeface="Lato" panose="020F0502020204030203" pitchFamily="34" charset="0"/>
                <a:cs typeface="Lato" panose="020F0502020204030203" pitchFamily="34" charset="0"/>
              </a:rPr>
              <a:t>levels too </a:t>
            </a:r>
            <a:r>
              <a:rPr lang="en-GB" sz="2400" dirty="0">
                <a:latin typeface="Lato" panose="020F0502020204030203" pitchFamily="34" charset="0"/>
                <a:ea typeface="Lato" panose="020F0502020204030203" pitchFamily="34" charset="0"/>
                <a:cs typeface="Lato" panose="020F0502020204030203" pitchFamily="34" charset="0"/>
              </a:rPr>
              <a:t>high or low</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Different groups</a:t>
            </a:r>
          </a:p>
          <a:p>
            <a:pPr lvl="1">
              <a:spcBef>
                <a:spcPts val="1200"/>
              </a:spcBef>
            </a:pPr>
            <a:r>
              <a:rPr lang="en-GB" sz="2400" dirty="0">
                <a:latin typeface="Lato" panose="020F0502020204030203" pitchFamily="34" charset="0"/>
                <a:ea typeface="Lato" panose="020F0502020204030203" pitchFamily="34" charset="0"/>
                <a:cs typeface="Lato" panose="020F0502020204030203" pitchFamily="34" charset="0"/>
              </a:rPr>
              <a:t>The values being sent or received</a:t>
            </a:r>
          </a:p>
          <a:p>
            <a:endParaRPr lang="en-GB" sz="2000"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GB" sz="2000" dirty="0">
              <a:latin typeface="Lato" panose="020F0502020204030203" pitchFamily="34" charset="0"/>
              <a:ea typeface="Lato" panose="020F0502020204030203" pitchFamily="34" charset="0"/>
              <a:cs typeface="Lato" panose="020F0502020204030203" pitchFamily="34" charset="0"/>
            </a:endParaRPr>
          </a:p>
          <a:p>
            <a:endParaRPr lang="en-GB" dirty="0"/>
          </a:p>
        </p:txBody>
      </p:sp>
      <p:pic>
        <p:nvPicPr>
          <p:cNvPr id="5" name="Picture 4">
            <a:extLst>
              <a:ext uri="{FF2B5EF4-FFF2-40B4-BE49-F238E27FC236}">
                <a16:creationId xmlns:a16="http://schemas.microsoft.com/office/drawing/2014/main" id="{388AEB4D-1231-4E60-9702-2473BF082AE1}"/>
              </a:ext>
            </a:extLst>
          </p:cNvPr>
          <p:cNvPicPr>
            <a:picLocks noChangeAspect="1"/>
          </p:cNvPicPr>
          <p:nvPr/>
        </p:nvPicPr>
        <p:blipFill>
          <a:blip r:embed="rId3"/>
          <a:stretch>
            <a:fillRect/>
          </a:stretch>
        </p:blipFill>
        <p:spPr>
          <a:xfrm>
            <a:off x="5677742" y="1695638"/>
            <a:ext cx="6301193" cy="4413110"/>
          </a:xfrm>
          <a:prstGeom prst="rect">
            <a:avLst/>
          </a:prstGeom>
        </p:spPr>
      </p:pic>
      <p:sp>
        <p:nvSpPr>
          <p:cNvPr id="4" name="Slide Number Placeholder 3">
            <a:extLst>
              <a:ext uri="{FF2B5EF4-FFF2-40B4-BE49-F238E27FC236}">
                <a16:creationId xmlns:a16="http://schemas.microsoft.com/office/drawing/2014/main" id="{B9639EAA-D776-47F5-8E6B-2AAFD8FEECBF}"/>
              </a:ext>
            </a:extLst>
          </p:cNvPr>
          <p:cNvSpPr>
            <a:spLocks noGrp="1"/>
          </p:cNvSpPr>
          <p:nvPr>
            <p:ph type="sldNum" sz="quarter" idx="11"/>
          </p:nvPr>
        </p:nvSpPr>
        <p:spPr/>
        <p:txBody>
          <a:bodyPr/>
          <a:lstStyle/>
          <a:p>
            <a:fld id="{45A36818-55CB-46C1-B701-6B7954BD3901}" type="slidenum">
              <a:rPr lang="en-GB" smtClean="0"/>
              <a:t>6</a:t>
            </a:fld>
            <a:endParaRPr lang="en-GB"/>
          </a:p>
        </p:txBody>
      </p:sp>
    </p:spTree>
    <p:extLst>
      <p:ext uri="{BB962C8B-B14F-4D97-AF65-F5344CB8AC3E}">
        <p14:creationId xmlns:p14="http://schemas.microsoft.com/office/powerpoint/2010/main" val="140888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F10C1-F184-454A-AAAB-8945E707C0EC}"/>
              </a:ext>
            </a:extLst>
          </p:cNvPr>
          <p:cNvPicPr>
            <a:picLocks noChangeAspect="1"/>
          </p:cNvPicPr>
          <p:nvPr/>
        </p:nvPicPr>
        <p:blipFill>
          <a:blip r:embed="rId3"/>
          <a:stretch>
            <a:fillRect/>
          </a:stretch>
        </p:blipFill>
        <p:spPr>
          <a:xfrm>
            <a:off x="1597755" y="236669"/>
            <a:ext cx="8708071" cy="6097335"/>
          </a:xfrm>
          <a:prstGeom prst="rect">
            <a:avLst/>
          </a:prstGeom>
        </p:spPr>
      </p:pic>
      <p:sp>
        <p:nvSpPr>
          <p:cNvPr id="2" name="Slide Number Placeholder 1">
            <a:extLst>
              <a:ext uri="{FF2B5EF4-FFF2-40B4-BE49-F238E27FC236}">
                <a16:creationId xmlns:a16="http://schemas.microsoft.com/office/drawing/2014/main" id="{A2238108-28A8-4493-8E3A-4A333A35E589}"/>
              </a:ext>
            </a:extLst>
          </p:cNvPr>
          <p:cNvSpPr>
            <a:spLocks noGrp="1"/>
          </p:cNvSpPr>
          <p:nvPr>
            <p:ph type="sldNum" sz="quarter" idx="11"/>
          </p:nvPr>
        </p:nvSpPr>
        <p:spPr/>
        <p:txBody>
          <a:bodyPr/>
          <a:lstStyle/>
          <a:p>
            <a:fld id="{45A36818-55CB-46C1-B701-6B7954BD3901}" type="slidenum">
              <a:rPr lang="en-GB" smtClean="0"/>
              <a:t>7</a:t>
            </a:fld>
            <a:endParaRPr lang="en-GB"/>
          </a:p>
        </p:txBody>
      </p:sp>
    </p:spTree>
    <p:extLst>
      <p:ext uri="{BB962C8B-B14F-4D97-AF65-F5344CB8AC3E}">
        <p14:creationId xmlns:p14="http://schemas.microsoft.com/office/powerpoint/2010/main" val="200407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F9A0-F1AC-4FE1-94C5-2427D390BDA4}"/>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Race </a:t>
            </a:r>
            <a:r>
              <a:rPr lang="en-GB">
                <a:latin typeface="Lato" panose="020F0502020204030203" pitchFamily="34" charset="0"/>
                <a:ea typeface="Lato" panose="020F0502020204030203" pitchFamily="34" charset="0"/>
                <a:cs typeface="Lato" panose="020F0502020204030203" pitchFamily="34" charset="0"/>
              </a:rPr>
              <a:t>Time - Heats</a:t>
            </a: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7CE43A47-3BC8-4918-B46E-E197598043E5}"/>
              </a:ext>
            </a:extLst>
          </p:cNvPr>
          <p:cNvSpPr>
            <a:spLocks noGrp="1"/>
          </p:cNvSpPr>
          <p:nvPr>
            <p:ph idx="1"/>
          </p:nvPr>
        </p:nvSpPr>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Time trial your car around the track</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Try two cars – is the track big enough?</a:t>
            </a:r>
          </a:p>
        </p:txBody>
      </p:sp>
      <p:sp>
        <p:nvSpPr>
          <p:cNvPr id="4" name="Slide Number Placeholder 3">
            <a:extLst>
              <a:ext uri="{FF2B5EF4-FFF2-40B4-BE49-F238E27FC236}">
                <a16:creationId xmlns:a16="http://schemas.microsoft.com/office/drawing/2014/main" id="{BEB2F6ED-69FA-406B-A5F5-5F59B94679B7}"/>
              </a:ext>
            </a:extLst>
          </p:cNvPr>
          <p:cNvSpPr>
            <a:spLocks noGrp="1"/>
          </p:cNvSpPr>
          <p:nvPr>
            <p:ph type="sldNum" sz="quarter" idx="11"/>
          </p:nvPr>
        </p:nvSpPr>
        <p:spPr/>
        <p:txBody>
          <a:bodyPr/>
          <a:lstStyle/>
          <a:p>
            <a:fld id="{45A36818-55CB-46C1-B701-6B7954BD3901}" type="slidenum">
              <a:rPr lang="en-GB" smtClean="0"/>
              <a:t>8</a:t>
            </a:fld>
            <a:endParaRPr lang="en-GB"/>
          </a:p>
        </p:txBody>
      </p:sp>
    </p:spTree>
    <p:extLst>
      <p:ext uri="{BB962C8B-B14F-4D97-AF65-F5344CB8AC3E}">
        <p14:creationId xmlns:p14="http://schemas.microsoft.com/office/powerpoint/2010/main" val="236369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2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customXsn xmlns="http://schemas.microsoft.com/office/2006/metadata/customXsn">
  <xsnLocation/>
  <cached>True</cached>
  <openByDefault>True</openByDefault>
  <xsnScope/>
</customXsn>
</file>

<file path=customXml/item3.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2.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3.xml><?xml version="1.0" encoding="utf-8"?>
<ds:datastoreItem xmlns:ds="http://schemas.openxmlformats.org/officeDocument/2006/customXml" ds:itemID="{B61D4E06-5D3F-4994-A4A7-4BA626FA722D}">
  <ds:schemaRefs>
    <ds:schemaRef ds:uri="http://schemas.microsoft.com/office/2006/metadata/properties"/>
    <ds:schemaRef ds:uri="http://schemas.microsoft.com/office/infopath/2007/PartnerControls"/>
    <ds:schemaRef ds:uri="f2ad5090-61a8-4b8c-ab70-68f4ff4d1933"/>
    <ds:schemaRef ds:uri="c0950e01-db07-4e41-9c32-b7a8e9fccc9b"/>
    <ds:schemaRef ds:uri="http://schemas.microsoft.com/sharepoint/v3"/>
    <ds:schemaRef ds:uri="http://schemas.microsoft.com/sharepoint/v3/fields"/>
  </ds:schemaRefs>
</ds:datastoreItem>
</file>

<file path=customXml/itemProps4.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5.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558</Words>
  <Application>Microsoft Office PowerPoint</Application>
  <PresentationFormat>Widescreen</PresentationFormat>
  <Paragraphs>70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Lato</vt:lpstr>
      <vt:lpstr>Wingdings</vt:lpstr>
      <vt:lpstr>2_Arm_PPT_Public</vt:lpstr>
      <vt:lpstr>Bit:Bot Race Car Project </vt:lpstr>
      <vt:lpstr>Objectives</vt:lpstr>
      <vt:lpstr>Radio</vt:lpstr>
      <vt:lpstr>Transmitter</vt:lpstr>
      <vt:lpstr>PowerPoint Presentation</vt:lpstr>
      <vt:lpstr>Receiver</vt:lpstr>
      <vt:lpstr>PowerPoint Presentation</vt:lpstr>
      <vt:lpstr>Race Time - Heats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2020-12-14T13:08:38Z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