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4"/>
  </p:sldMasterIdLst>
  <p:notesMasterIdLst>
    <p:notesMasterId r:id="rId14"/>
  </p:notesMasterIdLst>
  <p:handoutMasterIdLst>
    <p:handoutMasterId r:id="rId15"/>
  </p:handoutMasterIdLst>
  <p:sldIdLst>
    <p:sldId id="332" r:id="rId5"/>
    <p:sldId id="354" r:id="rId6"/>
    <p:sldId id="337" r:id="rId7"/>
    <p:sldId id="350" r:id="rId8"/>
    <p:sldId id="351" r:id="rId9"/>
    <p:sldId id="352" r:id="rId10"/>
    <p:sldId id="353" r:id="rId11"/>
    <p:sldId id="349" r:id="rId12"/>
    <p:sldId id="321"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B29347B4-D993-4DCE-BA79-F5ED0535AACF}">
          <p14:sldIdLst>
            <p14:sldId id="332"/>
            <p14:sldId id="354"/>
            <p14:sldId id="337"/>
            <p14:sldId id="350"/>
            <p14:sldId id="351"/>
            <p14:sldId id="352"/>
            <p14:sldId id="353"/>
            <p14:sldId id="349"/>
            <p14:sldId id="321"/>
          </p14:sldIdLst>
        </p14:section>
        <p14:section name="Untitled Section" id="{9AA1E88E-94C0-4F5F-B9A2-F7A6E7A42ED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197"/>
  </p:normalViewPr>
  <p:slideViewPr>
    <p:cSldViewPr snapToGrid="0">
      <p:cViewPr varScale="1">
        <p:scale>
          <a:sx n="77" d="100"/>
          <a:sy n="77" d="100"/>
        </p:scale>
        <p:origin x="1188" y="29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1/21/2025</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1/21/2025</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students to the overall purpose of the lesson. Today they will explore what machine learning and artificial intelligence are. They will be introduced to the Python programming language and will build their first Python program.</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concept of intelligence. Ask students if they can describe what intelligence is. Oxford languages define intelligence as “the ability to acquire and apply knowledge and skills”.  Students should then discuss in pairs whether computers can have true intelligence. There are likely to be a number of different views over whether computers can truly have intelligence. Some may argue that a programmer can write a program to allow a computer to acquire knowledge through a range of inputs so this meets the definition of intelligence. Others may argue that intelligence requires consciousness. </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39404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 was carried out by John Searle. One person is inside a room with a number of filing cabinets, each of which matches a question in mandarin to an answer. The person in the room  does not speak Mandarin. A Mandarin speaker then passes a message to the person in the room. They then look through the filing cabinet to find the question with an associated response. They select the appropriate answer and pass it back to the Mandarin speaker outside the room. They then read the response. The person in the room was able to select an appropriate responses without understanding the question that was asked or the response provided. Searle therefore argued that intelligence wasn’t used.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3690459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the difference between supervised and unsupervised learning. The model which students are going to build uses supervised learning. They will be taking a data set which contains data which is labelled. They will then use a range of training data to build the model and test it with the remaining data to see how accurately the model can determine the classification.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07173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 students that they will be building their model using Python which offers a wide range of existing libraries to allow them to create an AI model. It is important that students understand that the syntax is different to the Arduino. There are a number of different IDEs which can be used from installed versions such as IDLE and PyCharm through the online versions such as repl. </a:t>
            </a:r>
            <a:r>
              <a:rPr lang="en-US" dirty="0" err="1"/>
              <a:t>Repl</a:t>
            </a:r>
            <a:r>
              <a:rPr lang="en-US" dirty="0"/>
              <a:t> has been recommended as this will allow students to easily import the libraries that are required.</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228376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base data is provided in the Iris dataset csv. The instructions work through this dataset. More capable learners may wish to explore alternate data sets. A wide range of different data sets are available online from https://data-</a:t>
            </a:r>
            <a:r>
              <a:rPr lang="en-US" dirty="0" err="1"/>
              <a:t>flair.training</a:t>
            </a:r>
            <a:r>
              <a:rPr lang="en-US" dirty="0"/>
              <a:t>/blogs/machine-learning-datasets/.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578315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a:extLst>
              <a:ext uri="{FF2B5EF4-FFF2-40B4-BE49-F238E27FC236}">
                <a16:creationId xmlns:a16="http://schemas.microsoft.com/office/drawing/2014/main" id="{5F306A57-F594-4A76-AACE-A0001BFF5B15}"/>
              </a:ext>
            </a:extLst>
          </p:cNvPr>
          <p:cNvSpPr txBox="1">
            <a:spLocks noChangeArrowheads="1"/>
          </p:cNvSpPr>
          <p:nvPr userDrawn="1"/>
        </p:nvSpPr>
        <p:spPr bwMode="auto">
          <a:xfrm>
            <a:off x="589970" y="6471314"/>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268941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800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964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638234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08319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7910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276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4889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606948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2467243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3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a:extLst>
              <a:ext uri="{FF2B5EF4-FFF2-40B4-BE49-F238E27FC236}">
                <a16:creationId xmlns:a16="http://schemas.microsoft.com/office/drawing/2014/main" id="{F2DBA420-7F24-4367-8CDC-5AE71D1B6F61}"/>
              </a:ext>
            </a:extLst>
          </p:cNvPr>
          <p:cNvSpPr txBox="1">
            <a:spLocks noChangeArrowheads="1"/>
          </p:cNvSpPr>
          <p:nvPr userDrawn="1"/>
        </p:nvSpPr>
        <p:spPr bwMode="auto">
          <a:xfrm>
            <a:off x="439103" y="6402258"/>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1001226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74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344019" y="64817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
        <p:nvSpPr>
          <p:cNvPr id="7" name="TextBox 20">
            <a:extLst>
              <a:ext uri="{FF2B5EF4-FFF2-40B4-BE49-F238E27FC236}">
                <a16:creationId xmlns:a16="http://schemas.microsoft.com/office/drawing/2014/main" id="{69DA679F-7ED6-4D55-BA6C-7DDF7CA918C9}"/>
              </a:ext>
            </a:extLst>
          </p:cNvPr>
          <p:cNvSpPr txBox="1">
            <a:spLocks noChangeArrowheads="1"/>
          </p:cNvSpPr>
          <p:nvPr userDrawn="1"/>
        </p:nvSpPr>
        <p:spPr bwMode="auto">
          <a:xfrm>
            <a:off x="580420" y="64817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2021 Arm Limited </a:t>
            </a:r>
          </a:p>
        </p:txBody>
      </p:sp>
    </p:spTree>
    <p:extLst>
      <p:ext uri="{BB962C8B-B14F-4D97-AF65-F5344CB8AC3E}">
        <p14:creationId xmlns:p14="http://schemas.microsoft.com/office/powerpoint/2010/main" val="2295517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96814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781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49903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96392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3668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08326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269109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92454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170718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255514" y="6491937"/>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
        <p:nvSpPr>
          <p:cNvPr id="10" name="TextBox 20">
            <a:extLst>
              <a:ext uri="{FF2B5EF4-FFF2-40B4-BE49-F238E27FC236}">
                <a16:creationId xmlns:a16="http://schemas.microsoft.com/office/drawing/2014/main" id="{673E03FB-418A-4C10-9CBB-70B3CEB1E308}"/>
              </a:ext>
            </a:extLst>
          </p:cNvPr>
          <p:cNvSpPr txBox="1">
            <a:spLocks noChangeArrowheads="1"/>
          </p:cNvSpPr>
          <p:nvPr userDrawn="1"/>
        </p:nvSpPr>
        <p:spPr bwMode="auto">
          <a:xfrm>
            <a:off x="492125" y="6492324"/>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2021 Arm Limited </a:t>
            </a:r>
          </a:p>
        </p:txBody>
      </p:sp>
    </p:spTree>
    <p:extLst>
      <p:ext uri="{BB962C8B-B14F-4D97-AF65-F5344CB8AC3E}">
        <p14:creationId xmlns:p14="http://schemas.microsoft.com/office/powerpoint/2010/main" val="2323412416"/>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hyperlink" Target="https://creativecommons.org/licenses/by-nc/3.0/" TargetMode="External"/><Relationship Id="rId4" Type="http://schemas.openxmlformats.org/officeDocument/2006/relationships/hyperlink" Target="http://futurism.com/major-breakthrough-in-artificial-intelligence-google-program-defeats-european-go-champion-5-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lato.stanford.edu/entries/chinese-room/"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hyperlink" Target="https://creativecommons.org/licenses/by-sa/3.0/" TargetMode="External"/><Relationship Id="rId4" Type="http://schemas.openxmlformats.org/officeDocument/2006/relationships/hyperlink" Target="http://www.thebluediamondgallery.com/wooden-tile/l/learning.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repl.it/"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508330"/>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Data analysis, machine learning and artificial intelligence</a:t>
            </a:r>
          </a:p>
        </p:txBody>
      </p:sp>
      <p:sp>
        <p:nvSpPr>
          <p:cNvPr id="5" name="Text Placeholder 4">
            <a:extLst>
              <a:ext uri="{FF2B5EF4-FFF2-40B4-BE49-F238E27FC236}">
                <a16:creationId xmlns:a16="http://schemas.microsoft.com/office/drawing/2014/main" id="{E74D31A8-AF7F-4B9E-8555-2D52D0340405}"/>
              </a:ext>
            </a:extLst>
          </p:cNvPr>
          <p:cNvSpPr>
            <a:spLocks noGrp="1"/>
          </p:cNvSpPr>
          <p:nvPr>
            <p:ph type="body" sz="quarter" idx="14"/>
          </p:nvPr>
        </p:nvSpPr>
        <p:spPr>
          <a:xfrm>
            <a:off x="7524442" y="1157498"/>
            <a:ext cx="4268207" cy="289871"/>
          </a:xfrm>
        </p:spPr>
        <p:txBody>
          <a:bodyPr/>
          <a:lstStyle/>
          <a:p>
            <a:r>
              <a:rPr lang="en-GB" dirty="0"/>
              <a:t>Lesson 5</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87903"/>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FA6C-4E96-8545-97F8-DB612B1B4952}"/>
              </a:ext>
            </a:extLst>
          </p:cNvPr>
          <p:cNvSpPr>
            <a:spLocks noGrp="1"/>
          </p:cNvSpPr>
          <p:nvPr>
            <p:ph type="title"/>
          </p:nvPr>
        </p:nvSpPr>
        <p:spPr/>
        <p:txBody>
          <a:bodyPr/>
          <a:lstStyle/>
          <a:p>
            <a:r>
              <a:rPr lang="en-US" dirty="0"/>
              <a:t>Success criteria</a:t>
            </a:r>
          </a:p>
        </p:txBody>
      </p:sp>
      <p:sp>
        <p:nvSpPr>
          <p:cNvPr id="4" name="Content Placeholder 3">
            <a:extLst>
              <a:ext uri="{FF2B5EF4-FFF2-40B4-BE49-F238E27FC236}">
                <a16:creationId xmlns:a16="http://schemas.microsoft.com/office/drawing/2014/main" id="{EA24B322-A9FB-0242-BC4A-1481A3B776F5}"/>
              </a:ext>
            </a:extLst>
          </p:cNvPr>
          <p:cNvSpPr>
            <a:spLocks noGrp="1"/>
          </p:cNvSpPr>
          <p:nvPr>
            <p:ph idx="1"/>
          </p:nvPr>
        </p:nvSpPr>
        <p:spPr>
          <a:xfrm>
            <a:off x="492788" y="1671612"/>
            <a:ext cx="9541227" cy="4086426"/>
          </a:xfrm>
        </p:spPr>
        <p:txBody>
          <a:bodyPr/>
          <a:lstStyle/>
          <a:p>
            <a:pPr lvl="0"/>
            <a:r>
              <a:rPr lang="en-GB" dirty="0"/>
              <a:t>Understand how to install libraries within Python</a:t>
            </a:r>
          </a:p>
          <a:p>
            <a:pPr lvl="0"/>
            <a:r>
              <a:rPr lang="en-GB" dirty="0"/>
              <a:t>Understand how to use various data analysis libraries within Python</a:t>
            </a:r>
          </a:p>
          <a:p>
            <a:pPr lvl="0"/>
            <a:r>
              <a:rPr lang="en-GB" dirty="0"/>
              <a:t>Understand how to train a model</a:t>
            </a:r>
          </a:p>
          <a:p>
            <a:r>
              <a:rPr lang="en-GB" dirty="0"/>
              <a:t>Understand how to use a trained model to make predictions </a:t>
            </a:r>
            <a:endParaRPr lang="en-US" dirty="0"/>
          </a:p>
        </p:txBody>
      </p:sp>
    </p:spTree>
    <p:extLst>
      <p:ext uri="{BB962C8B-B14F-4D97-AF65-F5344CB8AC3E}">
        <p14:creationId xmlns:p14="http://schemas.microsoft.com/office/powerpoint/2010/main" val="5632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76B6FB-D159-4DB1-89EC-935DD6BDE2E2}"/>
              </a:ext>
            </a:extLst>
          </p:cNvPr>
          <p:cNvSpPr txBox="1">
            <a:spLocks/>
          </p:cNvSpPr>
          <p:nvPr/>
        </p:nvSpPr>
        <p:spPr>
          <a:xfrm>
            <a:off x="492125" y="295275"/>
            <a:ext cx="11180763" cy="666750"/>
          </a:xfrm>
          <a:prstGeom prst="rect">
            <a:avLst/>
          </a:prstGeom>
        </p:spPr>
        <p:txBody>
          <a:bodyPr vert="horz" lIns="0" tIns="0" rIns="0" bIns="0" rtlCol="0" anchor="b">
            <a:normAutofit fontScale="85000" lnSpcReduction="20000"/>
          </a:bodyPr>
          <a:lst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a:lstStyle>
          <a:p>
            <a:pPr>
              <a:spcAft>
                <a:spcPts val="600"/>
              </a:spcAft>
            </a:pPr>
            <a:r>
              <a:rPr lang="en-US" sz="4000" b="1" kern="1200" spc="-50" dirty="0">
                <a:latin typeface="+mn-lt"/>
                <a:ea typeface="ＭＳ Ｐゴシック" charset="0"/>
                <a:cs typeface="ＭＳ Ｐゴシック" charset="0"/>
              </a:rPr>
              <a:t>Intelligence</a:t>
            </a:r>
            <a:br>
              <a:rPr lang="en-US" sz="1700" b="1" kern="1200" spc="-50" dirty="0">
                <a:latin typeface="+mn-lt"/>
                <a:ea typeface="ＭＳ Ｐゴシック" charset="0"/>
                <a:cs typeface="ＭＳ Ｐゴシック" charset="0"/>
              </a:rPr>
            </a:br>
            <a:br>
              <a:rPr lang="en-US" sz="1700" b="1" kern="1200" spc="-50" dirty="0">
                <a:latin typeface="+mn-lt"/>
                <a:ea typeface="ＭＳ Ｐゴシック" charset="0"/>
                <a:cs typeface="ＭＳ Ｐゴシック" charset="0"/>
              </a:rPr>
            </a:br>
            <a:endParaRPr lang="en-US" sz="1700" b="1" kern="1200" spc="-50" dirty="0">
              <a:latin typeface="+mn-lt"/>
              <a:ea typeface="ＭＳ Ｐゴシック" charset="0"/>
              <a:cs typeface="ＭＳ Ｐゴシック" charset="0"/>
            </a:endParaRPr>
          </a:p>
        </p:txBody>
      </p:sp>
      <p:sp>
        <p:nvSpPr>
          <p:cNvPr id="6" name="TextBox 5">
            <a:extLst>
              <a:ext uri="{FF2B5EF4-FFF2-40B4-BE49-F238E27FC236}">
                <a16:creationId xmlns:a16="http://schemas.microsoft.com/office/drawing/2014/main" id="{AF46F156-4E77-47B0-B715-9F21DF101EEB}"/>
              </a:ext>
            </a:extLst>
          </p:cNvPr>
          <p:cNvSpPr txBox="1"/>
          <p:nvPr/>
        </p:nvSpPr>
        <p:spPr>
          <a:xfrm>
            <a:off x="492789" y="1671612"/>
            <a:ext cx="5467744" cy="4086426"/>
          </a:xfrm>
          <a:prstGeom prst="rect">
            <a:avLst/>
          </a:prstGeom>
        </p:spPr>
        <p:txBody>
          <a:bodyPr vert="horz" lIns="0" tIns="0" rIns="0" bIns="0" rtlCol="0">
            <a:normAutofit/>
          </a:bodyPr>
          <a:lstStyle/>
          <a:p>
            <a:pPr marL="457200" indent="-457200" eaLnBrk="1" hangingPunct="1">
              <a:spcAft>
                <a:spcPts val="600"/>
              </a:spcAft>
              <a:buClr>
                <a:schemeClr val="accent1"/>
              </a:buClr>
              <a:buFont typeface="Arial" panose="020B0604020202020204" pitchFamily="34" charset="0"/>
              <a:buChar char="•"/>
            </a:pPr>
            <a:r>
              <a:rPr lang="en-US" sz="2400" dirty="0">
                <a:solidFill>
                  <a:schemeClr val="tx2"/>
                </a:solidFill>
                <a:latin typeface="+mn-lt"/>
                <a:ea typeface="ＭＳ Ｐゴシック" charset="0"/>
              </a:rPr>
              <a:t>What is intelligence?</a:t>
            </a:r>
          </a:p>
          <a:p>
            <a:pPr marL="457200" indent="-457200" eaLnBrk="1" hangingPunct="1">
              <a:spcAft>
                <a:spcPts val="600"/>
              </a:spcAft>
              <a:buClr>
                <a:schemeClr val="accent1"/>
              </a:buClr>
              <a:buFont typeface="Arial" panose="020B0604020202020204" pitchFamily="34" charset="0"/>
              <a:buChar char="•"/>
            </a:pPr>
            <a:r>
              <a:rPr lang="en-US" sz="2400" dirty="0">
                <a:solidFill>
                  <a:schemeClr val="tx2"/>
                </a:solidFill>
                <a:latin typeface="+mn-lt"/>
                <a:ea typeface="ＭＳ Ｐゴシック" charset="0"/>
              </a:rPr>
              <a:t>In pairs, discuss whether computers can truly have intelligence</a:t>
            </a:r>
          </a:p>
        </p:txBody>
      </p:sp>
      <p:pic>
        <p:nvPicPr>
          <p:cNvPr id="3" name="Picture 2" descr="A picture containing star, light, lit, night&#10;&#10;Description automatically generated">
            <a:extLst>
              <a:ext uri="{FF2B5EF4-FFF2-40B4-BE49-F238E27FC236}">
                <a16:creationId xmlns:a16="http://schemas.microsoft.com/office/drawing/2014/main" id="{D13C545F-6D4C-E14E-8307-EC8A560A35A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6221" r="4232" b="1"/>
          <a:stretch/>
        </p:blipFill>
        <p:spPr>
          <a:xfrm>
            <a:off x="6211237" y="1671610"/>
            <a:ext cx="5461651" cy="4086427"/>
          </a:xfrm>
          <a:prstGeom prst="rect">
            <a:avLst/>
          </a:prstGeom>
          <a:noFill/>
        </p:spPr>
      </p:pic>
      <p:sp>
        <p:nvSpPr>
          <p:cNvPr id="4" name="TextBox 3">
            <a:extLst>
              <a:ext uri="{FF2B5EF4-FFF2-40B4-BE49-F238E27FC236}">
                <a16:creationId xmlns:a16="http://schemas.microsoft.com/office/drawing/2014/main" id="{58833317-035F-3B4F-A12D-645B26DF5F2D}"/>
              </a:ext>
            </a:extLst>
          </p:cNvPr>
          <p:cNvSpPr txBox="1"/>
          <p:nvPr/>
        </p:nvSpPr>
        <p:spPr>
          <a:xfrm>
            <a:off x="9537688" y="5650315"/>
            <a:ext cx="2135200" cy="107722"/>
          </a:xfrm>
          <a:prstGeom prst="rect">
            <a:avLst/>
          </a:prstGeom>
          <a:solidFill>
            <a:srgbClr val="000000"/>
          </a:solidFill>
        </p:spPr>
        <p:txBody>
          <a:bodyPr wrap="none" lIns="0" tIns="0" rIns="0" bIns="0" rtlCol="0">
            <a:spAutoFit/>
          </a:bodyPr>
          <a:lstStyle/>
          <a:p>
            <a:pPr algn="r">
              <a:spcAft>
                <a:spcPts val="600"/>
              </a:spcAft>
            </a:pPr>
            <a:r>
              <a:rPr lang="en-US" sz="700">
                <a:solidFill>
                  <a:srgbClr val="FFFFFF"/>
                </a:solidFill>
                <a:latin typeface="+mn-lt"/>
                <a:ea typeface="+mn-ea"/>
                <a:hlinkClick r:id="rId4" tooltip="http://futurism.com/major-breakthrough-in-artificial-intelligence-google-program-defeats-european-go-champion-5-0/">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rPr>
              <a:t> by Unknown Author is licensed under </a:t>
            </a:r>
            <a:r>
              <a:rPr lang="en-US" sz="700">
                <a:solidFill>
                  <a:srgbClr val="FFFFFF"/>
                </a:solidFill>
                <a:latin typeface="+mn-lt"/>
                <a:ea typeface="+mn-ea"/>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latin typeface="+mn-lt"/>
              <a:ea typeface="+mn-ea"/>
            </a:endParaRPr>
          </a:p>
        </p:txBody>
      </p:sp>
    </p:spTree>
    <p:extLst>
      <p:ext uri="{BB962C8B-B14F-4D97-AF65-F5344CB8AC3E}">
        <p14:creationId xmlns:p14="http://schemas.microsoft.com/office/powerpoint/2010/main" val="125985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01D-14FC-D046-8FE7-6FDC4E3AD7F0}"/>
              </a:ext>
            </a:extLst>
          </p:cNvPr>
          <p:cNvSpPr>
            <a:spLocks noGrp="1"/>
          </p:cNvSpPr>
          <p:nvPr>
            <p:ph type="title"/>
          </p:nvPr>
        </p:nvSpPr>
        <p:spPr/>
        <p:txBody>
          <a:bodyPr/>
          <a:lstStyle/>
          <a:p>
            <a:r>
              <a:rPr lang="en-US" dirty="0"/>
              <a:t>The Chinese Room problem</a:t>
            </a:r>
          </a:p>
        </p:txBody>
      </p:sp>
      <p:sp>
        <p:nvSpPr>
          <p:cNvPr id="3" name="Content Placeholder 2">
            <a:extLst>
              <a:ext uri="{FF2B5EF4-FFF2-40B4-BE49-F238E27FC236}">
                <a16:creationId xmlns:a16="http://schemas.microsoft.com/office/drawing/2014/main" id="{DE0E9AD5-E615-A94C-A32D-43BE271429F3}"/>
              </a:ext>
            </a:extLst>
          </p:cNvPr>
          <p:cNvSpPr>
            <a:spLocks noGrp="1"/>
          </p:cNvSpPr>
          <p:nvPr>
            <p:ph idx="1"/>
          </p:nvPr>
        </p:nvSpPr>
        <p:spPr/>
        <p:txBody>
          <a:bodyPr/>
          <a:lstStyle/>
          <a:p>
            <a:r>
              <a:rPr lang="en-US" dirty="0"/>
              <a:t>Research the Chinese Room problem</a:t>
            </a:r>
          </a:p>
          <a:p>
            <a:r>
              <a:rPr lang="en-US" dirty="0"/>
              <a:t>You could use </a:t>
            </a:r>
            <a:r>
              <a:rPr lang="en-US" dirty="0">
                <a:hlinkClick r:id="rId3"/>
              </a:rPr>
              <a:t>https://plato.stanford.edu/entries/chinese-room/</a:t>
            </a:r>
            <a:endParaRPr lang="en-US" dirty="0"/>
          </a:p>
          <a:p>
            <a:r>
              <a:rPr lang="en-US" dirty="0" err="1"/>
              <a:t>Summarise</a:t>
            </a:r>
            <a:r>
              <a:rPr lang="en-US" dirty="0"/>
              <a:t> your findings on the ‘Chinese Room problem’ worksheet</a:t>
            </a:r>
          </a:p>
          <a:p>
            <a:r>
              <a:rPr lang="en-US" dirty="0"/>
              <a:t>Following your analysis, have you changed you mind over whether machines can be intelligent?</a:t>
            </a:r>
          </a:p>
        </p:txBody>
      </p:sp>
    </p:spTree>
    <p:extLst>
      <p:ext uri="{BB962C8B-B14F-4D97-AF65-F5344CB8AC3E}">
        <p14:creationId xmlns:p14="http://schemas.microsoft.com/office/powerpoint/2010/main" val="171966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7C75-7DF9-C34D-B8EA-639318658F90}"/>
              </a:ext>
            </a:extLst>
          </p:cNvPr>
          <p:cNvSpPr>
            <a:spLocks noGrp="1"/>
          </p:cNvSpPr>
          <p:nvPr>
            <p:ph type="title"/>
          </p:nvPr>
        </p:nvSpPr>
        <p:spPr>
          <a:xfrm>
            <a:off x="492125" y="295275"/>
            <a:ext cx="11180763" cy="666750"/>
          </a:xfrm>
        </p:spPr>
        <p:txBody>
          <a:bodyPr anchor="b">
            <a:normAutofit/>
          </a:bodyPr>
          <a:lstStyle/>
          <a:p>
            <a:r>
              <a:rPr lang="en-US" dirty="0"/>
              <a:t>Types of learning</a:t>
            </a:r>
          </a:p>
        </p:txBody>
      </p:sp>
      <p:sp>
        <p:nvSpPr>
          <p:cNvPr id="3" name="Content Placeholder 2">
            <a:extLst>
              <a:ext uri="{FF2B5EF4-FFF2-40B4-BE49-F238E27FC236}">
                <a16:creationId xmlns:a16="http://schemas.microsoft.com/office/drawing/2014/main" id="{7EB6D0EF-A75B-0C46-B249-5420A96DCCA1}"/>
              </a:ext>
            </a:extLst>
          </p:cNvPr>
          <p:cNvSpPr>
            <a:spLocks noGrp="1"/>
          </p:cNvSpPr>
          <p:nvPr>
            <p:ph idx="1"/>
          </p:nvPr>
        </p:nvSpPr>
        <p:spPr>
          <a:xfrm>
            <a:off x="492789" y="1671612"/>
            <a:ext cx="5467744" cy="4086426"/>
          </a:xfrm>
        </p:spPr>
        <p:txBody>
          <a:bodyPr>
            <a:normAutofit/>
          </a:bodyPr>
          <a:lstStyle/>
          <a:p>
            <a:r>
              <a:rPr lang="en-US" dirty="0">
                <a:solidFill>
                  <a:schemeClr val="tx1"/>
                </a:solidFill>
              </a:rPr>
              <a:t>Supervised learning involves using labelled data to build a model</a:t>
            </a:r>
          </a:p>
          <a:p>
            <a:r>
              <a:rPr lang="en-US" dirty="0">
                <a:solidFill>
                  <a:schemeClr val="tx1"/>
                </a:solidFill>
              </a:rPr>
              <a:t>Unsupervised learning uses </a:t>
            </a:r>
            <a:r>
              <a:rPr lang="en-US" dirty="0" err="1">
                <a:solidFill>
                  <a:schemeClr val="tx1"/>
                </a:solidFill>
              </a:rPr>
              <a:t>unlabelled</a:t>
            </a:r>
            <a:r>
              <a:rPr lang="en-US" dirty="0">
                <a:solidFill>
                  <a:schemeClr val="tx1"/>
                </a:solidFill>
              </a:rPr>
              <a:t> data, which the system uses to determine relationships between different pieces of data</a:t>
            </a:r>
          </a:p>
        </p:txBody>
      </p:sp>
      <p:pic>
        <p:nvPicPr>
          <p:cNvPr id="5" name="Picture 4" descr="A sign on a wooden table&#10;&#10;Description automatically generated">
            <a:extLst>
              <a:ext uri="{FF2B5EF4-FFF2-40B4-BE49-F238E27FC236}">
                <a16:creationId xmlns:a16="http://schemas.microsoft.com/office/drawing/2014/main" id="{A5716A9E-59D3-B045-9895-24A3E2B060A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r="10786"/>
          <a:stretch/>
        </p:blipFill>
        <p:spPr>
          <a:xfrm>
            <a:off x="6211237" y="1671610"/>
            <a:ext cx="5461651" cy="4086427"/>
          </a:xfrm>
          <a:prstGeom prst="rect">
            <a:avLst/>
          </a:prstGeom>
          <a:noFill/>
        </p:spPr>
      </p:pic>
      <p:sp>
        <p:nvSpPr>
          <p:cNvPr id="6" name="TextBox 5">
            <a:extLst>
              <a:ext uri="{FF2B5EF4-FFF2-40B4-BE49-F238E27FC236}">
                <a16:creationId xmlns:a16="http://schemas.microsoft.com/office/drawing/2014/main" id="{D366E4FF-D237-CC4F-91E0-04C87CBCA469}"/>
              </a:ext>
            </a:extLst>
          </p:cNvPr>
          <p:cNvSpPr txBox="1"/>
          <p:nvPr/>
        </p:nvSpPr>
        <p:spPr>
          <a:xfrm>
            <a:off x="9550512" y="5650315"/>
            <a:ext cx="2122376" cy="107722"/>
          </a:xfrm>
          <a:prstGeom prst="rect">
            <a:avLst/>
          </a:prstGeom>
          <a:solidFill>
            <a:srgbClr val="000000"/>
          </a:solidFill>
        </p:spPr>
        <p:txBody>
          <a:bodyPr wrap="none" lIns="0" tIns="0" rIns="0" bIns="0" rtlCol="0">
            <a:spAutoFit/>
          </a:bodyPr>
          <a:lstStyle/>
          <a:p>
            <a:pPr algn="r">
              <a:spcAft>
                <a:spcPts val="600"/>
              </a:spcAft>
            </a:pPr>
            <a:r>
              <a:rPr lang="en-US" sz="700">
                <a:solidFill>
                  <a:srgbClr val="FFFFFF"/>
                </a:solidFill>
                <a:latin typeface="+mn-lt"/>
                <a:ea typeface="+mn-ea"/>
                <a:hlinkClick r:id="rId4" tooltip="http://www.thebluediamondgallery.com/wooden-tile/l/learning.html">
                  <a:extLst>
                    <a:ext uri="{A12FA001-AC4F-418D-AE19-62706E023703}">
                      <ahyp:hlinkClr xmlns:ahyp="http://schemas.microsoft.com/office/drawing/2018/hyperlinkcolor" val="tx"/>
                    </a:ext>
                  </a:extLst>
                </a:hlinkClick>
              </a:rPr>
              <a:t>This Photo</a:t>
            </a:r>
            <a:r>
              <a:rPr lang="en-US" sz="700">
                <a:solidFill>
                  <a:srgbClr val="FFFFFF"/>
                </a:solidFill>
                <a:latin typeface="+mn-lt"/>
                <a:ea typeface="+mn-ea"/>
              </a:rPr>
              <a:t> by Unknown Author is licensed under </a:t>
            </a:r>
            <a:r>
              <a:rPr lang="en-US" sz="700">
                <a:solidFill>
                  <a:srgbClr val="FFFFFF"/>
                </a:solidFill>
                <a:latin typeface="+mn-lt"/>
                <a:ea typeface="+mn-ea"/>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ea typeface="+mn-ea"/>
            </a:endParaRPr>
          </a:p>
        </p:txBody>
      </p:sp>
    </p:spTree>
    <p:extLst>
      <p:ext uri="{BB962C8B-B14F-4D97-AF65-F5344CB8AC3E}">
        <p14:creationId xmlns:p14="http://schemas.microsoft.com/office/powerpoint/2010/main" val="1736614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201D-14FC-D046-8FE7-6FDC4E3AD7F0}"/>
              </a:ext>
            </a:extLst>
          </p:cNvPr>
          <p:cNvSpPr>
            <a:spLocks noGrp="1"/>
          </p:cNvSpPr>
          <p:nvPr>
            <p:ph type="title"/>
          </p:nvPr>
        </p:nvSpPr>
        <p:spPr/>
        <p:txBody>
          <a:bodyPr/>
          <a:lstStyle/>
          <a:p>
            <a:r>
              <a:rPr lang="en-US" dirty="0"/>
              <a:t>Using a Python IDE</a:t>
            </a:r>
          </a:p>
        </p:txBody>
      </p:sp>
      <p:sp>
        <p:nvSpPr>
          <p:cNvPr id="3" name="Content Placeholder 2">
            <a:extLst>
              <a:ext uri="{FF2B5EF4-FFF2-40B4-BE49-F238E27FC236}">
                <a16:creationId xmlns:a16="http://schemas.microsoft.com/office/drawing/2014/main" id="{DE0E9AD5-E615-A94C-A32D-43BE271429F3}"/>
              </a:ext>
            </a:extLst>
          </p:cNvPr>
          <p:cNvSpPr>
            <a:spLocks noGrp="1"/>
          </p:cNvSpPr>
          <p:nvPr>
            <p:ph idx="1"/>
          </p:nvPr>
        </p:nvSpPr>
        <p:spPr/>
        <p:txBody>
          <a:bodyPr/>
          <a:lstStyle/>
          <a:p>
            <a:r>
              <a:rPr lang="en-US" dirty="0">
                <a:solidFill>
                  <a:schemeClr val="tx1"/>
                </a:solidFill>
              </a:rPr>
              <a:t>Python is a high-level language, similar to the language which the Arduino uses although the syntax is different</a:t>
            </a:r>
          </a:p>
          <a:p>
            <a:r>
              <a:rPr lang="en-US" dirty="0">
                <a:solidFill>
                  <a:schemeClr val="tx1"/>
                </a:solidFill>
              </a:rPr>
              <a:t>You are going to use a number of different libraries to create and train an AI model</a:t>
            </a:r>
          </a:p>
          <a:p>
            <a:r>
              <a:rPr lang="en-US" dirty="0">
                <a:solidFill>
                  <a:schemeClr val="tx1"/>
                </a:solidFill>
              </a:rPr>
              <a:t>There are a number of different IDEs which contain the similar development tools to the Arduino IoT cloud</a:t>
            </a:r>
          </a:p>
          <a:p>
            <a:r>
              <a:rPr lang="en-US" dirty="0">
                <a:solidFill>
                  <a:schemeClr val="tx1"/>
                </a:solidFill>
              </a:rPr>
              <a:t>One online IDE is </a:t>
            </a:r>
            <a:r>
              <a:rPr lang="en-US" dirty="0">
                <a:solidFill>
                  <a:schemeClr val="tx1"/>
                </a:solidFill>
                <a:hlinkClick r:id="rId3">
                  <a:extLst>
                    <a:ext uri="{A12FA001-AC4F-418D-AE19-62706E023703}">
                      <ahyp:hlinkClr xmlns:ahyp="http://schemas.microsoft.com/office/drawing/2018/hyperlinkcolor" val="tx"/>
                    </a:ext>
                  </a:extLst>
                </a:hlinkClick>
              </a:rPr>
              <a:t>https://repl.it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18022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6835-B220-3740-818A-90CC4F9D2467}"/>
              </a:ext>
            </a:extLst>
          </p:cNvPr>
          <p:cNvSpPr>
            <a:spLocks noGrp="1"/>
          </p:cNvSpPr>
          <p:nvPr>
            <p:ph type="title"/>
          </p:nvPr>
        </p:nvSpPr>
        <p:spPr/>
        <p:txBody>
          <a:bodyPr/>
          <a:lstStyle/>
          <a:p>
            <a:r>
              <a:rPr lang="en-US" dirty="0"/>
              <a:t>Your AI model</a:t>
            </a:r>
          </a:p>
        </p:txBody>
      </p:sp>
      <p:sp>
        <p:nvSpPr>
          <p:cNvPr id="3" name="Content Placeholder 2">
            <a:extLst>
              <a:ext uri="{FF2B5EF4-FFF2-40B4-BE49-F238E27FC236}">
                <a16:creationId xmlns:a16="http://schemas.microsoft.com/office/drawing/2014/main" id="{4F185365-7ACE-D947-81FC-7113F8E7654D}"/>
              </a:ext>
            </a:extLst>
          </p:cNvPr>
          <p:cNvSpPr>
            <a:spLocks noGrp="1"/>
          </p:cNvSpPr>
          <p:nvPr>
            <p:ph idx="1"/>
          </p:nvPr>
        </p:nvSpPr>
        <p:spPr/>
        <p:txBody>
          <a:bodyPr/>
          <a:lstStyle/>
          <a:p>
            <a:r>
              <a:rPr lang="en-US" dirty="0">
                <a:solidFill>
                  <a:schemeClr val="tx1"/>
                </a:solidFill>
              </a:rPr>
              <a:t>You are going to use a set of data which determines the classification of an iris</a:t>
            </a:r>
          </a:p>
          <a:p>
            <a:r>
              <a:rPr lang="en-US" dirty="0">
                <a:solidFill>
                  <a:schemeClr val="tx1"/>
                </a:solidFill>
              </a:rPr>
              <a:t>You will import the csv file</a:t>
            </a:r>
          </a:p>
          <a:p>
            <a:r>
              <a:rPr lang="en-US" dirty="0">
                <a:solidFill>
                  <a:schemeClr val="tx1"/>
                </a:solidFill>
              </a:rPr>
              <a:t>You will explore the data</a:t>
            </a:r>
          </a:p>
          <a:p>
            <a:r>
              <a:rPr lang="en-US" dirty="0">
                <a:solidFill>
                  <a:schemeClr val="tx1"/>
                </a:solidFill>
              </a:rPr>
              <a:t>You will analyze the data</a:t>
            </a:r>
          </a:p>
          <a:p>
            <a:r>
              <a:rPr lang="en-US" dirty="0">
                <a:solidFill>
                  <a:schemeClr val="tx1"/>
                </a:solidFill>
              </a:rPr>
              <a:t>You will then use an existing program to create a link between a range of characteristics of the Iris and its classification</a:t>
            </a:r>
          </a:p>
          <a:p>
            <a:r>
              <a:rPr lang="en-US" dirty="0">
                <a:solidFill>
                  <a:schemeClr val="tx1"/>
                </a:solidFill>
              </a:rPr>
              <a:t>You will then use the model to make a number of predictions</a:t>
            </a:r>
          </a:p>
          <a:p>
            <a:r>
              <a:rPr lang="en-US" dirty="0">
                <a:solidFill>
                  <a:schemeClr val="tx1"/>
                </a:solidFill>
              </a:rPr>
              <a:t>Work though Lesson 5 – ‘Building an AI model’ worksheet</a:t>
            </a:r>
          </a:p>
        </p:txBody>
      </p:sp>
    </p:spTree>
    <p:extLst>
      <p:ext uri="{BB962C8B-B14F-4D97-AF65-F5344CB8AC3E}">
        <p14:creationId xmlns:p14="http://schemas.microsoft.com/office/powerpoint/2010/main" val="139376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7F92-FFE9-A240-9A7B-EDFFA52411A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F6AB9DF-D79C-1D45-9246-E74592C766C1}"/>
              </a:ext>
            </a:extLst>
          </p:cNvPr>
          <p:cNvSpPr>
            <a:spLocks noGrp="1"/>
          </p:cNvSpPr>
          <p:nvPr>
            <p:ph idx="1"/>
          </p:nvPr>
        </p:nvSpPr>
        <p:spPr/>
        <p:txBody>
          <a:bodyPr/>
          <a:lstStyle/>
          <a:p>
            <a:r>
              <a:rPr lang="en-US" dirty="0">
                <a:solidFill>
                  <a:schemeClr val="tx1"/>
                </a:solidFill>
              </a:rPr>
              <a:t>Intelligence is the ability to acquire and apply knowledge and skills</a:t>
            </a:r>
          </a:p>
          <a:p>
            <a:r>
              <a:rPr lang="en-US" dirty="0">
                <a:solidFill>
                  <a:schemeClr val="tx1"/>
                </a:solidFill>
              </a:rPr>
              <a:t>Supervised learning uses labeled data to train a model</a:t>
            </a:r>
          </a:p>
          <a:p>
            <a:r>
              <a:rPr lang="en-US" dirty="0">
                <a:solidFill>
                  <a:schemeClr val="tx1"/>
                </a:solidFill>
              </a:rPr>
              <a:t>Many argue against machines having true intelligence </a:t>
            </a:r>
          </a:p>
          <a:p>
            <a:endParaRPr lang="en-US" dirty="0">
              <a:solidFill>
                <a:schemeClr val="tx1"/>
              </a:solidFill>
            </a:endParaRPr>
          </a:p>
        </p:txBody>
      </p:sp>
    </p:spTree>
    <p:extLst>
      <p:ext uri="{BB962C8B-B14F-4D97-AF65-F5344CB8AC3E}">
        <p14:creationId xmlns:p14="http://schemas.microsoft.com/office/powerpoint/2010/main" val="11213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0E4D3E6C512149B4EAD69191E953C4" ma:contentTypeVersion="18" ma:contentTypeDescription="Create a new document." ma:contentTypeScope="" ma:versionID="e58a98e5e967585febbe82bb32872a37">
  <xsd:schema xmlns:xsd="http://www.w3.org/2001/XMLSchema" xmlns:xs="http://www.w3.org/2001/XMLSchema" xmlns:p="http://schemas.microsoft.com/office/2006/metadata/properties" xmlns:ns2="5eaef94f-af55-4c85-9a1e-0f2cf1c1225e" xmlns:ns3="f2896bee-9bb2-49d4-af90-cc471cab28c1" xmlns:ns4="73088aa1-bb70-4e27-95fc-187c5437fa54" targetNamespace="http://schemas.microsoft.com/office/2006/metadata/properties" ma:root="true" ma:fieldsID="13a68d98e4c0fd4bb625aab91ee318b3" ns2:_="" ns3:_="" ns4:_="">
    <xsd:import namespace="5eaef94f-af55-4c85-9a1e-0f2cf1c1225e"/>
    <xsd:import namespace="f2896bee-9bb2-49d4-af90-cc471cab28c1"/>
    <xsd:import namespace="73088aa1-bb70-4e27-95fc-187c5437fa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aef94f-af55-4c85-9a1e-0f2cf1c12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61796df-71c9-4044-bd3e-1edca60bec7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2896bee-9bb2-49d4-af90-cc471cab28c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3088aa1-bb70-4e27-95fc-187c5437fa54"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d3131230-f317-4455-abf5-d117c783ec68}" ma:internalName="TaxCatchAll" ma:showField="CatchAllData" ma:web="f2896bee-9bb2-49d4-af90-cc471cab28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3088aa1-bb70-4e27-95fc-187c5437fa54">
      <Value>7</Value>
      <Value>1</Value>
    </TaxCatchAll>
    <lcf76f155ced4ddcb4097134ff3c332f xmlns="5eaef94f-af55-4c85-9a1e-0f2cf1c1225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F4211A15-2B56-4C3F-8B61-227CCFA2CFB9}"/>
</file>

<file path=customXml/itemProps3.xml><?xml version="1.0" encoding="utf-8"?>
<ds:datastoreItem xmlns:ds="http://schemas.openxmlformats.org/officeDocument/2006/customXml" ds:itemID="{B61D4E06-5D3F-4994-A4A7-4BA626FA722D}">
  <ds:schemaRefs>
    <ds:schemaRef ds:uri="http://schemas.microsoft.com/office/2006/metadata/properties"/>
    <ds:schemaRef ds:uri="f2ad5090-61a8-4b8c-ab70-68f4ff4d1933"/>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sharepoint/v3/fields"/>
    <ds:schemaRef ds:uri="http://www.w3.org/XML/1998/namespace"/>
    <ds:schemaRef ds:uri="http://purl.org/dc/dcmitype/"/>
    <ds:schemaRef ds:uri="af6374c5-0034-47f3-9243-18b7b1b8d55b"/>
    <ds:schemaRef ds:uri="5a9ae11f-5862-4a3d-afb3-82d8dd24186c"/>
  </ds:schemaRefs>
</ds:datastoreItem>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Widescreen</PresentationFormat>
  <Paragraphs>49</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Lato</vt:lpstr>
      <vt:lpstr>Wingdings</vt:lpstr>
      <vt:lpstr>1_Arm_PPT_Public</vt:lpstr>
      <vt:lpstr>Data analysis, machine learning and artificial intelligence</vt:lpstr>
      <vt:lpstr>Success criteria</vt:lpstr>
      <vt:lpstr>PowerPoint Presentation</vt:lpstr>
      <vt:lpstr>The Chinese Room problem</vt:lpstr>
      <vt:lpstr>Types of learning</vt:lpstr>
      <vt:lpstr>Using a Python IDE</vt:lpstr>
      <vt:lpstr>Your AI model</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2020-10-24T13:28:08Z</dcterms:created>
  <dcterms:modified xsi:type="dcterms:W3CDTF">2025-01-21T10:15:29Z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0x010100AF0E4D3E6C512149B4EAD69191E953C4</vt:lpwstr>
  </property>
</Properties>
</file>