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3"/>
  </p:notesMasterIdLst>
  <p:handoutMasterIdLst>
    <p:handoutMasterId r:id="rId24"/>
  </p:handoutMasterIdLst>
  <p:sldIdLst>
    <p:sldId id="332" r:id="rId7"/>
    <p:sldId id="351" r:id="rId8"/>
    <p:sldId id="350" r:id="rId9"/>
    <p:sldId id="352" r:id="rId10"/>
    <p:sldId id="354" r:id="rId11"/>
    <p:sldId id="355" r:id="rId12"/>
    <p:sldId id="368" r:id="rId13"/>
    <p:sldId id="369" r:id="rId14"/>
    <p:sldId id="360" r:id="rId15"/>
    <p:sldId id="361" r:id="rId16"/>
    <p:sldId id="346" r:id="rId17"/>
    <p:sldId id="363" r:id="rId18"/>
    <p:sldId id="362" r:id="rId19"/>
    <p:sldId id="348" r:id="rId20"/>
    <p:sldId id="367" r:id="rId21"/>
    <p:sldId id="321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347B4-D993-4DCE-BA79-F5ED0535AACF}">
          <p14:sldIdLst>
            <p14:sldId id="332"/>
            <p14:sldId id="351"/>
            <p14:sldId id="350"/>
            <p14:sldId id="352"/>
            <p14:sldId id="354"/>
            <p14:sldId id="355"/>
            <p14:sldId id="368"/>
            <p14:sldId id="369"/>
            <p14:sldId id="360"/>
            <p14:sldId id="361"/>
            <p14:sldId id="346"/>
            <p14:sldId id="363"/>
            <p14:sldId id="362"/>
            <p14:sldId id="348"/>
            <p14:sldId id="367"/>
            <p14:sldId id="321"/>
          </p14:sldIdLst>
        </p14:section>
        <p14:section name="Untitled Section" id="{9AA1E88E-94C0-4F5F-B9A2-F7A6E7A42ED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00"/>
    <a:srgbClr val="FFC600"/>
    <a:srgbClr val="93E5FF"/>
    <a:srgbClr val="002B49"/>
    <a:srgbClr val="E5ECEB"/>
    <a:srgbClr val="FF6B00"/>
    <a:srgbClr val="00C1DE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197"/>
  </p:normalViewPr>
  <p:slideViewPr>
    <p:cSldViewPr snapToGrid="0">
      <p:cViewPr varScale="1">
        <p:scale>
          <a:sx n="48" d="100"/>
          <a:sy n="48" d="100"/>
        </p:scale>
        <p:origin x="6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3/24/2021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3/24/2021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0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64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2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831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91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27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88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6948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67243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B989A6AA-5A5A-428A-8056-3BC47563EE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2021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01226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740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9655" y="642787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4F212CE7-ECD9-486E-AA81-267524E91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4791" y="6427875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2021 Arm Limited </a:t>
            </a:r>
          </a:p>
        </p:txBody>
      </p:sp>
    </p:spTree>
    <p:extLst>
      <p:ext uri="{BB962C8B-B14F-4D97-AF65-F5344CB8AC3E}">
        <p14:creationId xmlns:p14="http://schemas.microsoft.com/office/powerpoint/2010/main" val="2295517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3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718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355267" y="6469662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7B2D7266-0553-4375-B7A3-11481D94E1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6516" y="6470049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2021 Arm Limited </a:t>
            </a:r>
          </a:p>
        </p:txBody>
      </p:sp>
    </p:spTree>
    <p:extLst>
      <p:ext uri="{BB962C8B-B14F-4D97-AF65-F5344CB8AC3E}">
        <p14:creationId xmlns:p14="http://schemas.microsoft.com/office/powerpoint/2010/main" val="23234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goals.org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IoT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31A8-AF7F-4B9E-8555-2D52D03404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7903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1F0-3806-450F-A303-3B6A783D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Being realistic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80F-2DAD-4C2C-AB35-540784A9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limited time</a:t>
            </a:r>
          </a:p>
          <a:p>
            <a:r>
              <a:rPr lang="en-GB" dirty="0"/>
              <a:t>This is just a prototype</a:t>
            </a:r>
          </a:p>
          <a:p>
            <a:r>
              <a:rPr lang="en-GB" dirty="0"/>
              <a:t>The design is just as important as the build</a:t>
            </a:r>
          </a:p>
          <a:p>
            <a:r>
              <a:rPr lang="en-GB" dirty="0"/>
              <a:t>Keep it simple!</a:t>
            </a:r>
          </a:p>
        </p:txBody>
      </p:sp>
      <p:pic>
        <p:nvPicPr>
          <p:cNvPr id="2050" name="Picture 2" descr="Image result for prototype">
            <a:extLst>
              <a:ext uri="{FF2B5EF4-FFF2-40B4-BE49-F238E27FC236}">
                <a16:creationId xmlns:a16="http://schemas.microsoft.com/office/drawing/2014/main" id="{2ACE2DF3-137D-49D5-8FCB-56898318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0" y="440729"/>
            <a:ext cx="4572001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totype">
            <a:extLst>
              <a:ext uri="{FF2B5EF4-FFF2-40B4-BE49-F238E27FC236}">
                <a16:creationId xmlns:a16="http://schemas.microsoft.com/office/drawing/2014/main" id="{1A2500FF-4FD5-4DF2-B3E8-FC5E2B85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37" y="3367865"/>
            <a:ext cx="4872681" cy="27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8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engineer will need to gather the materials needed to make the product: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Paper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Card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Tape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Glue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Pens</a:t>
            </a:r>
          </a:p>
        </p:txBody>
      </p:sp>
      <p:pic>
        <p:nvPicPr>
          <p:cNvPr id="1026" name="Picture 2" descr="Image result for paper boat">
            <a:extLst>
              <a:ext uri="{FF2B5EF4-FFF2-40B4-BE49-F238E27FC236}">
                <a16:creationId xmlns:a16="http://schemas.microsoft.com/office/drawing/2014/main" id="{7B44E148-997A-4429-ADE8-30153BF83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4" t="44418"/>
          <a:stretch/>
        </p:blipFill>
        <p:spPr bwMode="auto">
          <a:xfrm>
            <a:off x="7401697" y="647185"/>
            <a:ext cx="3412422" cy="17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dboard">
            <a:extLst>
              <a:ext uri="{FF2B5EF4-FFF2-40B4-BE49-F238E27FC236}">
                <a16:creationId xmlns:a16="http://schemas.microsoft.com/office/drawing/2014/main" id="{5B80AD69-427F-471D-8A86-2E2B9B34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889" y="2888521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pe">
            <a:extLst>
              <a:ext uri="{FF2B5EF4-FFF2-40B4-BE49-F238E27FC236}">
                <a16:creationId xmlns:a16="http://schemas.microsoft.com/office/drawing/2014/main" id="{3404479F-628E-4AD6-80A8-5377F739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9" y="3037959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ns">
            <a:extLst>
              <a:ext uri="{FF2B5EF4-FFF2-40B4-BE49-F238E27FC236}">
                <a16:creationId xmlns:a16="http://schemas.microsoft.com/office/drawing/2014/main" id="{4F586766-BE8F-4B7B-8D52-34CC4C7B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49" y="45215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8BC-F5DF-4AC1-81E3-9D4D94E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 early, fail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3F45-1787-4848-9653-B32D1091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561789" cy="4595203"/>
          </a:xfrm>
        </p:spPr>
        <p:txBody>
          <a:bodyPr/>
          <a:lstStyle/>
          <a:p>
            <a:r>
              <a:rPr lang="en-GB" sz="6000" dirty="0">
                <a:solidFill>
                  <a:srgbClr val="FF0000"/>
                </a:solidFill>
              </a:rPr>
              <a:t>F</a:t>
            </a:r>
            <a:r>
              <a:rPr lang="en-GB" sz="6000" dirty="0"/>
              <a:t>irst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A</a:t>
            </a:r>
            <a:r>
              <a:rPr lang="en-GB" sz="6000" dirty="0"/>
              <a:t>ttempt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I</a:t>
            </a:r>
            <a:r>
              <a:rPr lang="en-GB" sz="6000" dirty="0"/>
              <a:t>n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L</a:t>
            </a:r>
            <a:r>
              <a:rPr lang="en-GB" sz="6000" dirty="0"/>
              <a:t>earning</a:t>
            </a:r>
          </a:p>
        </p:txBody>
      </p:sp>
      <p:pic>
        <p:nvPicPr>
          <p:cNvPr id="4098" name="Picture 2" descr="Image result for fail">
            <a:extLst>
              <a:ext uri="{FF2B5EF4-FFF2-40B4-BE49-F238E27FC236}">
                <a16:creationId xmlns:a16="http://schemas.microsoft.com/office/drawing/2014/main" id="{27ADDC9B-03E1-4B81-BCD2-2F206BC3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94" y="1396312"/>
            <a:ext cx="5526560" cy="36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EDAB-3A80-465E-8DC2-3E9A49BD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5F0E-EDC1-4D44-A8F9-89CEEAD4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845994" cy="4595203"/>
          </a:xfrm>
        </p:spPr>
        <p:txBody>
          <a:bodyPr/>
          <a:lstStyle/>
          <a:p>
            <a:r>
              <a:rPr lang="en-GB" dirty="0"/>
              <a:t>Don’t forget to brand the product</a:t>
            </a:r>
          </a:p>
          <a:p>
            <a:r>
              <a:rPr lang="en-GB" dirty="0"/>
              <a:t>An effective brand should communicate the values (personality) of your product</a:t>
            </a:r>
          </a:p>
          <a:p>
            <a:r>
              <a:rPr lang="en-GB" dirty="0"/>
              <a:t>Look at some examples of your favourite company logos to help you </a:t>
            </a:r>
          </a:p>
          <a:p>
            <a:r>
              <a:rPr lang="en-GB" dirty="0"/>
              <a:t>Key features of effective logos include: small number of colours, relevant to your product, memorable</a:t>
            </a:r>
          </a:p>
          <a:p>
            <a:r>
              <a:rPr lang="en-GB" dirty="0"/>
              <a:t>You can even use branding in the program!</a:t>
            </a:r>
          </a:p>
        </p:txBody>
      </p:sp>
      <p:pic>
        <p:nvPicPr>
          <p:cNvPr id="3074" name="Picture 2" descr="Image result for branding">
            <a:extLst>
              <a:ext uri="{FF2B5EF4-FFF2-40B4-BE49-F238E27FC236}">
                <a16:creationId xmlns:a16="http://schemas.microsoft.com/office/drawing/2014/main" id="{181ACB85-813F-4E94-8CDE-47BD7BE7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06" y="962025"/>
            <a:ext cx="6620976" cy="4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9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Less than 2 minutes</a:t>
            </a:r>
          </a:p>
          <a:p>
            <a:pPr>
              <a:spcBef>
                <a:spcPts val="1200"/>
              </a:spcBef>
            </a:pPr>
            <a:r>
              <a:rPr lang="en-US" dirty="0"/>
              <a:t>Can use a presentation</a:t>
            </a:r>
          </a:p>
          <a:p>
            <a:pPr>
              <a:spcBef>
                <a:spcPts val="1200"/>
              </a:spcBef>
            </a:pPr>
            <a:r>
              <a:rPr lang="en-US" dirty="0"/>
              <a:t>Must describe which global goal the product helps achieve</a:t>
            </a:r>
          </a:p>
          <a:p>
            <a:pPr>
              <a:spcBef>
                <a:spcPts val="1200"/>
              </a:spcBef>
            </a:pPr>
            <a:r>
              <a:rPr lang="en-US" dirty="0"/>
              <a:t>Should effectively communicate how your product works to a non-technical audience</a:t>
            </a:r>
          </a:p>
          <a:p>
            <a:pPr>
              <a:spcBef>
                <a:spcPts val="1200"/>
              </a:spcBef>
            </a:pPr>
            <a:r>
              <a:rPr lang="en-US" dirty="0"/>
              <a:t>You should include a brief discussion of the input and output devices and code used to enable your product to work effectively</a:t>
            </a:r>
          </a:p>
        </p:txBody>
      </p:sp>
    </p:spTree>
    <p:extLst>
      <p:ext uri="{BB962C8B-B14F-4D97-AF65-F5344CB8AC3E}">
        <p14:creationId xmlns:p14="http://schemas.microsoft.com/office/powerpoint/2010/main" val="391094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055-52D1-4587-9598-CF778C6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EE-4034-4D53-A4C9-2AE39849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 the evaluation sheet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Reflect on your projects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went well?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could you do better? </a:t>
            </a:r>
          </a:p>
        </p:txBody>
      </p:sp>
    </p:spTree>
    <p:extLst>
      <p:ext uri="{BB962C8B-B14F-4D97-AF65-F5344CB8AC3E}">
        <p14:creationId xmlns:p14="http://schemas.microsoft.com/office/powerpoint/2010/main" val="223484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7630-56B4-40F5-8845-33F9CD14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produce: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B19C-76F7-4243-8D59-FDB4C484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design for an Arduino-based product</a:t>
            </a:r>
          </a:p>
          <a:p>
            <a:r>
              <a:rPr lang="en-GB" dirty="0"/>
              <a:t>Help to achieve one of the Global Goals for sustainable development</a:t>
            </a:r>
          </a:p>
          <a:p>
            <a:r>
              <a:rPr lang="en-GB" dirty="0"/>
              <a:t>An Arduino based product controllable by the IoT</a:t>
            </a:r>
          </a:p>
          <a:p>
            <a:r>
              <a:rPr lang="en-GB" dirty="0"/>
              <a:t>A logo and branding for your product</a:t>
            </a:r>
          </a:p>
          <a:p>
            <a:r>
              <a:rPr lang="en-GB" dirty="0"/>
              <a:t>An ‘elevator pitch’ for your product (&lt; 2 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8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IPO process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Arduino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Marketing and communications:</a:t>
            </a:r>
          </a:p>
          <a:p>
            <a:pPr algn="ctr"/>
            <a:r>
              <a:rPr lang="en-GB" dirty="0"/>
              <a:t>Ensuring the team communicate</a:t>
            </a:r>
          </a:p>
          <a:p>
            <a:pPr algn="ctr"/>
            <a:r>
              <a:rPr lang="en-GB" dirty="0"/>
              <a:t>Creating the logo and branding the product </a:t>
            </a:r>
          </a:p>
          <a:p>
            <a:pPr algn="ctr"/>
            <a:r>
              <a:rPr lang="en-GB" dirty="0"/>
              <a:t>Writing the elevator pitch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97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1328607"/>
            <a:ext cx="1386102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11057" y="962025"/>
            <a:ext cx="302144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Marketing and communications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4111208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IPO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1" y="3627231"/>
            <a:ext cx="246425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Developing the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7584298" y="3627231"/>
            <a:ext cx="3932206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Writing the elevator pitch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4111208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Arduino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4117904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CB221-CF25-4F2F-B8ED-6EDC0B7BA127}"/>
              </a:ext>
            </a:extLst>
          </p:cNvPr>
          <p:cNvSpPr/>
          <p:nvPr/>
        </p:nvSpPr>
        <p:spPr>
          <a:xfrm>
            <a:off x="3372263" y="3627231"/>
            <a:ext cx="4101963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Branding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968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C4D-7ABE-4444-910A-19DA9E4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477-29BA-448A-8AA8-F32692A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product that uses the Arduino MKR and additional peripherals</a:t>
            </a:r>
          </a:p>
          <a:p>
            <a:r>
              <a:rPr lang="en-GB" dirty="0"/>
              <a:t>Must help to achieve one of the Global Goals for sustainable development</a:t>
            </a:r>
          </a:p>
          <a:p>
            <a:r>
              <a:rPr lang="en-GB" dirty="0"/>
              <a:t>You must design the product and an IPO table </a:t>
            </a:r>
          </a:p>
          <a:p>
            <a:r>
              <a:rPr lang="en-GB" dirty="0"/>
              <a:t>Make a prototype of your product and test it</a:t>
            </a:r>
          </a:p>
          <a:p>
            <a:r>
              <a:rPr lang="en-GB" dirty="0"/>
              <a:t>Brand your product and create a logo</a:t>
            </a:r>
          </a:p>
          <a:p>
            <a:r>
              <a:rPr lang="en-GB" dirty="0"/>
              <a:t>Create an ‘elevator pitch’ (&lt; 2 mins) to present your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9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team will be judged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  <a:p>
            <a:r>
              <a:rPr lang="en-GB" dirty="0"/>
              <a:t>The product</a:t>
            </a:r>
          </a:p>
          <a:p>
            <a:r>
              <a:rPr lang="en-GB" dirty="0"/>
              <a:t>Teamwork</a:t>
            </a:r>
          </a:p>
          <a:p>
            <a:r>
              <a:rPr lang="en-GB" dirty="0"/>
              <a:t>Elevator pitch</a:t>
            </a:r>
          </a:p>
          <a:p>
            <a:r>
              <a:rPr lang="en-GB" dirty="0"/>
              <a:t>How well you met the success criteria</a:t>
            </a:r>
          </a:p>
          <a:p>
            <a:r>
              <a:rPr lang="en-GB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8770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your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– time is limited. You need to quickly agree upon your product </a:t>
            </a:r>
          </a:p>
          <a:p>
            <a:r>
              <a:rPr lang="en-GB" dirty="0"/>
              <a:t>Remember that these are just prototypes, not fully functional solutions although some element of functionality must be demonstrable</a:t>
            </a:r>
          </a:p>
          <a:p>
            <a:r>
              <a:rPr lang="en-GB" dirty="0"/>
              <a:t>Think about the initial ideas which you came up with for devices in lesson 1 – these could give you some inspiration</a:t>
            </a:r>
          </a:p>
          <a:p>
            <a:r>
              <a:rPr lang="en-GB" dirty="0"/>
              <a:t>Think about the different peripherals that you have used throughout the course. Could any of these be used in your final solution?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408-F66A-EC45-8AF3-DC5A4EC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363A-444B-D348-9FCE-BDDD834B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product should help to achieve one of the Global Goals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https://www.globalgoals.org</a:t>
            </a:r>
            <a:r>
              <a:rPr lang="en-GB" dirty="0"/>
              <a:t> to review the global goals and select one as a team which your product will help to address</a:t>
            </a:r>
          </a:p>
        </p:txBody>
      </p:sp>
    </p:spTree>
    <p:extLst>
      <p:ext uri="{BB962C8B-B14F-4D97-AF65-F5344CB8AC3E}">
        <p14:creationId xmlns:p14="http://schemas.microsoft.com/office/powerpoint/2010/main" val="22540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2D3-4D2A-4074-B35F-8A70C03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designing!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346F-18E3-46CA-A3F9-3C0FA0C0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388794" cy="4595203"/>
          </a:xfrm>
        </p:spPr>
        <p:txBody>
          <a:bodyPr/>
          <a:lstStyle/>
          <a:p>
            <a:r>
              <a:rPr lang="en-GB" dirty="0"/>
              <a:t>Use the design sheet to capture all your ideas</a:t>
            </a:r>
          </a:p>
          <a:p>
            <a:r>
              <a:rPr lang="en-GB" dirty="0"/>
              <a:t>Think about:</a:t>
            </a:r>
          </a:p>
          <a:p>
            <a:pPr lvl="1"/>
            <a:r>
              <a:rPr lang="en-GB" sz="2400" dirty="0"/>
              <a:t>Materials</a:t>
            </a:r>
          </a:p>
          <a:p>
            <a:pPr lvl="1"/>
            <a:r>
              <a:rPr lang="en-GB" sz="2400" dirty="0"/>
              <a:t>Features – what is realistic?</a:t>
            </a:r>
          </a:p>
          <a:p>
            <a:pPr lvl="1"/>
            <a:r>
              <a:rPr lang="en-GB" sz="2400" dirty="0"/>
              <a:t>IPO</a:t>
            </a:r>
          </a:p>
          <a:p>
            <a:pPr lvl="1"/>
            <a:r>
              <a:rPr lang="en-GB" sz="2400" dirty="0"/>
              <a:t>Team name</a:t>
            </a:r>
          </a:p>
          <a:p>
            <a:pPr lvl="1"/>
            <a:r>
              <a:rPr lang="en-GB" sz="2400" dirty="0"/>
              <a:t>Logo</a:t>
            </a:r>
          </a:p>
          <a:p>
            <a:pPr lvl="1"/>
            <a:r>
              <a:rPr lang="en-GB" sz="2400" dirty="0"/>
              <a:t>How could it be improved?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4AE47-C9F5-49A6-8FB3-1D962039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37" y="788723"/>
            <a:ext cx="6488737" cy="44855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D62F6B-6DDF-4819-BABE-A69B2ED081A6}"/>
              </a:ext>
            </a:extLst>
          </p:cNvPr>
          <p:cNvSpPr/>
          <p:nvPr/>
        </p:nvSpPr>
        <p:spPr>
          <a:xfrm>
            <a:off x="8068959" y="2785006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D9166-7F21-4EC9-99EA-05DCE390800E}"/>
              </a:ext>
            </a:extLst>
          </p:cNvPr>
          <p:cNvSpPr/>
          <p:nvPr/>
        </p:nvSpPr>
        <p:spPr>
          <a:xfrm>
            <a:off x="5869457" y="3245708"/>
            <a:ext cx="1386102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4CD78-76D3-404B-B8A0-971F85BCD6AB}"/>
              </a:ext>
            </a:extLst>
          </p:cNvPr>
          <p:cNvSpPr/>
          <p:nvPr/>
        </p:nvSpPr>
        <p:spPr>
          <a:xfrm>
            <a:off x="8068959" y="1501909"/>
            <a:ext cx="103797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07F33-53F4-47AF-B2B6-004C2228FC40}"/>
              </a:ext>
            </a:extLst>
          </p:cNvPr>
          <p:cNvSpPr/>
          <p:nvPr/>
        </p:nvSpPr>
        <p:spPr>
          <a:xfrm>
            <a:off x="5464953" y="4656391"/>
            <a:ext cx="302144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Marketing and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67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606</Words>
  <Application>Microsoft Office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Wingdings</vt:lpstr>
      <vt:lpstr>1_Arm_PPT_Public</vt:lpstr>
      <vt:lpstr>IoT project</vt:lpstr>
      <vt:lpstr>What you will produce:</vt:lpstr>
      <vt:lpstr>The four team roles</vt:lpstr>
      <vt:lpstr>Working in parallel</vt:lpstr>
      <vt:lpstr>Success criteria</vt:lpstr>
      <vt:lpstr>Your team will be judged on:</vt:lpstr>
      <vt:lpstr>Choosing your product</vt:lpstr>
      <vt:lpstr>Global Goals</vt:lpstr>
      <vt:lpstr>Get designing!</vt:lpstr>
      <vt:lpstr>Being realistic</vt:lpstr>
      <vt:lpstr>Gathering resources</vt:lpstr>
      <vt:lpstr>Fail early, fail often</vt:lpstr>
      <vt:lpstr>Branding</vt:lpstr>
      <vt:lpstr>Elevator pitches</vt:lpstr>
      <vt:lpstr>Evaluation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2021-03-24T12:39:29Z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