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511" r:id="rId6"/>
  </p:sldMasterIdLst>
  <p:notesMasterIdLst>
    <p:notesMasterId r:id="rId18"/>
  </p:notesMasterIdLst>
  <p:handoutMasterIdLst>
    <p:handoutMasterId r:id="rId19"/>
  </p:handoutMasterIdLst>
  <p:sldIdLst>
    <p:sldId id="332" r:id="rId7"/>
    <p:sldId id="347" r:id="rId8"/>
    <p:sldId id="335" r:id="rId9"/>
    <p:sldId id="340" r:id="rId10"/>
    <p:sldId id="341" r:id="rId11"/>
    <p:sldId id="336" r:id="rId12"/>
    <p:sldId id="344" r:id="rId13"/>
    <p:sldId id="345" r:id="rId14"/>
    <p:sldId id="346" r:id="rId15"/>
    <p:sldId id="338" r:id="rId16"/>
    <p:sldId id="333" r:id="rId1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49"/>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4"/>
    <p:restoredTop sz="84830" autoAdjust="0"/>
  </p:normalViewPr>
  <p:slideViewPr>
    <p:cSldViewPr snapToGrid="0">
      <p:cViewPr varScale="1">
        <p:scale>
          <a:sx n="49" d="100"/>
          <a:sy n="49" d="100"/>
        </p:scale>
        <p:origin x="564" y="4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3/23/2021</a:t>
            </a:fld>
            <a:endParaRPr lang="en-US" alt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3/23/2021</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386274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learners to the term algorithm. Explain that it is a sequence of step-by-step instructions which, when followed solve a problem. Ask learners if they can think of any methods of planning an algorithm. Some learners may be familiar with the concepts of flow charts and pseudocode.  Explain that in this lesson they will be using flow charts to plan their algorithm. Ask learners to work in pairs to identify features of an effective algorithm. Discuss findings as a group.</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a:t>
            </a:fld>
            <a:endParaRPr lang="en-US" altLang="en-US"/>
          </a:p>
        </p:txBody>
      </p:sp>
    </p:spTree>
    <p:extLst>
      <p:ext uri="{BB962C8B-B14F-4D97-AF65-F5344CB8AC3E}">
        <p14:creationId xmlns:p14="http://schemas.microsoft.com/office/powerpoint/2010/main" val="1955196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through the features of an effective algorithm. Algorithms should be very precise and not open to interpretation by different people.</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1825974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through the meaning of the different flow chart symbols. Students should then complete the flowchart which can be found on the Flowchart worksheet.</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4210422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 students that they will be using an online IDE to write their programs. Ask them to think about what tools it provides by looking at the screenshots on the slide. Draw out that there is the ability to add comments to their code, there is a built-in translator, error checking tools. Some may notice that certain key words are different </a:t>
            </a:r>
            <a:r>
              <a:rPr lang="en-US" dirty="0" err="1"/>
              <a:t>colours</a:t>
            </a:r>
            <a:r>
              <a:rPr lang="en-US" dirty="0"/>
              <a:t>. This is carried out by a pretty printer. It should assist learners to identify any typographical errors in their code.</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37443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benefits that using functions offers. Once a function has been tested, it can be used elsewhere with confidence that it will work. Discuss line 16, which uses code that is defined in </a:t>
            </a:r>
            <a:r>
              <a:rPr lang="en-US" dirty="0" err="1"/>
              <a:t>thingsProperties.h</a:t>
            </a:r>
            <a:r>
              <a:rPr lang="en-US" dirty="0"/>
              <a:t>. Point out that this is the name of one of the other tabs. This means that the code that is written in that file can be used within the </a:t>
            </a:r>
            <a:r>
              <a:rPr lang="en-US" dirty="0" err="1"/>
              <a:t>LEDController</a:t>
            </a:r>
            <a:r>
              <a:rPr lang="en-US" dirty="0"/>
              <a:t> file.</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7</a:t>
            </a:fld>
            <a:endParaRPr lang="en-US" altLang="en-US"/>
          </a:p>
        </p:txBody>
      </p:sp>
    </p:spTree>
    <p:extLst>
      <p:ext uri="{BB962C8B-B14F-4D97-AF65-F5344CB8AC3E}">
        <p14:creationId xmlns:p14="http://schemas.microsoft.com/office/powerpoint/2010/main" val="507949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 the three elements of the IoT Cloud. These can be accessed through clicking on the tabs across the top.</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8</a:t>
            </a:fld>
            <a:endParaRPr lang="en-US" altLang="en-US"/>
          </a:p>
        </p:txBody>
      </p:sp>
    </p:spTree>
    <p:extLst>
      <p:ext uri="{BB962C8B-B14F-4D97-AF65-F5344CB8AC3E}">
        <p14:creationId xmlns:p14="http://schemas.microsoft.com/office/powerpoint/2010/main" val="3100117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learners to the task and inform them how to access the worksheet. Learners should then carefully work through the worksheet.</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9</a:t>
            </a:fld>
            <a:endParaRPr lang="en-US" altLang="en-US"/>
          </a:p>
        </p:txBody>
      </p:sp>
    </p:spTree>
    <p:extLst>
      <p:ext uri="{BB962C8B-B14F-4D97-AF65-F5344CB8AC3E}">
        <p14:creationId xmlns:p14="http://schemas.microsoft.com/office/powerpoint/2010/main" val="33438758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6D848DF0-097D-4560-9447-592EE2B146F6}"/>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0"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1" name="Rectangle 10">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2" name="Rectangle 11">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3" name="Rectangle 12">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4" name="TextBox 13">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16"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9707"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2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26"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8"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17" name="TextBox 20">
            <a:extLst>
              <a:ext uri="{FF2B5EF4-FFF2-40B4-BE49-F238E27FC236}">
                <a16:creationId xmlns:a16="http://schemas.microsoft.com/office/drawing/2014/main" id="{9E31E4E9-79C7-4536-A2BF-4269762388BF}"/>
              </a:ext>
            </a:extLst>
          </p:cNvPr>
          <p:cNvSpPr txBox="1">
            <a:spLocks noChangeArrowheads="1"/>
          </p:cNvSpPr>
          <p:nvPr userDrawn="1"/>
        </p:nvSpPr>
        <p:spPr bwMode="auto">
          <a:xfrm>
            <a:off x="589970" y="6471314"/>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2021 Arm Limited </a:t>
            </a:r>
          </a:p>
        </p:txBody>
      </p:sp>
    </p:spTree>
    <p:extLst>
      <p:ext uri="{BB962C8B-B14F-4D97-AF65-F5344CB8AC3E}">
        <p14:creationId xmlns:p14="http://schemas.microsoft.com/office/powerpoint/2010/main" val="1622527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2"/>
          <p:cNvSpPr>
            <a:spLocks noGrp="1"/>
          </p:cNvSpPr>
          <p:nvPr>
            <p:ph idx="1"/>
          </p:nvPr>
        </p:nvSpPr>
        <p:spPr>
          <a:xfrm>
            <a:off x="492125" y="1237785"/>
            <a:ext cx="11180867" cy="45952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vl4pPr>
              <a:lnSpc>
                <a:spcPct val="100000"/>
              </a:lnSpc>
              <a:spcAft>
                <a:spcPts val="0"/>
              </a:spcAft>
              <a:buClr>
                <a:schemeClr val="accent1"/>
              </a:buClr>
              <a:defRPr>
                <a:solidFill>
                  <a:srgbClr val="383838"/>
                </a:solidFill>
              </a:defRPr>
            </a:lvl4pPr>
            <a:lvl5pPr>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3878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Click to edit Master text styles</a:t>
            </a:r>
          </a:p>
        </p:txBody>
      </p:sp>
      <p:sp>
        <p:nvSpPr>
          <p:cNvPr id="9" name="Text Placeholder 131"/>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92125" y="2361952"/>
            <a:ext cx="5332941" cy="3605743"/>
          </a:xfrm>
        </p:spPr>
        <p:txBody>
          <a:bodyPr/>
          <a:lstStyle>
            <a:lvl1pPr marL="342900" indent="-342900" algn="just">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2" name="Content Placeholder 3"/>
          <p:cNvSpPr>
            <a:spLocks noGrp="1"/>
          </p:cNvSpPr>
          <p:nvPr>
            <p:ph sz="quarter" idx="21"/>
          </p:nvPr>
        </p:nvSpPr>
        <p:spPr>
          <a:xfrm>
            <a:off x="6339947" y="2361951"/>
            <a:ext cx="5332941" cy="3605743"/>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2456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68E74E5E-FCF5-49A9-B64D-DF3149C4A4D3}"/>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3" name="Text Placeholder 2"/>
          <p:cNvSpPr>
            <a:spLocks noGrp="1"/>
          </p:cNvSpPr>
          <p:nvPr>
            <p:ph idx="17"/>
          </p:nvPr>
        </p:nvSpPr>
        <p:spPr>
          <a:xfrm>
            <a:off x="4444207"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lvl2pPr>
          </a:lstStyle>
          <a:p>
            <a:pPr lvl="0"/>
            <a:r>
              <a:rPr lang="en-US"/>
              <a:t>Click to edit Master text styles</a:t>
            </a:r>
          </a:p>
          <a:p>
            <a:pPr lvl="1"/>
            <a:r>
              <a:rPr lang="en-US"/>
              <a:t>Second level</a:t>
            </a:r>
          </a:p>
        </p:txBody>
      </p:sp>
      <p:sp>
        <p:nvSpPr>
          <p:cNvPr id="14" name="Text Placeholder 2"/>
          <p:cNvSpPr>
            <a:spLocks noGrp="1"/>
          </p:cNvSpPr>
          <p:nvPr>
            <p:ph idx="18"/>
          </p:nvPr>
        </p:nvSpPr>
        <p:spPr>
          <a:xfrm>
            <a:off x="8300113"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15" name="Text Placeholder 131"/>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6" name="Text Placeholder 131"/>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1430100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53D234CD-759F-4F63-8BAE-5EF83F4A80C7}"/>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28285B74-8217-47D6-B1F9-41EF84375055}"/>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DA9028-E80A-4D10-A238-5C9D08569859}"/>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18" name="Text Placeholder 131"/>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9" name="Text Placeholder 131"/>
          <p:cNvSpPr>
            <a:spLocks noGrp="1"/>
          </p:cNvSpPr>
          <p:nvPr>
            <p:ph type="body" sz="quarter" idx="17"/>
          </p:nvPr>
        </p:nvSpPr>
        <p:spPr>
          <a:xfrm>
            <a:off x="4416027"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20" name="Text Placeholder 131"/>
          <p:cNvSpPr>
            <a:spLocks noGrp="1"/>
          </p:cNvSpPr>
          <p:nvPr>
            <p:ph type="body" sz="quarter" idx="18"/>
          </p:nvPr>
        </p:nvSpPr>
        <p:spPr>
          <a:xfrm>
            <a:off x="8306264"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4" name="Content Placeholder 3"/>
          <p:cNvSpPr>
            <a:spLocks noGrp="1"/>
          </p:cNvSpPr>
          <p:nvPr>
            <p:ph sz="quarter" idx="19"/>
          </p:nvPr>
        </p:nvSpPr>
        <p:spPr>
          <a:xfrm>
            <a:off x="492125" y="2323016"/>
            <a:ext cx="3359945" cy="3608590"/>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20"/>
          </p:nvPr>
        </p:nvSpPr>
        <p:spPr>
          <a:xfrm>
            <a:off x="4416027" y="2323016"/>
            <a:ext cx="3359548"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9" name="Content Placeholder 8"/>
          <p:cNvSpPr>
            <a:spLocks noGrp="1"/>
          </p:cNvSpPr>
          <p:nvPr>
            <p:ph sz="quarter" idx="21"/>
          </p:nvPr>
        </p:nvSpPr>
        <p:spPr>
          <a:xfrm>
            <a:off x="8306264" y="2323016"/>
            <a:ext cx="3360274"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94628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18" name="Text Placeholder 2"/>
          <p:cNvSpPr>
            <a:spLocks noGrp="1"/>
          </p:cNvSpPr>
          <p:nvPr>
            <p:ph idx="1"/>
          </p:nvPr>
        </p:nvSpPr>
        <p:spPr>
          <a:xfrm>
            <a:off x="492789" y="1631112"/>
            <a:ext cx="2606011" cy="4086426"/>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2"/>
            <a:ext cx="8256853" cy="4086426"/>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6289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Content Placeholder 5"/>
          <p:cNvSpPr>
            <a:spLocks noGrp="1"/>
          </p:cNvSpPr>
          <p:nvPr>
            <p:ph sz="quarter" idx="15"/>
          </p:nvPr>
        </p:nvSpPr>
        <p:spPr>
          <a:xfrm>
            <a:off x="9037638" y="1746560"/>
            <a:ext cx="2635250" cy="4086428"/>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92125" y="1746250"/>
            <a:ext cx="8335964"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6448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71610"/>
            <a:ext cx="2606675" cy="1953683"/>
          </a:xfrm>
        </p:spPr>
        <p:txBody>
          <a:bodyPr/>
          <a:lstStyle>
            <a:lvl1pPr marL="0" indent="0">
              <a:buClr>
                <a:schemeClr val="accent1"/>
              </a:buClr>
              <a:buNone/>
              <a:defRPr/>
            </a:lvl1pPr>
          </a:lstStyle>
          <a:p>
            <a:pPr lvl="0"/>
            <a:r>
              <a:rPr lang="en-US" noProof="0"/>
              <a:t>Click icon to add picture</a:t>
            </a:r>
          </a:p>
        </p:txBody>
      </p:sp>
      <p:sp>
        <p:nvSpPr>
          <p:cNvPr id="104" name="Picture Placeholder 5"/>
          <p:cNvSpPr>
            <a:spLocks noGrp="1"/>
          </p:cNvSpPr>
          <p:nvPr>
            <p:ph type="pic" sz="quarter" idx="18"/>
          </p:nvPr>
        </p:nvSpPr>
        <p:spPr>
          <a:xfrm>
            <a:off x="3354388" y="3809037"/>
            <a:ext cx="2606675" cy="1953683"/>
          </a:xfrm>
        </p:spPr>
        <p:txBody>
          <a:bodyPr/>
          <a:lstStyle>
            <a:lvl1pPr marL="0" indent="0">
              <a:buClr>
                <a:schemeClr val="accent1"/>
              </a:buClr>
              <a:buNone/>
              <a:defRPr/>
            </a:lvl1pPr>
          </a:lstStyle>
          <a:p>
            <a:pPr lvl="0"/>
            <a:r>
              <a:rPr lang="en-US" noProof="0"/>
              <a:t>Click icon to add picture</a:t>
            </a:r>
          </a:p>
        </p:txBody>
      </p:sp>
      <p:sp>
        <p:nvSpPr>
          <p:cNvPr id="105" name="Picture Placeholder 5"/>
          <p:cNvSpPr>
            <a:spLocks noGrp="1"/>
          </p:cNvSpPr>
          <p:nvPr>
            <p:ph type="pic" sz="quarter" idx="19"/>
          </p:nvPr>
        </p:nvSpPr>
        <p:spPr>
          <a:xfrm>
            <a:off x="9066213" y="1671610"/>
            <a:ext cx="2606675" cy="1953683"/>
          </a:xfrm>
        </p:spPr>
        <p:txBody>
          <a:bodyPr/>
          <a:lstStyle>
            <a:lvl1pPr marL="0" indent="0">
              <a:buClr>
                <a:schemeClr val="accent1"/>
              </a:buClr>
              <a:buNone/>
              <a:defRPr/>
            </a:lvl1pPr>
          </a:lstStyle>
          <a:p>
            <a:pPr lvl="0"/>
            <a:r>
              <a:rPr lang="en-US" noProof="0"/>
              <a:t>Click icon to add picture</a:t>
            </a:r>
          </a:p>
        </p:txBody>
      </p:sp>
      <p:sp>
        <p:nvSpPr>
          <p:cNvPr id="106" name="Picture Placeholder 5"/>
          <p:cNvSpPr>
            <a:spLocks noGrp="1"/>
          </p:cNvSpPr>
          <p:nvPr>
            <p:ph type="pic" sz="quarter" idx="20"/>
          </p:nvPr>
        </p:nvSpPr>
        <p:spPr>
          <a:xfrm>
            <a:off x="9066213" y="3809037"/>
            <a:ext cx="2606675" cy="1953683"/>
          </a:xfrm>
        </p:spPr>
        <p:txBody>
          <a:bodyPr/>
          <a:lstStyle>
            <a:lvl1pPr marL="0" indent="0">
              <a:buClr>
                <a:schemeClr val="accent1"/>
              </a:buClr>
              <a:buNone/>
              <a:defRPr/>
            </a:lvl1pPr>
          </a:lstStyle>
          <a:p>
            <a:pPr lvl="0"/>
            <a:r>
              <a:rPr lang="en-US" noProof="0"/>
              <a:t>Click icon to add picture</a:t>
            </a:r>
          </a:p>
        </p:txBody>
      </p:sp>
      <p:sp>
        <p:nvSpPr>
          <p:cNvPr id="14" name="Text Placeholder 7"/>
          <p:cNvSpPr>
            <a:spLocks noGrp="1"/>
          </p:cNvSpPr>
          <p:nvPr>
            <p:ph type="body" sz="quarter" idx="21"/>
          </p:nvPr>
        </p:nvSpPr>
        <p:spPr>
          <a:xfrm>
            <a:off x="492125"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0280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1671612"/>
            <a:ext cx="5467744" cy="4086426"/>
          </a:xfrm>
          <a:prstGeom prst="rect">
            <a:avLst/>
          </a:prstGeom>
        </p:spPr>
        <p:txBody>
          <a:bodyPr/>
          <a:lstStyle>
            <a:lvl1pPr marL="342900" indent="-342900">
              <a:lnSpc>
                <a:spcPct val="100000"/>
              </a:lnSpc>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11237" y="1671610"/>
            <a:ext cx="5461651" cy="4086427"/>
          </a:xfrm>
        </p:spPr>
        <p:txBody>
          <a:bodyPr/>
          <a:lstStyle>
            <a:lvl1pPr marL="0" indent="0">
              <a:buClr>
                <a:schemeClr val="accent1"/>
              </a:buClr>
              <a:buNone/>
              <a:defRPr/>
            </a:lvl1pPr>
          </a:lstStyle>
          <a:p>
            <a:pPr lvl="0"/>
            <a:r>
              <a:rPr lang="en-US" noProof="0"/>
              <a:t>Click icon to add picture</a:t>
            </a:r>
          </a:p>
        </p:txBody>
      </p:sp>
    </p:spTree>
    <p:extLst>
      <p:ext uri="{BB962C8B-B14F-4D97-AF65-F5344CB8AC3E}">
        <p14:creationId xmlns:p14="http://schemas.microsoft.com/office/powerpoint/2010/main" val="29185128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92789" y="1536022"/>
            <a:ext cx="11180867" cy="4087104"/>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1911260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4278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7E5033D9-3668-4017-A592-1CF34695B2C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245C7479-AFA1-44A4-A0E2-206B7FC5D44C}"/>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8"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9"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20" name="Rectangle 19">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990" y="-948607"/>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21" name="Picture 20" descr="A close up of a sign&#10;&#10;Description automatically generated">
            <a:extLst>
              <a:ext uri="{FF2B5EF4-FFF2-40B4-BE49-F238E27FC236}">
                <a16:creationId xmlns:a16="http://schemas.microsoft.com/office/drawing/2014/main" id="{6B9BA671-3A31-47A3-AF67-2622B0995163}"/>
              </a:ext>
            </a:extLst>
          </p:cNvPr>
          <p:cNvPicPr>
            <a:picLocks noChangeAspect="1"/>
          </p:cNvPicPr>
          <p:nvPr userDrawn="1"/>
        </p:nvPicPr>
        <p:blipFill>
          <a:blip r:embed="rId5"/>
          <a:stretch>
            <a:fillRect/>
          </a:stretch>
        </p:blipFill>
        <p:spPr>
          <a:xfrm>
            <a:off x="589011" y="6332524"/>
            <a:ext cx="1115828" cy="390402"/>
          </a:xfrm>
          <a:prstGeom prst="rect">
            <a:avLst/>
          </a:prstGeom>
        </p:spPr>
      </p:pic>
    </p:spTree>
    <p:extLst>
      <p:ext uri="{BB962C8B-B14F-4D97-AF65-F5344CB8AC3E}">
        <p14:creationId xmlns:p14="http://schemas.microsoft.com/office/powerpoint/2010/main" val="4621803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Slide for Full Width Us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1255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11EA66-8035-4072-B874-ABE710416AFE}"/>
              </a:ext>
            </a:extLst>
          </p:cNvPr>
          <p:cNvSpPr txBox="1">
            <a:spLocks noChangeArrowheads="1"/>
          </p:cNvSpPr>
          <p:nvPr userDrawn="1"/>
        </p:nvSpPr>
        <p:spPr bwMode="auto">
          <a:xfrm>
            <a:off x="412750" y="64817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705691CA-1385-4202-BB32-7980FD0D4BC4}"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dirty="0">
              <a:ln>
                <a:noFill/>
              </a:ln>
              <a:solidFill>
                <a:prstClr val="white"/>
              </a:solidFill>
              <a:effectLst/>
              <a:uLnTx/>
              <a:uFillTx/>
              <a:latin typeface="Calibri" charset="0"/>
              <a:ea typeface="ＭＳ Ｐゴシック" charset="-128"/>
              <a:cs typeface="+mn-cs"/>
            </a:endParaRPr>
          </a:p>
        </p:txBody>
      </p:sp>
      <p:sp>
        <p:nvSpPr>
          <p:cNvPr id="5" name="Rectangle 4">
            <a:extLst>
              <a:ext uri="{FF2B5EF4-FFF2-40B4-BE49-F238E27FC236}">
                <a16:creationId xmlns:a16="http://schemas.microsoft.com/office/drawing/2014/main" id="{A9C7212D-F60C-4C2D-A508-E9F1C351B12C}"/>
              </a:ext>
            </a:extLst>
          </p:cNvPr>
          <p:cNvSpPr>
            <a:spLocks noChangeArrowheads="1"/>
          </p:cNvSpPr>
          <p:nvPr userDrawn="1"/>
        </p:nvSpPr>
        <p:spPr bwMode="auto">
          <a:xfrm>
            <a:off x="1114791" y="536644"/>
            <a:ext cx="440372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Thank You</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Danke</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Merci</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谢谢</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ありがとう</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Gracias</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Kiitos</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ko-KR" altLang="en-US" sz="3600" b="1" i="0" u="none" strike="noStrike" kern="1200" cap="none" spc="0" normalizeH="0" baseline="0" noProof="0">
                <a:ln>
                  <a:noFill/>
                </a:ln>
                <a:solidFill>
                  <a:prstClr val="white"/>
                </a:solidFill>
                <a:effectLst/>
                <a:uLnTx/>
                <a:uFillTx/>
                <a:latin typeface="Calibri" charset="0"/>
                <a:cs typeface="+mn-cs"/>
              </a:rPr>
              <a:t>감사합니다</a:t>
            </a:r>
            <a:endParaRPr kumimoji="0" lang="ko-KR" altLang="en-US" sz="3600" b="0" i="0" u="none" strike="noStrike" kern="1200" cap="none" spc="0" normalizeH="0" baseline="0" noProof="0">
              <a:ln>
                <a:noFill/>
              </a:ln>
              <a:solidFill>
                <a:prstClr val="white"/>
              </a:solidFill>
              <a:effectLst/>
              <a:uLnTx/>
              <a:uFillTx/>
              <a:latin typeface="Calibri" charset="0"/>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rPr>
              <a:t>धन्यवाद</a:t>
            </a:r>
            <a:endParaRPr kumimoji="0" 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e-IL" sz="3600" b="0" i="0" u="none" strike="noStrike" kern="1200" cap="none" spc="0" normalizeH="0" baseline="0" noProof="0">
                <a:ln>
                  <a:noFill/>
                </a:ln>
                <a:solidFill>
                  <a:prstClr val="white"/>
                </a:solidFill>
                <a:effectLst/>
                <a:uLnTx/>
                <a:uFillTx/>
                <a:latin typeface="Calibri" charset="0"/>
                <a:ea typeface="ＭＳ Ｐゴシック" charset="-128"/>
                <a:cs typeface="Arial" panose="020B0604020202020204" pitchFamily="34" charset="0"/>
              </a:rPr>
              <a:t>תודה</a:t>
            </a:r>
            <a:endPar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endParaRPr>
          </a:p>
        </p:txBody>
      </p:sp>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8" name="Picture 7">
            <a:extLst>
              <a:ext uri="{FF2B5EF4-FFF2-40B4-BE49-F238E27FC236}">
                <a16:creationId xmlns:a16="http://schemas.microsoft.com/office/drawing/2014/main" id="{974530B3-2C71-47A4-BAB2-78A35EAF1A59}"/>
              </a:ext>
            </a:extLst>
          </p:cNvPr>
          <p:cNvPicPr>
            <a:picLocks noChangeAspect="1"/>
          </p:cNvPicPr>
          <p:nvPr userDrawn="1"/>
        </p:nvPicPr>
        <p:blipFill>
          <a:blip r:embed="rId2"/>
          <a:stretch>
            <a:fillRect/>
          </a:stretch>
        </p:blipFill>
        <p:spPr>
          <a:xfrm>
            <a:off x="6482271" y="3123385"/>
            <a:ext cx="4201604" cy="611230"/>
          </a:xfrm>
          <a:prstGeom prst="rect">
            <a:avLst/>
          </a:prstGeom>
        </p:spPr>
      </p:pic>
      <p:sp>
        <p:nvSpPr>
          <p:cNvPr id="7" name="TextBox 20">
            <a:extLst>
              <a:ext uri="{FF2B5EF4-FFF2-40B4-BE49-F238E27FC236}">
                <a16:creationId xmlns:a16="http://schemas.microsoft.com/office/drawing/2014/main" id="{D304937E-9530-431C-BB9C-428D89FCBB5B}"/>
              </a:ext>
            </a:extLst>
          </p:cNvPr>
          <p:cNvSpPr txBox="1">
            <a:spLocks noChangeArrowheads="1"/>
          </p:cNvSpPr>
          <p:nvPr userDrawn="1"/>
        </p:nvSpPr>
        <p:spPr bwMode="auto">
          <a:xfrm>
            <a:off x="671404" y="64817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2021 Arm Limited </a:t>
            </a:r>
          </a:p>
        </p:txBody>
      </p:sp>
    </p:spTree>
    <p:extLst>
      <p:ext uri="{BB962C8B-B14F-4D97-AF65-F5344CB8AC3E}">
        <p14:creationId xmlns:p14="http://schemas.microsoft.com/office/powerpoint/2010/main" val="33231934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EF865F52-F038-9143-B10F-EC315F327B49}"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srgbClr val="7F7F7F"/>
              </a:solidFill>
              <a:effectLst/>
              <a:uLnTx/>
              <a:uFillTx/>
              <a:latin typeface="Calibri" charset="0"/>
              <a:ea typeface="ＭＳ Ｐゴシック" charset="-128"/>
              <a:cs typeface="+mn-cs"/>
            </a:endParaRPr>
          </a:p>
        </p:txBody>
      </p:sp>
      <p:sp>
        <p:nvSpPr>
          <p:cNvPr id="3" name="TextBox 2"/>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223CA994-01FB-B24C-A927-7E3417958BAD}"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endParaRPr>
          </a:p>
        </p:txBody>
      </p:sp>
      <p:sp>
        <p:nvSpPr>
          <p:cNvPr id="4" name="Rectangle 3"/>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The Arm trademarks featured in this presentation are registered trademarks or trademarks of Arm Limited (or its subsidiaries) in the US and/or elsewhere.  All rights reserved.  All other marks featured may be trademarks of their respective owners.</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br>
            <a:r>
              <a:rPr kumimoji="0" lang="en-US" altLang="x-none" sz="1200" b="0" i="0" u="none" strike="noStrike" kern="1200" cap="none" spc="0" normalizeH="0" baseline="0" noProof="0" err="1">
                <a:ln>
                  <a:noFill/>
                </a:ln>
                <a:solidFill>
                  <a:prstClr val="white"/>
                </a:solidFill>
                <a:effectLst/>
                <a:uLnTx/>
                <a:uFillTx/>
                <a:latin typeface="Calibri" charset="0"/>
                <a:ea typeface="ＭＳ Ｐゴシック" charset="-128"/>
                <a:cs typeface="+mn-cs"/>
              </a:rPr>
              <a:t>www.arm.com</a:t>
            </a: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/company/policies/trademarks</a:t>
            </a:r>
          </a:p>
        </p:txBody>
      </p:sp>
      <p:sp>
        <p:nvSpPr>
          <p:cNvPr id="9"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r>
              <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rPr>
              <a:t>© 2018 Arm Limited </a:t>
            </a:r>
          </a:p>
        </p:txBody>
      </p:sp>
      <p:pic>
        <p:nvPicPr>
          <p:cNvPr id="8" name="Picture 7">
            <a:extLst>
              <a:ext uri="{FF2B5EF4-FFF2-40B4-BE49-F238E27FC236}">
                <a16:creationId xmlns:a16="http://schemas.microsoft.com/office/drawing/2014/main" id="{3CE9EDFC-9DD0-4ADC-9DE6-C6516087E64B}"/>
              </a:ext>
            </a:extLst>
          </p:cNvPr>
          <p:cNvPicPr>
            <a:picLocks noChangeAspect="1"/>
          </p:cNvPicPr>
          <p:nvPr userDrawn="1"/>
        </p:nvPicPr>
        <p:blipFill>
          <a:blip r:embed="rId2"/>
          <a:stretch>
            <a:fillRect/>
          </a:stretch>
        </p:blipFill>
        <p:spPr>
          <a:xfrm>
            <a:off x="6860962" y="3123385"/>
            <a:ext cx="4201604" cy="611230"/>
          </a:xfrm>
          <a:prstGeom prst="rect">
            <a:avLst/>
          </a:prstGeom>
        </p:spPr>
      </p:pic>
    </p:spTree>
    <p:extLst>
      <p:ext uri="{BB962C8B-B14F-4D97-AF65-F5344CB8AC3E}">
        <p14:creationId xmlns:p14="http://schemas.microsoft.com/office/powerpoint/2010/main" val="1341621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BF7399-A5A6-45BA-979D-565957665B70}"/>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57ADA842-6E77-49F5-886C-490811425F6D}"/>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9" name="Picture 8">
            <a:extLst>
              <a:ext uri="{FF2B5EF4-FFF2-40B4-BE49-F238E27FC236}">
                <a16:creationId xmlns:a16="http://schemas.microsoft.com/office/drawing/2014/main" id="{0EED0DA2-9043-4185-9741-3FE41800937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7"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Click to edit Master text styles</a:t>
            </a:r>
          </a:p>
        </p:txBody>
      </p:sp>
      <p:sp>
        <p:nvSpPr>
          <p:cNvPr id="8" name="Text Placeholder 2"/>
          <p:cNvSpPr>
            <a:spLocks noGrp="1"/>
          </p:cNvSpPr>
          <p:nvPr>
            <p:ph idx="1"/>
          </p:nvPr>
        </p:nvSpPr>
        <p:spPr>
          <a:xfrm>
            <a:off x="490435" y="1666160"/>
            <a:ext cx="11180867" cy="3619578"/>
          </a:xfrm>
          <a:prstGeom prst="rect">
            <a:avLst/>
          </a:prstGeom>
        </p:spPr>
        <p:txBody>
          <a:bodyPr/>
          <a:lstStyle>
            <a:lvl1pPr marL="342900" indent="-342900">
              <a:buClr>
                <a:schemeClr val="bg1"/>
              </a:buClr>
              <a:buFont typeface="Arial" charset="0"/>
              <a:buChar cha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9118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25C61611-3300-41F4-84AB-94B0AEB16E06}"/>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4349E85A-37F4-4B10-9CEF-826A1326388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7"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8"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9" name="Rectangle 18">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21" name="Picture 20" descr="A close up of a sign&#10;&#10;Description automatically generated">
            <a:extLst>
              <a:ext uri="{FF2B5EF4-FFF2-40B4-BE49-F238E27FC236}">
                <a16:creationId xmlns:a16="http://schemas.microsoft.com/office/drawing/2014/main" id="{CDA8958D-435D-4AAA-9913-D4E5532020D1}"/>
              </a:ext>
            </a:extLst>
          </p:cNvPr>
          <p:cNvPicPr>
            <a:picLocks noChangeAspect="1"/>
          </p:cNvPicPr>
          <p:nvPr userDrawn="1"/>
        </p:nvPicPr>
        <p:blipFill>
          <a:blip r:embed="rId5"/>
          <a:stretch>
            <a:fillRect/>
          </a:stretch>
        </p:blipFill>
        <p:spPr>
          <a:xfrm>
            <a:off x="589011" y="6332524"/>
            <a:ext cx="1115828" cy="390402"/>
          </a:xfrm>
          <a:prstGeom prst="rect">
            <a:avLst/>
          </a:prstGeom>
        </p:spPr>
      </p:pic>
    </p:spTree>
    <p:extLst>
      <p:ext uri="{BB962C8B-B14F-4D97-AF65-F5344CB8AC3E}">
        <p14:creationId xmlns:p14="http://schemas.microsoft.com/office/powerpoint/2010/main" val="826927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012829B4-F003-443D-BAAD-D767D7607653}"/>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333E48"/>
              </a:solidFill>
              <a:effectLst/>
              <a:uLnTx/>
              <a:uFillTx/>
              <a:latin typeface="Calibri" charset="0"/>
              <a:ea typeface="ＭＳ Ｐゴシック" charset="0"/>
              <a:cs typeface="ＭＳ Ｐゴシック" charset="0"/>
            </a:endParaRPr>
          </a:p>
        </p:txBody>
      </p:sp>
      <p:sp>
        <p:nvSpPr>
          <p:cNvPr id="19" name="Title 1"/>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0" name="Subtitle 2"/>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21" name="Text Placeholder 28"/>
          <p:cNvSpPr>
            <a:spLocks noGrp="1"/>
          </p:cNvSpPr>
          <p:nvPr>
            <p:ph type="body" sz="quarter" idx="12" hasCustomPrompt="1"/>
          </p:nvPr>
        </p:nvSpPr>
        <p:spPr>
          <a:xfrm>
            <a:off x="6294006" y="5562481"/>
            <a:ext cx="5041572" cy="239159"/>
          </a:xfrm>
        </p:spPr>
        <p:txBody>
          <a:bodyPr/>
          <a:lstStyle>
            <a:lvl1pPr algn="r">
              <a:spcAft>
                <a:spcPts val="600"/>
              </a:spcAft>
              <a:defRPr sz="2000">
                <a:solidFill>
                  <a:schemeClr val="bg1"/>
                </a:solidFill>
              </a:defRPr>
            </a:lvl1pPr>
          </a:lstStyle>
          <a:p>
            <a:pPr lvl="0"/>
            <a:r>
              <a:rPr lang="en-US"/>
              <a:t>Author</a:t>
            </a:r>
          </a:p>
        </p:txBody>
      </p:sp>
      <p:sp>
        <p:nvSpPr>
          <p:cNvPr id="22" name="Text Placeholder 28"/>
          <p:cNvSpPr>
            <a:spLocks noGrp="1"/>
          </p:cNvSpPr>
          <p:nvPr>
            <p:ph type="body" sz="quarter" idx="13" hasCustomPrompt="1"/>
          </p:nvPr>
        </p:nvSpPr>
        <p:spPr>
          <a:xfrm>
            <a:off x="6294006" y="5872361"/>
            <a:ext cx="5041572" cy="239159"/>
          </a:xfrm>
        </p:spPr>
        <p:txBody>
          <a:bodyPr/>
          <a:lstStyle>
            <a:lvl1pPr algn="r">
              <a:spcAft>
                <a:spcPts val="600"/>
              </a:spcAft>
              <a:defRPr sz="2000">
                <a:solidFill>
                  <a:schemeClr val="bg1"/>
                </a:solidFill>
              </a:defRPr>
            </a:lvl1pPr>
          </a:lstStyle>
          <a:p>
            <a:pPr lvl="0"/>
            <a:r>
              <a:rPr lang="en-US"/>
              <a:t>Date</a:t>
            </a:r>
          </a:p>
        </p:txBody>
      </p:sp>
      <p:sp>
        <p:nvSpPr>
          <p:cNvPr id="23" name="Text Placeholder 3"/>
          <p:cNvSpPr>
            <a:spLocks noGrp="1"/>
          </p:cNvSpPr>
          <p:nvPr>
            <p:ph type="body" sz="quarter" idx="14"/>
          </p:nvPr>
        </p:nvSpPr>
        <p:spPr>
          <a:xfrm>
            <a:off x="7071306" y="1639338"/>
            <a:ext cx="4268207" cy="289871"/>
          </a:xfrm>
        </p:spPr>
        <p:txBody>
          <a:bodyPr/>
          <a:lstStyle>
            <a:lvl1pPr marL="0" indent="0" algn="r">
              <a:buNone/>
              <a:defRPr sz="2400" baseline="0">
                <a:solidFill>
                  <a:schemeClr val="bg1"/>
                </a:solidFill>
              </a:defRPr>
            </a:lvl1pPr>
          </a:lstStyle>
          <a:p>
            <a:pPr lvl="0"/>
            <a:r>
              <a:rPr lang="en-US"/>
              <a:t>Click to edit Master text styles</a:t>
            </a:r>
          </a:p>
        </p:txBody>
      </p:sp>
      <p:pic>
        <p:nvPicPr>
          <p:cNvPr id="11" name="Picture 10">
            <a:extLst>
              <a:ext uri="{FF2B5EF4-FFF2-40B4-BE49-F238E27FC236}">
                <a16:creationId xmlns:a16="http://schemas.microsoft.com/office/drawing/2014/main" id="{899C5097-7251-45E1-B2AF-B137762C7DCF}"/>
              </a:ext>
            </a:extLst>
          </p:cNvPr>
          <p:cNvPicPr>
            <a:picLocks noChangeAspect="1"/>
          </p:cNvPicPr>
          <p:nvPr userDrawn="1"/>
        </p:nvPicPr>
        <p:blipFill>
          <a:blip r:embed="rId2"/>
          <a:stretch>
            <a:fillRect/>
          </a:stretch>
        </p:blipFill>
        <p:spPr>
          <a:xfrm>
            <a:off x="804863" y="1731920"/>
            <a:ext cx="4040830" cy="587841"/>
          </a:xfrm>
          <a:prstGeom prst="rect">
            <a:avLst/>
          </a:prstGeom>
        </p:spPr>
      </p:pic>
      <p:pic>
        <p:nvPicPr>
          <p:cNvPr id="12" name="Picture 11" descr="A close up of a sign&#10;&#10;Description automatically generated">
            <a:extLst>
              <a:ext uri="{FF2B5EF4-FFF2-40B4-BE49-F238E27FC236}">
                <a16:creationId xmlns:a16="http://schemas.microsoft.com/office/drawing/2014/main" id="{1AC44061-9533-48F5-9B3A-0BF66942F851}"/>
              </a:ext>
            </a:extLst>
          </p:cNvPr>
          <p:cNvPicPr>
            <a:picLocks noChangeAspect="1"/>
          </p:cNvPicPr>
          <p:nvPr userDrawn="1"/>
        </p:nvPicPr>
        <p:blipFill>
          <a:blip r:embed="rId3"/>
          <a:stretch>
            <a:fillRect/>
          </a:stretch>
        </p:blipFill>
        <p:spPr>
          <a:xfrm>
            <a:off x="589011" y="6332524"/>
            <a:ext cx="1115828" cy="390402"/>
          </a:xfrm>
          <a:prstGeom prst="rect">
            <a:avLst/>
          </a:prstGeom>
        </p:spPr>
      </p:pic>
    </p:spTree>
    <p:extLst>
      <p:ext uri="{BB962C8B-B14F-4D97-AF65-F5344CB8AC3E}">
        <p14:creationId xmlns:p14="http://schemas.microsoft.com/office/powerpoint/2010/main" val="422135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11C1B9F-CF01-4B19-871A-0E835AC194B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362B52B8-B955-4011-BA1B-3F562C2B9721}"/>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29C667FE-5F49-4902-BA4E-5F42CE73BF8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0"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8"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a:t>Sub header if needed</a:t>
            </a:r>
          </a:p>
        </p:txBody>
      </p:sp>
      <p:pic>
        <p:nvPicPr>
          <p:cNvPr id="9" name="Picture 8">
            <a:extLst>
              <a:ext uri="{FF2B5EF4-FFF2-40B4-BE49-F238E27FC236}">
                <a16:creationId xmlns:a16="http://schemas.microsoft.com/office/drawing/2014/main" id="{6D1E5EE6-EC60-4F36-8250-F6D27EEE174F}"/>
              </a:ext>
            </a:extLst>
          </p:cNvPr>
          <p:cNvPicPr>
            <a:picLocks noChangeAspect="1"/>
          </p:cNvPicPr>
          <p:nvPr userDrawn="1"/>
        </p:nvPicPr>
        <p:blipFill>
          <a:blip r:embed="rId3"/>
          <a:stretch>
            <a:fillRect/>
          </a:stretch>
        </p:blipFill>
        <p:spPr>
          <a:xfrm>
            <a:off x="9282544" y="6335650"/>
            <a:ext cx="2732051" cy="397446"/>
          </a:xfrm>
          <a:prstGeom prst="rect">
            <a:avLst/>
          </a:prstGeom>
        </p:spPr>
      </p:pic>
      <p:pic>
        <p:nvPicPr>
          <p:cNvPr id="12" name="Picture 11" descr="A close up of a sign&#10;&#10;Description automatically generated">
            <a:extLst>
              <a:ext uri="{FF2B5EF4-FFF2-40B4-BE49-F238E27FC236}">
                <a16:creationId xmlns:a16="http://schemas.microsoft.com/office/drawing/2014/main" id="{DDEFB34E-F79E-4694-8EBA-01E8B8B8B2E5}"/>
              </a:ext>
            </a:extLst>
          </p:cNvPr>
          <p:cNvPicPr>
            <a:picLocks noChangeAspect="1"/>
          </p:cNvPicPr>
          <p:nvPr userDrawn="1"/>
        </p:nvPicPr>
        <p:blipFill>
          <a:blip r:embed="rId4"/>
          <a:stretch>
            <a:fillRect/>
          </a:stretch>
        </p:blipFill>
        <p:spPr>
          <a:xfrm>
            <a:off x="589011" y="6332524"/>
            <a:ext cx="1115828" cy="390402"/>
          </a:xfrm>
          <a:prstGeom prst="rect">
            <a:avLst/>
          </a:prstGeom>
        </p:spPr>
      </p:pic>
    </p:spTree>
    <p:extLst>
      <p:ext uri="{BB962C8B-B14F-4D97-AF65-F5344CB8AC3E}">
        <p14:creationId xmlns:p14="http://schemas.microsoft.com/office/powerpoint/2010/main" val="204285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B8B71E0-69B2-4405-92A4-A8D4317D90C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FB01617F-3437-4EA0-9F3A-35641BDCD476}"/>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B93C7CB8-D0ED-4CBB-A14C-0F5A992AEC32}"/>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986458DA-6FE5-4EAB-9430-95208E73E3F5}"/>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EFCF160-BBA0-4263-8872-2E8BE7E83267}"/>
              </a:ext>
            </a:extLst>
          </p:cNvPr>
          <p:cNvPicPr>
            <a:picLocks noChangeAspect="1"/>
          </p:cNvPicPr>
          <p:nvPr userDrawn="1"/>
        </p:nvPicPr>
        <p:blipFill>
          <a:blip r:embed="rId3"/>
          <a:stretch>
            <a:fillRect/>
          </a:stretch>
        </p:blipFill>
        <p:spPr>
          <a:xfrm>
            <a:off x="9282544" y="6335650"/>
            <a:ext cx="2732051" cy="397446"/>
          </a:xfrm>
          <a:prstGeom prst="rect">
            <a:avLst/>
          </a:prstGeom>
        </p:spPr>
      </p:pic>
      <p:pic>
        <p:nvPicPr>
          <p:cNvPr id="13" name="Picture 12" descr="A close up of a sign&#10;&#10;Description automatically generated">
            <a:extLst>
              <a:ext uri="{FF2B5EF4-FFF2-40B4-BE49-F238E27FC236}">
                <a16:creationId xmlns:a16="http://schemas.microsoft.com/office/drawing/2014/main" id="{2B0E39CF-17E1-4D81-A32E-7A29BAF8EC69}"/>
              </a:ext>
            </a:extLst>
          </p:cNvPr>
          <p:cNvPicPr>
            <a:picLocks noChangeAspect="1"/>
          </p:cNvPicPr>
          <p:nvPr userDrawn="1"/>
        </p:nvPicPr>
        <p:blipFill>
          <a:blip r:embed="rId4"/>
          <a:stretch>
            <a:fillRect/>
          </a:stretch>
        </p:blipFill>
        <p:spPr>
          <a:xfrm>
            <a:off x="589011" y="6332524"/>
            <a:ext cx="1115828" cy="390402"/>
          </a:xfrm>
          <a:prstGeom prst="rect">
            <a:avLst/>
          </a:prstGeom>
        </p:spPr>
      </p:pic>
    </p:spTree>
    <p:extLst>
      <p:ext uri="{BB962C8B-B14F-4D97-AF65-F5344CB8AC3E}">
        <p14:creationId xmlns:p14="http://schemas.microsoft.com/office/powerpoint/2010/main" val="694542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80CE8D38-A1A3-42B2-A2B4-D2CAD399E6A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89895B2B-A497-48E9-ADEB-D02F00658322}"/>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CE5602E1-3D6F-4250-94C4-9D35DC940925}"/>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39F608C9-DD55-416C-933C-355A9DCB6145}"/>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39B99F94-93C6-4007-A4D0-E71FCE85B904}"/>
              </a:ext>
            </a:extLst>
          </p:cNvPr>
          <p:cNvPicPr>
            <a:picLocks noChangeAspect="1"/>
          </p:cNvPicPr>
          <p:nvPr userDrawn="1"/>
        </p:nvPicPr>
        <p:blipFill>
          <a:blip r:embed="rId3"/>
          <a:stretch>
            <a:fillRect/>
          </a:stretch>
        </p:blipFill>
        <p:spPr>
          <a:xfrm>
            <a:off x="9282544" y="6335650"/>
            <a:ext cx="2732051" cy="397446"/>
          </a:xfrm>
          <a:prstGeom prst="rect">
            <a:avLst/>
          </a:prstGeom>
        </p:spPr>
      </p:pic>
      <p:pic>
        <p:nvPicPr>
          <p:cNvPr id="13" name="Picture 12" descr="A close up of a sign&#10;&#10;Description automatically generated">
            <a:extLst>
              <a:ext uri="{FF2B5EF4-FFF2-40B4-BE49-F238E27FC236}">
                <a16:creationId xmlns:a16="http://schemas.microsoft.com/office/drawing/2014/main" id="{9DA94536-B74F-4598-A640-8EA12627FFBA}"/>
              </a:ext>
            </a:extLst>
          </p:cNvPr>
          <p:cNvPicPr>
            <a:picLocks noChangeAspect="1"/>
          </p:cNvPicPr>
          <p:nvPr userDrawn="1"/>
        </p:nvPicPr>
        <p:blipFill>
          <a:blip r:embed="rId4"/>
          <a:stretch>
            <a:fillRect/>
          </a:stretch>
        </p:blipFill>
        <p:spPr>
          <a:xfrm>
            <a:off x="589011" y="6332524"/>
            <a:ext cx="1115828" cy="390402"/>
          </a:xfrm>
          <a:prstGeom prst="rect">
            <a:avLst/>
          </a:prstGeom>
        </p:spPr>
      </p:pic>
    </p:spTree>
    <p:extLst>
      <p:ext uri="{BB962C8B-B14F-4D97-AF65-F5344CB8AC3E}">
        <p14:creationId xmlns:p14="http://schemas.microsoft.com/office/powerpoint/2010/main" val="254541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C76D8CDB-659F-4586-B25C-B4DE95CC435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0D1C067D-A19A-479C-9DB4-AD81E6604607}"/>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7" name="Rectangle 6">
            <a:extLst>
              <a:ext uri="{FF2B5EF4-FFF2-40B4-BE49-F238E27FC236}">
                <a16:creationId xmlns:a16="http://schemas.microsoft.com/office/drawing/2014/main" id="{928ACF3F-3E27-461E-9EDA-788397E79711}"/>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5D8FA392-092A-4708-90F0-75F695B65C9A}"/>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5602A8C-9823-4809-982C-93956DD56D78}"/>
              </a:ext>
            </a:extLst>
          </p:cNvPr>
          <p:cNvPicPr>
            <a:picLocks noChangeAspect="1"/>
          </p:cNvPicPr>
          <p:nvPr userDrawn="1"/>
        </p:nvPicPr>
        <p:blipFill>
          <a:blip r:embed="rId3"/>
          <a:stretch>
            <a:fillRect/>
          </a:stretch>
        </p:blipFill>
        <p:spPr>
          <a:xfrm>
            <a:off x="9282544" y="6335650"/>
            <a:ext cx="2732051" cy="397446"/>
          </a:xfrm>
          <a:prstGeom prst="rect">
            <a:avLst/>
          </a:prstGeom>
        </p:spPr>
      </p:pic>
      <p:pic>
        <p:nvPicPr>
          <p:cNvPr id="13" name="Picture 12" descr="A close up of a sign&#10;&#10;Description automatically generated">
            <a:extLst>
              <a:ext uri="{FF2B5EF4-FFF2-40B4-BE49-F238E27FC236}">
                <a16:creationId xmlns:a16="http://schemas.microsoft.com/office/drawing/2014/main" id="{9CB10511-0301-4F73-8C1B-777A8DA8C258}"/>
              </a:ext>
            </a:extLst>
          </p:cNvPr>
          <p:cNvPicPr>
            <a:picLocks noChangeAspect="1"/>
          </p:cNvPicPr>
          <p:nvPr userDrawn="1"/>
        </p:nvPicPr>
        <p:blipFill>
          <a:blip r:embed="rId4"/>
          <a:stretch>
            <a:fillRect/>
          </a:stretch>
        </p:blipFill>
        <p:spPr>
          <a:xfrm>
            <a:off x="589011" y="6332524"/>
            <a:ext cx="1115828" cy="390402"/>
          </a:xfrm>
          <a:prstGeom prst="rect">
            <a:avLst/>
          </a:prstGeom>
        </p:spPr>
      </p:pic>
    </p:spTree>
    <p:extLst>
      <p:ext uri="{BB962C8B-B14F-4D97-AF65-F5344CB8AC3E}">
        <p14:creationId xmlns:p14="http://schemas.microsoft.com/office/powerpoint/2010/main" val="1125715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2"/>
          <p:cNvSpPr>
            <a:spLocks noGrp="1"/>
          </p:cNvSpPr>
          <p:nvPr>
            <p:ph idx="1" hasCustomPrompt="1"/>
          </p:nvPr>
        </p:nvSpPr>
        <p:spPr>
          <a:xfrm>
            <a:off x="505619" y="1248319"/>
            <a:ext cx="11180762" cy="4361361"/>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5596164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descr="A close up of a sign&#10;&#10;Description generated with very high confidence">
            <a:extLst>
              <a:ext uri="{FF2B5EF4-FFF2-40B4-BE49-F238E27FC236}">
                <a16:creationId xmlns:a16="http://schemas.microsoft.com/office/drawing/2014/main" id="{85C44994-EE29-4E68-942C-33DEE4CDA452}"/>
              </a:ext>
            </a:extLst>
          </p:cNvPr>
          <p:cNvPicPr>
            <a:picLocks noChangeAspect="1"/>
          </p:cNvPicPr>
          <p:nvPr userDrawn="1"/>
        </p:nvPicPr>
        <p:blipFill>
          <a:blip r:embed="rId25"/>
          <a:stretch>
            <a:fillRect/>
          </a:stretch>
        </p:blipFill>
        <p:spPr>
          <a:xfrm>
            <a:off x="9155113" y="6416914"/>
            <a:ext cx="2904881" cy="349690"/>
          </a:xfrm>
          <a:prstGeom prst="rect">
            <a:avLst/>
          </a:prstGeom>
        </p:spPr>
      </p:pic>
      <p:sp>
        <p:nvSpPr>
          <p:cNvPr id="1029" name="TextBox 26"/>
          <p:cNvSpPr txBox="1">
            <a:spLocks noChangeArrowheads="1"/>
          </p:cNvSpPr>
          <p:nvPr userDrawn="1"/>
        </p:nvSpPr>
        <p:spPr bwMode="auto">
          <a:xfrm flipH="1">
            <a:off x="396830" y="6453260"/>
            <a:ext cx="1092031" cy="138499"/>
          </a:xfrm>
          <a:prstGeom prst="rect">
            <a:avLst/>
          </a:prstGeom>
          <a:noFill/>
          <a:ln>
            <a:noFill/>
          </a:ln>
        </p:spPr>
        <p:txBody>
          <a:bodyPr wrap="square"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2682C2D1-8EA8-E748-B66F-74D4D53CF8F8}"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dirty="0">
              <a:ln>
                <a:noFill/>
              </a:ln>
              <a:solidFill>
                <a:srgbClr val="7F7F7F"/>
              </a:solidFill>
              <a:effectLst/>
              <a:uLnTx/>
              <a:uFillTx/>
              <a:latin typeface="Calibri" charset="0"/>
              <a:ea typeface="ＭＳ Ｐゴシック" charset="-128"/>
              <a:cs typeface="+mn-cs"/>
            </a:endParaRPr>
          </a:p>
        </p:txBody>
      </p:sp>
      <p:sp>
        <p:nvSpPr>
          <p:cNvPr id="4" name="Footer Placeholder 3">
            <a:extLst>
              <a:ext uri="{FF2B5EF4-FFF2-40B4-BE49-F238E27FC236}">
                <a16:creationId xmlns:a16="http://schemas.microsoft.com/office/drawing/2014/main" id="{F4AB6087-5F79-4BE7-942A-42714288F3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ＭＳ Ｐゴシック" panose="020B0600070205080204" pitchFamily="34" charset="-128"/>
              <a:cs typeface="+mn-cs"/>
            </a:endParaRPr>
          </a:p>
        </p:txBody>
      </p:sp>
      <p:sp>
        <p:nvSpPr>
          <p:cNvPr id="8" name="TextBox 20">
            <a:extLst>
              <a:ext uri="{FF2B5EF4-FFF2-40B4-BE49-F238E27FC236}">
                <a16:creationId xmlns:a16="http://schemas.microsoft.com/office/drawing/2014/main" id="{A1F9BBAF-D47E-443B-8738-23C129F6127E}"/>
              </a:ext>
            </a:extLst>
          </p:cNvPr>
          <p:cNvSpPr txBox="1">
            <a:spLocks noChangeArrowheads="1"/>
          </p:cNvSpPr>
          <p:nvPr userDrawn="1"/>
        </p:nvSpPr>
        <p:spPr bwMode="auto">
          <a:xfrm>
            <a:off x="594952" y="6464156"/>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rgbClr val="7F7F7F"/>
                </a:solidFill>
              </a:rPr>
              <a:t>© 2021 Arm Limited </a:t>
            </a:r>
          </a:p>
        </p:txBody>
      </p:sp>
    </p:spTree>
    <p:extLst>
      <p:ext uri="{BB962C8B-B14F-4D97-AF65-F5344CB8AC3E}">
        <p14:creationId xmlns:p14="http://schemas.microsoft.com/office/powerpoint/2010/main" val="3153215000"/>
      </p:ext>
    </p:extLst>
  </p:cSld>
  <p:clrMap bg1="lt1" tx1="dk1" bg2="lt2" tx2="dk2" accent1="accent1" accent2="accent2" accent3="accent3" accent4="accent4" accent5="accent5" accent6="accent6" hlink="hlink" folHlink="folHlink"/>
  <p:sldLayoutIdLst>
    <p:sldLayoutId id="2147485512" r:id="rId1"/>
    <p:sldLayoutId id="2147485513" r:id="rId2"/>
    <p:sldLayoutId id="2147485514" r:id="rId3"/>
    <p:sldLayoutId id="2147485515" r:id="rId4"/>
    <p:sldLayoutId id="2147485516" r:id="rId5"/>
    <p:sldLayoutId id="2147485517" r:id="rId6"/>
    <p:sldLayoutId id="2147485518" r:id="rId7"/>
    <p:sldLayoutId id="2147485519" r:id="rId8"/>
    <p:sldLayoutId id="2147485520" r:id="rId9"/>
    <p:sldLayoutId id="2147485521" r:id="rId10"/>
    <p:sldLayoutId id="2147485522" r:id="rId11"/>
    <p:sldLayoutId id="2147485523" r:id="rId12"/>
    <p:sldLayoutId id="2147485524" r:id="rId13"/>
    <p:sldLayoutId id="2147485525" r:id="rId14"/>
    <p:sldLayoutId id="2147485526" r:id="rId15"/>
    <p:sldLayoutId id="2147485527" r:id="rId16"/>
    <p:sldLayoutId id="2147485528" r:id="rId17"/>
    <p:sldLayoutId id="2147485529" r:id="rId18"/>
    <p:sldLayoutId id="2147485530" r:id="rId19"/>
    <p:sldLayoutId id="2147485531" r:id="rId20"/>
    <p:sldLayoutId id="2147485532" r:id="rId21"/>
    <p:sldLayoutId id="2147485533" r:id="rId22"/>
    <p:sldLayoutId id="2147485534"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kern="1200">
          <a:solidFill>
            <a:srgbClr val="38383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3000" b="-23000"/>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7410207" y="1398177"/>
            <a:ext cx="4264272" cy="295077"/>
          </a:xfrm>
        </p:spPr>
        <p:txBody>
          <a:bodyPr/>
          <a:lstStyle/>
          <a:p>
            <a:pPr marL="0" indent="0">
              <a:buNone/>
            </a:pPr>
            <a:r>
              <a:rPr lang="en-US" dirty="0">
                <a:latin typeface="Lato" panose="020F0502020204030203" pitchFamily="34" charset="0"/>
                <a:ea typeface="Lato" panose="020F0502020204030203" pitchFamily="34" charset="0"/>
                <a:cs typeface="Lato" panose="020F0502020204030203" pitchFamily="34" charset="0"/>
              </a:rPr>
              <a:t>Lesson 2</a:t>
            </a:r>
          </a:p>
        </p:txBody>
      </p:sp>
      <p:sp>
        <p:nvSpPr>
          <p:cNvPr id="2" name="Title 1"/>
          <p:cNvSpPr>
            <a:spLocks noGrp="1"/>
          </p:cNvSpPr>
          <p:nvPr>
            <p:ph type="title"/>
          </p:nvPr>
        </p:nvSpPr>
        <p:spPr/>
        <p:txBody>
          <a:bodyPr/>
          <a:lstStyle/>
          <a:p>
            <a:r>
              <a:rPr lang="en-US" sz="4800" dirty="0">
                <a:latin typeface="Lato" panose="020F0502020204030203" pitchFamily="34" charset="0"/>
                <a:ea typeface="Lato" panose="020F0502020204030203" pitchFamily="34" charset="0"/>
                <a:cs typeface="Lato" panose="020F0502020204030203" pitchFamily="34" charset="0"/>
              </a:rPr>
              <a:t>Introduction to the Arduino Cloud</a:t>
            </a:r>
          </a:p>
        </p:txBody>
      </p:sp>
      <p:pic>
        <p:nvPicPr>
          <p:cNvPr id="8" name="Picture 7">
            <a:extLst>
              <a:ext uri="{FF2B5EF4-FFF2-40B4-BE49-F238E27FC236}">
                <a16:creationId xmlns:a16="http://schemas.microsoft.com/office/drawing/2014/main" id="{CD012B5F-0637-4CE5-B949-1A777FCF8A34}"/>
              </a:ext>
            </a:extLst>
          </p:cNvPr>
          <p:cNvPicPr>
            <a:picLocks noChangeAspect="1"/>
          </p:cNvPicPr>
          <p:nvPr/>
        </p:nvPicPr>
        <p:blipFill>
          <a:blip r:embed="rId4"/>
          <a:stretch>
            <a:fillRect/>
          </a:stretch>
        </p:blipFill>
        <p:spPr>
          <a:xfrm>
            <a:off x="7410207" y="5955012"/>
            <a:ext cx="4280971" cy="6227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DB8D7-6D1A-8445-B408-A29049E04C5C}"/>
              </a:ext>
            </a:extLst>
          </p:cNvPr>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Summary</a:t>
            </a:r>
          </a:p>
        </p:txBody>
      </p:sp>
      <p:sp>
        <p:nvSpPr>
          <p:cNvPr id="3" name="Content Placeholder 2">
            <a:extLst>
              <a:ext uri="{FF2B5EF4-FFF2-40B4-BE49-F238E27FC236}">
                <a16:creationId xmlns:a16="http://schemas.microsoft.com/office/drawing/2014/main" id="{A66A2163-711E-9C44-B8B8-695626444FBF}"/>
              </a:ext>
            </a:extLst>
          </p:cNvPr>
          <p:cNvSpPr>
            <a:spLocks noGrp="1"/>
          </p:cNvSpPr>
          <p:nvPr>
            <p:ph idx="1"/>
          </p:nvPr>
        </p:nvSpPr>
        <p:spPr/>
        <p:txBody>
          <a:bodyPr/>
          <a:lstStyle/>
          <a:p>
            <a:pPr>
              <a:spcBef>
                <a:spcPts val="1200"/>
              </a:spcBef>
            </a:pPr>
            <a:r>
              <a:rPr lang="en-US" dirty="0">
                <a:ea typeface="Lato" panose="020F0502020204030203" pitchFamily="34" charset="0"/>
                <a:cs typeface="Lato" panose="020F0502020204030203" pitchFamily="34" charset="0"/>
              </a:rPr>
              <a:t>Algorithms can be planned using flowcharts</a:t>
            </a:r>
          </a:p>
          <a:p>
            <a:pPr>
              <a:spcBef>
                <a:spcPts val="1200"/>
              </a:spcBef>
            </a:pPr>
            <a:r>
              <a:rPr lang="en-US" dirty="0">
                <a:ea typeface="Lato" panose="020F0502020204030203" pitchFamily="34" charset="0"/>
                <a:cs typeface="Lato" panose="020F0502020204030203" pitchFamily="34" charset="0"/>
              </a:rPr>
              <a:t>Effective algorithms need to be as efficient as possible</a:t>
            </a:r>
          </a:p>
          <a:p>
            <a:pPr>
              <a:spcBef>
                <a:spcPts val="1200"/>
              </a:spcBef>
            </a:pPr>
            <a:r>
              <a:rPr lang="en-US" dirty="0">
                <a:ea typeface="Lato" panose="020F0502020204030203" pitchFamily="34" charset="0"/>
                <a:cs typeface="Lato" panose="020F0502020204030203" pitchFamily="34" charset="0"/>
              </a:rPr>
              <a:t>The flow chart is used to plan the structures that will need to used to write a program. In this project, you planned your algorithm using the flowchart to control an LED and then implemented it using code written in the Arduino IoT cloud</a:t>
            </a:r>
          </a:p>
          <a:p>
            <a:pPr>
              <a:spcBef>
                <a:spcPts val="1200"/>
              </a:spcBef>
            </a:pPr>
            <a:r>
              <a:rPr lang="en-US" dirty="0">
                <a:ea typeface="Lato" panose="020F0502020204030203" pitchFamily="34" charset="0"/>
                <a:cs typeface="Lato" panose="020F0502020204030203" pitchFamily="34" charset="0"/>
              </a:rPr>
              <a:t>Functions allow blocks of code to be reused</a:t>
            </a:r>
          </a:p>
          <a:p>
            <a:pPr>
              <a:spcBef>
                <a:spcPts val="1200"/>
              </a:spcBef>
            </a:pPr>
            <a:r>
              <a:rPr lang="en-US" dirty="0">
                <a:ea typeface="Lato" panose="020F0502020204030203" pitchFamily="34" charset="0"/>
                <a:cs typeface="Lato" panose="020F0502020204030203" pitchFamily="34" charset="0"/>
              </a:rPr>
              <a:t>The Arduino IoT cloud allows you to create device, which can be controlled over the Internet</a:t>
            </a:r>
          </a:p>
          <a:p>
            <a:pPr marL="0" indent="0">
              <a:spcBef>
                <a:spcPts val="1200"/>
              </a:spcBef>
              <a:buNone/>
            </a:pPr>
            <a:endParaRPr lang="en-US" dirty="0"/>
          </a:p>
        </p:txBody>
      </p:sp>
    </p:spTree>
    <p:extLst>
      <p:ext uri="{BB962C8B-B14F-4D97-AF65-F5344CB8AC3E}">
        <p14:creationId xmlns:p14="http://schemas.microsoft.com/office/powerpoint/2010/main" val="4039242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259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342F3-5367-E346-AEC3-AA25D802AAB1}"/>
              </a:ext>
            </a:extLst>
          </p:cNvPr>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Success criteria</a:t>
            </a:r>
          </a:p>
        </p:txBody>
      </p:sp>
      <p:sp>
        <p:nvSpPr>
          <p:cNvPr id="3" name="Content Placeholder 2">
            <a:extLst>
              <a:ext uri="{FF2B5EF4-FFF2-40B4-BE49-F238E27FC236}">
                <a16:creationId xmlns:a16="http://schemas.microsoft.com/office/drawing/2014/main" id="{E6D403A0-41E9-D947-8F20-CA9906F705C2}"/>
              </a:ext>
            </a:extLst>
          </p:cNvPr>
          <p:cNvSpPr>
            <a:spLocks noGrp="1"/>
          </p:cNvSpPr>
          <p:nvPr>
            <p:ph idx="1"/>
          </p:nvPr>
        </p:nvSpPr>
        <p:spPr/>
        <p:txBody>
          <a:bodyPr/>
          <a:lstStyle/>
          <a:p>
            <a:pPr lvl="0"/>
            <a:r>
              <a:rPr lang="en-GB" dirty="0"/>
              <a:t>To understand the purpose of an algorithm</a:t>
            </a:r>
          </a:p>
          <a:p>
            <a:pPr lvl="0"/>
            <a:r>
              <a:rPr lang="en-GB" dirty="0"/>
              <a:t>To understand how to represent algorithms using flowcharts</a:t>
            </a:r>
          </a:p>
          <a:p>
            <a:pPr lvl="0"/>
            <a:r>
              <a:rPr lang="en-GB" dirty="0"/>
              <a:t>To understand the purpose of an IDE</a:t>
            </a:r>
          </a:p>
          <a:p>
            <a:pPr lvl="0"/>
            <a:r>
              <a:rPr lang="en-GB" dirty="0"/>
              <a:t>To understand how functions are used</a:t>
            </a:r>
          </a:p>
          <a:p>
            <a:r>
              <a:rPr lang="en-GB" dirty="0"/>
              <a:t>To be able to create an application on the Arduino IoT cloud </a:t>
            </a:r>
            <a:endParaRPr lang="en-US" dirty="0"/>
          </a:p>
        </p:txBody>
      </p:sp>
    </p:spTree>
    <p:extLst>
      <p:ext uri="{BB962C8B-B14F-4D97-AF65-F5344CB8AC3E}">
        <p14:creationId xmlns:p14="http://schemas.microsoft.com/office/powerpoint/2010/main" val="998495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Planning algorithms</a:t>
            </a:r>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An algorithm is a set of step-by-step instructions which solve a problem</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How can algorithms be planned?</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What features should be included in an effective algorithm?</a:t>
            </a:r>
          </a:p>
        </p:txBody>
      </p:sp>
    </p:spTree>
    <p:extLst>
      <p:ext uri="{BB962C8B-B14F-4D97-AF65-F5344CB8AC3E}">
        <p14:creationId xmlns:p14="http://schemas.microsoft.com/office/powerpoint/2010/main" val="4180439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ADC2-1F83-460D-9C26-2569260958D2}"/>
              </a:ext>
            </a:extLst>
          </p:cNvPr>
          <p:cNvSpPr>
            <a:spLocks noGrp="1"/>
          </p:cNvSpPr>
          <p:nvPr>
            <p:ph type="title"/>
          </p:nvPr>
        </p:nvSpPr>
        <p:spPr/>
        <p:txBody>
          <a:bodyPr/>
          <a:lstStyle/>
          <a:p>
            <a:r>
              <a:rPr lang="en-GB" dirty="0"/>
              <a:t>Features of an effective algorithm</a:t>
            </a:r>
          </a:p>
        </p:txBody>
      </p:sp>
      <p:sp>
        <p:nvSpPr>
          <p:cNvPr id="3" name="Content Placeholder 2">
            <a:extLst>
              <a:ext uri="{FF2B5EF4-FFF2-40B4-BE49-F238E27FC236}">
                <a16:creationId xmlns:a16="http://schemas.microsoft.com/office/drawing/2014/main" id="{F0E676BF-F474-412A-AF27-B42FCEE028DD}"/>
              </a:ext>
            </a:extLst>
          </p:cNvPr>
          <p:cNvSpPr>
            <a:spLocks noGrp="1"/>
          </p:cNvSpPr>
          <p:nvPr>
            <p:ph idx="1"/>
          </p:nvPr>
        </p:nvSpPr>
        <p:spPr/>
        <p:txBody>
          <a:bodyPr/>
          <a:lstStyle/>
          <a:p>
            <a:pPr marL="0" indent="0">
              <a:buNone/>
            </a:pPr>
            <a:r>
              <a:rPr lang="en-GB" dirty="0"/>
              <a:t>An effective algorithm should:</a:t>
            </a:r>
          </a:p>
          <a:p>
            <a:r>
              <a:rPr lang="en-GB" dirty="0"/>
              <a:t>Be specific</a:t>
            </a:r>
          </a:p>
          <a:p>
            <a:r>
              <a:rPr lang="en-GB" dirty="0"/>
              <a:t>Complete in as few steps as possible</a:t>
            </a:r>
          </a:p>
          <a:p>
            <a:r>
              <a:rPr lang="en-GB" dirty="0"/>
              <a:t>Always produce the correct result for any set of valid inputs</a:t>
            </a:r>
          </a:p>
          <a:p>
            <a:r>
              <a:rPr lang="en-GB" dirty="0"/>
              <a:t>Handle erroneous inputs appropriately</a:t>
            </a:r>
          </a:p>
        </p:txBody>
      </p:sp>
    </p:spTree>
    <p:extLst>
      <p:ext uri="{BB962C8B-B14F-4D97-AF65-F5344CB8AC3E}">
        <p14:creationId xmlns:p14="http://schemas.microsoft.com/office/powerpoint/2010/main" val="1027426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D59E34C-76D3-1F47-A51E-28ABB5BDED31}"/>
              </a:ext>
            </a:extLst>
          </p:cNvPr>
          <p:cNvSpPr>
            <a:spLocks noGrp="1"/>
          </p:cNvSpPr>
          <p:nvPr>
            <p:ph type="title"/>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Flow charts</a:t>
            </a:r>
          </a:p>
        </p:txBody>
      </p:sp>
      <p:sp>
        <p:nvSpPr>
          <p:cNvPr id="10" name="Content Placeholder 3">
            <a:extLst>
              <a:ext uri="{FF2B5EF4-FFF2-40B4-BE49-F238E27FC236}">
                <a16:creationId xmlns:a16="http://schemas.microsoft.com/office/drawing/2014/main" id="{4BB28142-4266-574B-A24A-BE54728C1605}"/>
              </a:ext>
            </a:extLst>
          </p:cNvPr>
          <p:cNvSpPr>
            <a:spLocks noGrp="1"/>
          </p:cNvSpPr>
          <p:nvPr>
            <p:ph idx="1"/>
          </p:nvPr>
        </p:nvSpPr>
        <p:spPr>
          <a:xfrm>
            <a:off x="492125" y="1111470"/>
            <a:ext cx="11180763" cy="4870230"/>
          </a:xfrm>
        </p:spPr>
        <p:txBody>
          <a:bodyPr/>
          <a:lstStyle/>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Your task is to develop a device which contains an LED and is connected to the IoT. The LED should be able to be turned off remotely through the use of an on screen switch. You will use this algorithm to write your code, which will control the Arduino later in the lesson.</a:t>
            </a:r>
          </a:p>
          <a:p>
            <a:pPr>
              <a:spcBef>
                <a:spcPts val="1200"/>
              </a:spcBef>
            </a:pPr>
            <a:r>
              <a:rPr lang="en-GB" sz="2400" dirty="0">
                <a:latin typeface="Lato" panose="020F0502020204030203" pitchFamily="34" charset="0"/>
                <a:ea typeface="Lato" panose="020F0502020204030203" pitchFamily="34" charset="0"/>
                <a:cs typeface="Lato" panose="020F0502020204030203" pitchFamily="34" charset="0"/>
              </a:rPr>
              <a:t>You will need to use:</a:t>
            </a:r>
          </a:p>
          <a:p>
            <a:pPr lvl="1">
              <a:spcBef>
                <a:spcPts val="1200"/>
              </a:spcBef>
            </a:pPr>
            <a:r>
              <a:rPr lang="en-GB" dirty="0">
                <a:latin typeface="Lato" panose="020F0502020204030203" pitchFamily="34" charset="0"/>
                <a:ea typeface="Lato" panose="020F0502020204030203" pitchFamily="34" charset="0"/>
                <a:cs typeface="Lato" panose="020F0502020204030203" pitchFamily="34" charset="0"/>
              </a:rPr>
              <a:t>Start / Stop</a:t>
            </a:r>
          </a:p>
          <a:p>
            <a:pPr lvl="1">
              <a:spcBef>
                <a:spcPts val="1200"/>
              </a:spcBef>
            </a:pPr>
            <a:r>
              <a:rPr lang="en-GB" dirty="0">
                <a:latin typeface="Lato" panose="020F0502020204030203" pitchFamily="34" charset="0"/>
                <a:ea typeface="Lato" panose="020F0502020204030203" pitchFamily="34" charset="0"/>
                <a:cs typeface="Lato" panose="020F0502020204030203" pitchFamily="34" charset="0"/>
              </a:rPr>
              <a:t>Input / Output</a:t>
            </a:r>
          </a:p>
          <a:p>
            <a:pPr lvl="1">
              <a:spcBef>
                <a:spcPts val="1200"/>
              </a:spcBef>
            </a:pPr>
            <a:r>
              <a:rPr lang="en-GB" dirty="0">
                <a:latin typeface="Lato" panose="020F0502020204030203" pitchFamily="34" charset="0"/>
                <a:ea typeface="Lato" panose="020F0502020204030203" pitchFamily="34" charset="0"/>
                <a:cs typeface="Lato" panose="020F0502020204030203" pitchFamily="34" charset="0"/>
              </a:rPr>
              <a:t>Process</a:t>
            </a:r>
          </a:p>
          <a:p>
            <a:pPr lvl="1">
              <a:spcBef>
                <a:spcPts val="1200"/>
              </a:spcBef>
            </a:pPr>
            <a:r>
              <a:rPr lang="en-GB" dirty="0">
                <a:latin typeface="Lato" panose="020F0502020204030203" pitchFamily="34" charset="0"/>
                <a:ea typeface="Lato" panose="020F0502020204030203" pitchFamily="34" charset="0"/>
                <a:cs typeface="Lato" panose="020F0502020204030203" pitchFamily="34" charset="0"/>
              </a:rPr>
              <a:t>Decision</a:t>
            </a:r>
          </a:p>
        </p:txBody>
      </p:sp>
      <p:sp>
        <p:nvSpPr>
          <p:cNvPr id="9" name="Text Placeholder 2">
            <a:extLst>
              <a:ext uri="{FF2B5EF4-FFF2-40B4-BE49-F238E27FC236}">
                <a16:creationId xmlns:a16="http://schemas.microsoft.com/office/drawing/2014/main" id="{A74B64C9-6143-B849-A4F8-19DCED6933E7}"/>
              </a:ext>
            </a:extLst>
          </p:cNvPr>
          <p:cNvSpPr txBox="1">
            <a:spLocks/>
          </p:cNvSpPr>
          <p:nvPr/>
        </p:nvSpPr>
        <p:spPr>
          <a:xfrm>
            <a:off x="492125" y="1040826"/>
            <a:ext cx="11180763" cy="344488"/>
          </a:xfrm>
          <a:prstGeom prst="rect">
            <a:avLst/>
          </a:prstGeom>
        </p:spPr>
        <p:txBody>
          <a:bodyPr/>
          <a:lstStyle>
            <a:lvl1pPr marL="342900" indent="-342900" algn="l" rtl="0" eaLnBrk="0" fontAlgn="base" hangingPunct="0">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0" fontAlgn="base" hangingPunct="0">
              <a:lnSpc>
                <a:spcPct val="100000"/>
              </a:lnSpc>
              <a:spcBef>
                <a:spcPts val="0"/>
              </a:spcBef>
              <a:spcAft>
                <a:spcPts val="0"/>
              </a:spcAft>
              <a:buClr>
                <a:schemeClr val="accent1"/>
              </a:buClr>
              <a:buSzPct val="80000"/>
              <a:buFont typeface="Arial" charset="0"/>
              <a:buChar char="•"/>
              <a:defRPr kern="1200">
                <a:solidFill>
                  <a:srgbClr val="383838"/>
                </a:solidFill>
                <a:latin typeface="+mn-lt"/>
                <a:ea typeface="ＭＳ Ｐゴシック" charset="0"/>
                <a:cs typeface="+mn-cs"/>
              </a:defRPr>
            </a:lvl2pPr>
            <a:lvl3pPr marL="855663" indent="-166688" algn="l" rtl="0" eaLnBrk="0" fontAlgn="base" hangingPunct="0">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0" fontAlgn="base" hangingPunct="0">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0" fontAlgn="base" hangingPunct="0">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a:lstStyle>
          <a:p>
            <a:endParaRPr lang="en-GB" dirty="0">
              <a:latin typeface="Lato" panose="020F0502020204030203" pitchFamily="34" charset="0"/>
              <a:ea typeface="Lato" panose="020F0502020204030203" pitchFamily="34" charset="0"/>
              <a:cs typeface="Lato" panose="020F0502020204030203" pitchFamily="34" charset="0"/>
            </a:endParaRPr>
          </a:p>
        </p:txBody>
      </p:sp>
      <p:sp>
        <p:nvSpPr>
          <p:cNvPr id="7" name="Terminator 6">
            <a:extLst>
              <a:ext uri="{FF2B5EF4-FFF2-40B4-BE49-F238E27FC236}">
                <a16:creationId xmlns:a16="http://schemas.microsoft.com/office/drawing/2014/main" id="{1B4BCA1B-29F0-2A49-B6C6-0AF95E007C64}"/>
              </a:ext>
            </a:extLst>
          </p:cNvPr>
          <p:cNvSpPr/>
          <p:nvPr/>
        </p:nvSpPr>
        <p:spPr>
          <a:xfrm>
            <a:off x="3689826" y="2867025"/>
            <a:ext cx="991235" cy="41338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Arial" panose="020B0604020202020204" pitchFamily="34" charset="0"/>
              </a:rPr>
              <a:t>Start</a:t>
            </a:r>
            <a:endParaRPr lang="en-GB" sz="1100">
              <a:effectLst/>
              <a:ea typeface="Calibri" panose="020F0502020204030204" pitchFamily="34" charset="0"/>
              <a:cs typeface="Arial" panose="020B0604020202020204" pitchFamily="34" charset="0"/>
            </a:endParaRPr>
          </a:p>
        </p:txBody>
      </p:sp>
      <p:sp>
        <p:nvSpPr>
          <p:cNvPr id="12" name="Process 11">
            <a:extLst>
              <a:ext uri="{FF2B5EF4-FFF2-40B4-BE49-F238E27FC236}">
                <a16:creationId xmlns:a16="http://schemas.microsoft.com/office/drawing/2014/main" id="{CC551008-EF7F-414B-980E-CED90A9C89E3}"/>
              </a:ext>
            </a:extLst>
          </p:cNvPr>
          <p:cNvSpPr/>
          <p:nvPr/>
        </p:nvSpPr>
        <p:spPr>
          <a:xfrm>
            <a:off x="3307556" y="4012407"/>
            <a:ext cx="1141730" cy="46799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effectLst/>
                <a:ea typeface="Calibri" panose="020F0502020204030204" pitchFamily="34" charset="0"/>
                <a:cs typeface="Arial" panose="020B0604020202020204" pitchFamily="34" charset="0"/>
              </a:rPr>
              <a:t>Process</a:t>
            </a:r>
            <a:endParaRPr lang="en-GB" sz="1100" dirty="0">
              <a:effectLst/>
              <a:ea typeface="Calibri" panose="020F0502020204030204" pitchFamily="34" charset="0"/>
              <a:cs typeface="Arial" panose="020B0604020202020204" pitchFamily="34" charset="0"/>
            </a:endParaRPr>
          </a:p>
        </p:txBody>
      </p:sp>
      <p:sp>
        <p:nvSpPr>
          <p:cNvPr id="13" name="Data 12">
            <a:extLst>
              <a:ext uri="{FF2B5EF4-FFF2-40B4-BE49-F238E27FC236}">
                <a16:creationId xmlns:a16="http://schemas.microsoft.com/office/drawing/2014/main" id="{82178982-4BE2-9840-A8AF-FCC7CD48E763}"/>
              </a:ext>
            </a:extLst>
          </p:cNvPr>
          <p:cNvSpPr/>
          <p:nvPr/>
        </p:nvSpPr>
        <p:spPr>
          <a:xfrm>
            <a:off x="3221989" y="3443764"/>
            <a:ext cx="1568450" cy="40449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err="1">
                <a:effectLst/>
                <a:ea typeface="Calibri" panose="020F0502020204030204" pitchFamily="34" charset="0"/>
                <a:cs typeface="Arial" panose="020B0604020202020204" pitchFamily="34" charset="0"/>
              </a:rPr>
              <a:t>Input/Output</a:t>
            </a:r>
            <a:endParaRPr lang="en-GB" sz="1100" dirty="0">
              <a:effectLst/>
              <a:ea typeface="Calibri" panose="020F0502020204030204" pitchFamily="34" charset="0"/>
              <a:cs typeface="Arial" panose="020B0604020202020204" pitchFamily="34" charset="0"/>
            </a:endParaRPr>
          </a:p>
        </p:txBody>
      </p:sp>
      <p:sp>
        <p:nvSpPr>
          <p:cNvPr id="14" name="Decision 13">
            <a:extLst>
              <a:ext uri="{FF2B5EF4-FFF2-40B4-BE49-F238E27FC236}">
                <a16:creationId xmlns:a16="http://schemas.microsoft.com/office/drawing/2014/main" id="{7D131453-0E33-0C43-891C-1FE1F6FD2031}"/>
              </a:ext>
            </a:extLst>
          </p:cNvPr>
          <p:cNvSpPr/>
          <p:nvPr/>
        </p:nvSpPr>
        <p:spPr>
          <a:xfrm>
            <a:off x="3075781" y="4588352"/>
            <a:ext cx="1605280" cy="120078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effectLst/>
                <a:ea typeface="Calibri" panose="020F0502020204030204" pitchFamily="34" charset="0"/>
                <a:cs typeface="Arial" panose="020B0604020202020204" pitchFamily="34" charset="0"/>
              </a:rPr>
              <a:t>Decision</a:t>
            </a:r>
            <a:endParaRPr lang="en-GB" sz="1100"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51060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3C75-57CB-0C45-A324-9B551C61FC29}"/>
              </a:ext>
            </a:extLst>
          </p:cNvPr>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IDE</a:t>
            </a:r>
          </a:p>
        </p:txBody>
      </p:sp>
      <p:sp>
        <p:nvSpPr>
          <p:cNvPr id="3" name="Content Placeholder 2">
            <a:extLst>
              <a:ext uri="{FF2B5EF4-FFF2-40B4-BE49-F238E27FC236}">
                <a16:creationId xmlns:a16="http://schemas.microsoft.com/office/drawing/2014/main" id="{1A216025-786F-3D4F-96C5-3A9E92E8D756}"/>
              </a:ext>
            </a:extLst>
          </p:cNvPr>
          <p:cNvSpPr>
            <a:spLocks noGrp="1"/>
          </p:cNvSpPr>
          <p:nvPr>
            <p:ph idx="1"/>
          </p:nvPr>
        </p:nvSpPr>
        <p:spPr>
          <a:xfrm>
            <a:off x="492125" y="1209210"/>
            <a:ext cx="11180867" cy="4595203"/>
          </a:xfrm>
        </p:spPr>
        <p:txBody>
          <a:bodyPr/>
          <a:lstStyle/>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You are shortly going to use the Arduino Cloud to program your device</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An IDE is an integrated development environment</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What tools can you identify which the IDE provides in the screenshots below?</a:t>
            </a:r>
          </a:p>
          <a:p>
            <a:pPr>
              <a:spcBef>
                <a:spcPts val="1200"/>
              </a:spcBef>
            </a:pPr>
            <a:endParaRPr lang="en-US" dirty="0"/>
          </a:p>
        </p:txBody>
      </p:sp>
      <p:pic>
        <p:nvPicPr>
          <p:cNvPr id="4" name="Picture 3" descr="Graphical user interface, text, application, email&#10;&#10;Description automatically generated">
            <a:extLst>
              <a:ext uri="{FF2B5EF4-FFF2-40B4-BE49-F238E27FC236}">
                <a16:creationId xmlns:a16="http://schemas.microsoft.com/office/drawing/2014/main" id="{7073F928-CAE5-C24C-B3E5-DB8141903054}"/>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981200" y="2658110"/>
            <a:ext cx="4226282" cy="3904615"/>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C654F96C-3C0B-6D4F-BF6D-B36C68D4CAC2}"/>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8356599" y="2841322"/>
            <a:ext cx="3043555" cy="3106088"/>
          </a:xfrm>
          <a:prstGeom prst="rect">
            <a:avLst/>
          </a:prstGeom>
        </p:spPr>
      </p:pic>
    </p:spTree>
    <p:extLst>
      <p:ext uri="{BB962C8B-B14F-4D97-AF65-F5344CB8AC3E}">
        <p14:creationId xmlns:p14="http://schemas.microsoft.com/office/powerpoint/2010/main" val="4278431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E78EE-3894-554D-8C43-9BB04CD8CF2A}"/>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135C125E-B903-8646-BF84-22988A3A428B}"/>
              </a:ext>
            </a:extLst>
          </p:cNvPr>
          <p:cNvSpPr>
            <a:spLocks noGrp="1"/>
          </p:cNvSpPr>
          <p:nvPr>
            <p:ph idx="1"/>
          </p:nvPr>
        </p:nvSpPr>
        <p:spPr>
          <a:xfrm>
            <a:off x="492125" y="1237785"/>
            <a:ext cx="7216775" cy="4595203"/>
          </a:xfrm>
        </p:spPr>
        <p:txBody>
          <a:bodyPr/>
          <a:lstStyle/>
          <a:p>
            <a:r>
              <a:rPr lang="en-US" dirty="0"/>
              <a:t>In the screenshot below, there are four different tabs</a:t>
            </a:r>
          </a:p>
          <a:p>
            <a:r>
              <a:rPr lang="en-US" dirty="0"/>
              <a:t>Three of the tabs contain code which defines functions</a:t>
            </a:r>
          </a:p>
          <a:p>
            <a:r>
              <a:rPr lang="en-US" dirty="0"/>
              <a:t>A function is a block of code which can can be given a name and used elsewhere</a:t>
            </a:r>
          </a:p>
          <a:p>
            <a:r>
              <a:rPr lang="en-US" dirty="0"/>
              <a:t>The benefit of functions is that they can be reused They also help with the maintainability of code</a:t>
            </a:r>
          </a:p>
          <a:p>
            <a:r>
              <a:rPr lang="en-US" dirty="0"/>
              <a:t>To import a function from an external file, you use the command #include followed by the name of the file. You are then able to use any functions that have been defined within that file</a:t>
            </a:r>
          </a:p>
        </p:txBody>
      </p:sp>
      <p:pic>
        <p:nvPicPr>
          <p:cNvPr id="4" name="Picture 3" descr="Graphical user interface, text, application, email&#10;&#10;Description automatically generated">
            <a:extLst>
              <a:ext uri="{FF2B5EF4-FFF2-40B4-BE49-F238E27FC236}">
                <a16:creationId xmlns:a16="http://schemas.microsoft.com/office/drawing/2014/main" id="{80AB3415-AE92-FF41-B2F2-F5BD3F66A8AA}"/>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607300" y="2204133"/>
            <a:ext cx="4226282" cy="3904615"/>
          </a:xfrm>
          <a:prstGeom prst="rect">
            <a:avLst/>
          </a:prstGeom>
        </p:spPr>
      </p:pic>
    </p:spTree>
    <p:extLst>
      <p:ext uri="{BB962C8B-B14F-4D97-AF65-F5344CB8AC3E}">
        <p14:creationId xmlns:p14="http://schemas.microsoft.com/office/powerpoint/2010/main" val="2873155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5CC9F-62BE-004C-BBBE-4A3D5BB93571}"/>
              </a:ext>
            </a:extLst>
          </p:cNvPr>
          <p:cNvSpPr>
            <a:spLocks noGrp="1"/>
          </p:cNvSpPr>
          <p:nvPr>
            <p:ph type="title"/>
          </p:nvPr>
        </p:nvSpPr>
        <p:spPr/>
        <p:txBody>
          <a:bodyPr/>
          <a:lstStyle/>
          <a:p>
            <a:r>
              <a:rPr lang="en-US" dirty="0"/>
              <a:t>The Arduino IoT cloud</a:t>
            </a:r>
          </a:p>
        </p:txBody>
      </p:sp>
      <p:sp>
        <p:nvSpPr>
          <p:cNvPr id="3" name="Content Placeholder 2">
            <a:extLst>
              <a:ext uri="{FF2B5EF4-FFF2-40B4-BE49-F238E27FC236}">
                <a16:creationId xmlns:a16="http://schemas.microsoft.com/office/drawing/2014/main" id="{3C2D1F7D-7068-C442-B5CE-A38BBDD18AEA}"/>
              </a:ext>
            </a:extLst>
          </p:cNvPr>
          <p:cNvSpPr>
            <a:spLocks noGrp="1"/>
          </p:cNvSpPr>
          <p:nvPr>
            <p:ph idx="1"/>
          </p:nvPr>
        </p:nvSpPr>
        <p:spPr/>
        <p:txBody>
          <a:bodyPr/>
          <a:lstStyle/>
          <a:p>
            <a:r>
              <a:rPr lang="en-US" dirty="0"/>
              <a:t>There are three key elements of the IoT cloud</a:t>
            </a:r>
          </a:p>
          <a:p>
            <a:pPr lvl="1"/>
            <a:r>
              <a:rPr lang="en-US" sz="2400" dirty="0"/>
              <a:t>A place to create a new ‘thing’</a:t>
            </a:r>
          </a:p>
          <a:p>
            <a:pPr lvl="1"/>
            <a:r>
              <a:rPr lang="en-US" sz="2400" dirty="0"/>
              <a:t>An IDE to write the code for your ‘thing’</a:t>
            </a:r>
          </a:p>
          <a:p>
            <a:pPr lvl="1"/>
            <a:r>
              <a:rPr lang="en-US" sz="2400" dirty="0"/>
              <a:t>A place to create a GUI dashboard to control your thing</a:t>
            </a:r>
          </a:p>
        </p:txBody>
      </p:sp>
      <p:pic>
        <p:nvPicPr>
          <p:cNvPr id="5" name="Picture 4" descr="Graphical user interface, website&#10;&#10;Description automatically generated">
            <a:extLst>
              <a:ext uri="{FF2B5EF4-FFF2-40B4-BE49-F238E27FC236}">
                <a16:creationId xmlns:a16="http://schemas.microsoft.com/office/drawing/2014/main" id="{A79F27D4-F195-E64A-99F6-3E02F9DCCA1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096000" y="2707998"/>
            <a:ext cx="5372100" cy="3571557"/>
          </a:xfrm>
          <a:prstGeom prst="rect">
            <a:avLst/>
          </a:prstGeom>
        </p:spPr>
      </p:pic>
    </p:spTree>
    <p:extLst>
      <p:ext uri="{BB962C8B-B14F-4D97-AF65-F5344CB8AC3E}">
        <p14:creationId xmlns:p14="http://schemas.microsoft.com/office/powerpoint/2010/main" val="1358380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5CC9F-62BE-004C-BBBE-4A3D5BB93571}"/>
              </a:ext>
            </a:extLst>
          </p:cNvPr>
          <p:cNvSpPr>
            <a:spLocks noGrp="1"/>
          </p:cNvSpPr>
          <p:nvPr>
            <p:ph type="title"/>
          </p:nvPr>
        </p:nvSpPr>
        <p:spPr/>
        <p:txBody>
          <a:bodyPr/>
          <a:lstStyle/>
          <a:p>
            <a:r>
              <a:rPr lang="en-US" dirty="0"/>
              <a:t>Your task</a:t>
            </a:r>
          </a:p>
        </p:txBody>
      </p:sp>
      <p:sp>
        <p:nvSpPr>
          <p:cNvPr id="3" name="Content Placeholder 2">
            <a:extLst>
              <a:ext uri="{FF2B5EF4-FFF2-40B4-BE49-F238E27FC236}">
                <a16:creationId xmlns:a16="http://schemas.microsoft.com/office/drawing/2014/main" id="{3C2D1F7D-7068-C442-B5CE-A38BBDD18AEA}"/>
              </a:ext>
            </a:extLst>
          </p:cNvPr>
          <p:cNvSpPr>
            <a:spLocks noGrp="1"/>
          </p:cNvSpPr>
          <p:nvPr>
            <p:ph idx="1"/>
          </p:nvPr>
        </p:nvSpPr>
        <p:spPr/>
        <p:txBody>
          <a:bodyPr/>
          <a:lstStyle/>
          <a:p>
            <a:r>
              <a:rPr lang="en-US" dirty="0"/>
              <a:t>Using the Arduino cloud worksheet, you are going to program your MKR1000 device</a:t>
            </a:r>
          </a:p>
          <a:p>
            <a:r>
              <a:rPr lang="en-US" dirty="0"/>
              <a:t>You will develop an online switch which turns the LED on and off remotely</a:t>
            </a:r>
          </a:p>
          <a:p>
            <a:r>
              <a:rPr lang="en-US" dirty="0"/>
              <a:t>Remember to follow the instructions carefully</a:t>
            </a:r>
          </a:p>
        </p:txBody>
      </p:sp>
    </p:spTree>
    <p:extLst>
      <p:ext uri="{BB962C8B-B14F-4D97-AF65-F5344CB8AC3E}">
        <p14:creationId xmlns:p14="http://schemas.microsoft.com/office/powerpoint/2010/main" val="3456038580"/>
      </p:ext>
    </p:extLst>
  </p:cSld>
  <p:clrMapOvr>
    <a:masterClrMapping/>
  </p:clrMapOvr>
</p:sld>
</file>

<file path=ppt/theme/theme1.xml><?xml version="1.0" encoding="utf-8"?>
<a:theme xmlns:a="http://schemas.openxmlformats.org/drawingml/2006/main" name="1_Arm_PPT_Public">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Slide deck template" id="{EBD0F82C-B29A-419D-9CAF-EE093087092D}" vid="{2C60A0D2-D733-4FD8-9890-1E1CFEC488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4.xml><?xml version="1.0" encoding="utf-8"?>
<?mso-contentType ?>
<customXsn xmlns="http://schemas.microsoft.com/office/2006/metadata/customXsn">
  <xsnLocation/>
  <cached>True</cached>
  <openByDefault>True</openByDefault>
  <xsnScope/>
</customXsn>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3.xml><?xml version="1.0" encoding="utf-8"?>
<ds:datastoreItem xmlns:ds="http://schemas.openxmlformats.org/officeDocument/2006/customXml" ds:itemID="{B61D4E06-5D3F-4994-A4A7-4BA626FA722D}">
  <ds:schemaRefs>
    <ds:schemaRef ds:uri="f2ad5090-61a8-4b8c-ab70-68f4ff4d1933"/>
    <ds:schemaRef ds:uri="http://purl.org/dc/terms/"/>
    <ds:schemaRef ds:uri="http://schemas.microsoft.com/sharepoint/v3/fields"/>
    <ds:schemaRef ds:uri="http://www.w3.org/XML/1998/namespace"/>
    <ds:schemaRef ds:uri="http://schemas.microsoft.com/office/2006/documentManagement/types"/>
    <ds:schemaRef ds:uri="c0950e01-db07-4e41-9c32-b7a8e9fccc9b"/>
    <ds:schemaRef ds:uri="http://purl.org/dc/elements/1.1/"/>
    <ds:schemaRef ds:uri="http://schemas.microsoft.com/office/infopath/2007/PartnerControls"/>
    <ds:schemaRef ds:uri="http://schemas.microsoft.com/sharepoint/v3"/>
    <ds:schemaRef ds:uri="http://schemas.openxmlformats.org/package/2006/metadata/core-properties"/>
    <ds:schemaRef ds:uri="http://schemas.microsoft.com/office/2006/metadata/properties"/>
    <ds:schemaRef ds:uri="http://purl.org/dc/dcmitype/"/>
  </ds:schemaRefs>
</ds:datastoreItem>
</file>

<file path=customXml/itemProps4.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5.xml><?xml version="1.0" encoding="utf-8"?>
<ds:datastoreItem xmlns:ds="http://schemas.openxmlformats.org/officeDocument/2006/customXml" ds:itemID="{1E7F2E56-8924-419D-99E9-79DB71144EB2}">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Arm_PPT_2017_confidential_restricted</Template>
  <TotalTime>0</TotalTime>
  <Words>842</Words>
  <Application>Microsoft Office PowerPoint</Application>
  <PresentationFormat>Widescreen</PresentationFormat>
  <Paragraphs>69</Paragraphs>
  <Slides>11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Lato</vt:lpstr>
      <vt:lpstr>Wingdings</vt:lpstr>
      <vt:lpstr>1_Arm_PPT_Public</vt:lpstr>
      <vt:lpstr>Introduction to the Arduino Cloud</vt:lpstr>
      <vt:lpstr>Success criteria</vt:lpstr>
      <vt:lpstr>Planning algorithms</vt:lpstr>
      <vt:lpstr>Features of an effective algorithm</vt:lpstr>
      <vt:lpstr>Flow charts</vt:lpstr>
      <vt:lpstr>IDE</vt:lpstr>
      <vt:lpstr>Functions</vt:lpstr>
      <vt:lpstr>The Arduino IoT cloud</vt:lpstr>
      <vt:lpstr>Your task</vt:lpstr>
      <vt:lpstr>Summary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Extension ideas for Streetlight</dc:title>
  <dc:subject/>
  <dc:creator/>
  <cp:keywords/>
  <dc:description/>
  <cp:lastModifiedBy/>
  <cp:revision>1</cp:revision>
  <dcterms:created xsi:type="dcterms:W3CDTF">2017-09-19T22:21:35Z</dcterms:created>
  <dcterms:modified xsi:type="dcterms:W3CDTF">2021-03-23T15:31:46Z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