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F0D"/>
    <a:srgbClr val="29E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03683"/>
            <a:ext cx="9872871" cy="5492318"/>
          </a:xfrm>
        </p:spPr>
        <p:txBody>
          <a:bodyPr/>
          <a:lstStyle>
            <a:lvl1pPr marL="45720" indent="0">
              <a:buNone/>
              <a:defRPr>
                <a:solidFill>
                  <a:schemeClr val="tx1"/>
                </a:solidFill>
              </a:defRPr>
            </a:lvl1pPr>
            <a:lvl2pPr marL="274320" indent="0">
              <a:buNone/>
              <a:defRPr>
                <a:solidFill>
                  <a:schemeClr val="tx1"/>
                </a:solidFill>
              </a:defRPr>
            </a:lvl2pPr>
            <a:lvl3pPr marL="548640" indent="0">
              <a:buNone/>
              <a:defRPr>
                <a:solidFill>
                  <a:schemeClr val="tx1"/>
                </a:solidFill>
              </a:defRPr>
            </a:lvl3pPr>
            <a:lvl4pPr marL="822960" indent="0">
              <a:buNone/>
              <a:defRPr>
                <a:solidFill>
                  <a:schemeClr val="tx1"/>
                </a:solidFill>
              </a:defRPr>
            </a:lvl4pPr>
            <a:lvl5pPr marL="109728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0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1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26128"/>
            <a:ext cx="9872871" cy="566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87D0F1-3DA3-4623-AE57-E870C2604EC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B4758B8-A3AB-4A8F-BF14-2AC58B1B8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3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55743"/>
            <a:ext cx="9966960" cy="2855123"/>
          </a:xfrm>
        </p:spPr>
        <p:txBody>
          <a:bodyPr>
            <a:noAutofit/>
          </a:bodyPr>
          <a:lstStyle/>
          <a:p>
            <a:r>
              <a:rPr lang="en-US" sz="3200" dirty="0"/>
              <a:t>A nested </a:t>
            </a:r>
            <a:r>
              <a:rPr lang="en-US" sz="3200" dirty="0">
                <a:solidFill>
                  <a:srgbClr val="FFFF00"/>
                </a:solidFill>
              </a:rPr>
              <a:t>semi-open</a:t>
            </a:r>
            <a:r>
              <a:rPr lang="en-US" sz="3200" dirty="0"/>
              <a:t> queuing network model for analyzing dine-in</a:t>
            </a:r>
            <a:br>
              <a:rPr lang="en-US" sz="3200" dirty="0"/>
            </a:br>
            <a:r>
              <a:rPr lang="en-US" sz="3200" dirty="0"/>
              <a:t>restaurant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16369"/>
            <a:ext cx="8767860" cy="1388165"/>
          </a:xfrm>
        </p:spPr>
        <p:txBody>
          <a:bodyPr/>
          <a:lstStyle/>
          <a:p>
            <a:r>
              <a:rPr lang="en-US" dirty="0"/>
              <a:t>Arman Jabbari | IEOR-267</a:t>
            </a:r>
          </a:p>
        </p:txBody>
      </p:sp>
    </p:spTree>
    <p:extLst>
      <p:ext uri="{BB962C8B-B14F-4D97-AF65-F5344CB8AC3E}">
        <p14:creationId xmlns:p14="http://schemas.microsoft.com/office/powerpoint/2010/main" val="175998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495425"/>
            <a:ext cx="9872871" cy="4600576"/>
          </a:xfrm>
        </p:spPr>
        <p:txBody>
          <a:bodyPr>
            <a:normAutofit/>
          </a:bodyPr>
          <a:lstStyle/>
          <a:p>
            <a:pPr marL="61722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Step 1: Solve </a:t>
            </a:r>
            <a:r>
              <a:rPr lang="el-GR" sz="4000" dirty="0"/>
              <a:t>Ω</a:t>
            </a:r>
            <a:r>
              <a:rPr lang="en-US" sz="4000" dirty="0"/>
              <a:t> for n = 1..N</a:t>
            </a:r>
          </a:p>
          <a:p>
            <a:pPr marL="61722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Step 2: Develop a CTMC for kitchen</a:t>
            </a:r>
          </a:p>
          <a:p>
            <a:pPr marL="61722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Step 3: Solve it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218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504825"/>
            <a:ext cx="9872871" cy="5591176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4000" b="1" dirty="0"/>
              <a:t>St</a:t>
            </a:r>
            <a:r>
              <a:rPr lang="en-US" sz="4000" b="1" dirty="0">
                <a:solidFill>
                  <a:schemeClr val="tx2"/>
                </a:solidFill>
              </a:rPr>
              <a:t>e</a:t>
            </a:r>
            <a:r>
              <a:rPr lang="en-US" sz="4000" b="1" dirty="0"/>
              <a:t>p 1: S</a:t>
            </a:r>
            <a:r>
              <a:rPr lang="en-US" sz="4000" b="1" dirty="0">
                <a:solidFill>
                  <a:schemeClr val="tx2"/>
                </a:solidFill>
              </a:rPr>
              <a:t>o</a:t>
            </a:r>
            <a:r>
              <a:rPr lang="en-US" sz="4000" b="1" dirty="0"/>
              <a:t>lve </a:t>
            </a:r>
            <a:r>
              <a:rPr lang="el-GR" sz="4000" b="1" dirty="0">
                <a:solidFill>
                  <a:schemeClr val="tx2"/>
                </a:solidFill>
              </a:rPr>
              <a:t>Ω</a:t>
            </a:r>
            <a:r>
              <a:rPr lang="en-US" sz="4000" b="1" dirty="0"/>
              <a:t> fo</a:t>
            </a:r>
            <a:r>
              <a:rPr lang="en-US" sz="4000" b="1" dirty="0">
                <a:solidFill>
                  <a:schemeClr val="tx2"/>
                </a:solidFill>
              </a:rPr>
              <a:t>r</a:t>
            </a:r>
            <a:r>
              <a:rPr lang="en-US" sz="4000" b="1" dirty="0"/>
              <a:t> n = </a:t>
            </a:r>
            <a:r>
              <a:rPr lang="en-US" sz="4000" b="1" dirty="0">
                <a:solidFill>
                  <a:schemeClr val="tx2"/>
                </a:solidFill>
              </a:rPr>
              <a:t>1</a:t>
            </a:r>
            <a:r>
              <a:rPr lang="en-US" sz="4000" b="1" dirty="0"/>
              <a:t>..N</a:t>
            </a:r>
          </a:p>
          <a:p>
            <a:pPr marL="56007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Using an approximate mean value analysis algorithm based on:</a:t>
            </a:r>
          </a:p>
          <a:p>
            <a:r>
              <a:rPr lang="nl-NL" sz="2000" dirty="0">
                <a:solidFill>
                  <a:srgbClr val="0070C0"/>
                </a:solidFill>
              </a:rPr>
              <a:t>Buitenhek R, van Houtum Geert‐Jan, Zijm H. AMVA‐based solution procedures </a:t>
            </a:r>
            <a:r>
              <a:rPr lang="en-US" sz="2000" dirty="0">
                <a:solidFill>
                  <a:srgbClr val="0070C0"/>
                </a:solidFill>
              </a:rPr>
              <a:t>for open queueing networks with population constraints. Ann </a:t>
            </a:r>
            <a:r>
              <a:rPr lang="en-US" sz="2000" dirty="0" err="1">
                <a:solidFill>
                  <a:srgbClr val="0070C0"/>
                </a:solidFill>
              </a:rPr>
              <a:t>Oper</a:t>
            </a:r>
            <a:r>
              <a:rPr lang="en-US" sz="2000" dirty="0">
                <a:solidFill>
                  <a:srgbClr val="0070C0"/>
                </a:solidFill>
              </a:rPr>
              <a:t> Res 2000;93(1–4):15–40.</a:t>
            </a:r>
            <a:endParaRPr lang="en-US" sz="2400" dirty="0">
              <a:solidFill>
                <a:srgbClr val="0070C0"/>
              </a:solidFill>
            </a:endParaRPr>
          </a:p>
          <a:p>
            <a:pPr marL="502920" indent="-457200">
              <a:buFont typeface="+mj-lt"/>
              <a:buAutoNum type="arabicPeriod" startAt="2"/>
            </a:pPr>
            <a:endParaRPr lang="en-US" sz="1600" dirty="0"/>
          </a:p>
          <a:p>
            <a:pPr marL="502920" indent="-457200">
              <a:buFont typeface="+mj-lt"/>
              <a:buAutoNum type="arabicPeriod" startAt="2"/>
            </a:pPr>
            <a:r>
              <a:rPr lang="en-US" sz="2400" dirty="0"/>
              <a:t>Replace the sub-network with                                                                                        a load-dependent server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t="8349" r="4862"/>
          <a:stretch/>
        </p:blipFill>
        <p:spPr>
          <a:xfrm>
            <a:off x="5772150" y="3300413"/>
            <a:ext cx="5886450" cy="29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2974" y="687854"/>
            <a:ext cx="8810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lvl="0" defTabSz="914400">
              <a:lnSpc>
                <a:spcPct val="150000"/>
              </a:lnSpc>
              <a:spcBef>
                <a:spcPts val="1400"/>
              </a:spcBef>
              <a:buClr>
                <a:srgbClr val="0F6FC6"/>
              </a:buClr>
              <a:buSzPct val="80000"/>
            </a:pPr>
            <a:r>
              <a:rPr lang="en-US" sz="4000" b="1" dirty="0">
                <a:solidFill>
                  <a:prstClr val="black"/>
                </a:solidFill>
              </a:rPr>
              <a:t>St</a:t>
            </a:r>
            <a:r>
              <a:rPr lang="en-US" sz="4000" b="1" dirty="0">
                <a:solidFill>
                  <a:schemeClr val="tx2"/>
                </a:solidFill>
              </a:rPr>
              <a:t>e</a:t>
            </a:r>
            <a:r>
              <a:rPr lang="en-US" sz="4000" b="1" dirty="0">
                <a:solidFill>
                  <a:prstClr val="black"/>
                </a:solidFill>
              </a:rPr>
              <a:t>p </a:t>
            </a:r>
            <a:r>
              <a:rPr lang="en-US" sz="4000" b="1" dirty="0">
                <a:solidFill>
                  <a:schemeClr val="tx2"/>
                </a:solidFill>
              </a:rPr>
              <a:t>2</a:t>
            </a:r>
            <a:r>
              <a:rPr lang="en-US" sz="4000" b="1" dirty="0">
                <a:solidFill>
                  <a:prstClr val="black"/>
                </a:solidFill>
              </a:rPr>
              <a:t>: De</a:t>
            </a:r>
            <a:r>
              <a:rPr lang="en-US" sz="4000" b="1" dirty="0">
                <a:solidFill>
                  <a:schemeClr val="tx2"/>
                </a:solidFill>
              </a:rPr>
              <a:t>v</a:t>
            </a:r>
            <a:r>
              <a:rPr lang="en-US" sz="4000" b="1" dirty="0">
                <a:solidFill>
                  <a:prstClr val="black"/>
                </a:solidFill>
              </a:rPr>
              <a:t>elop </a:t>
            </a:r>
            <a:r>
              <a:rPr lang="en-US" sz="4000" b="1" dirty="0">
                <a:solidFill>
                  <a:schemeClr val="tx2"/>
                </a:solidFill>
              </a:rPr>
              <a:t>a</a:t>
            </a:r>
            <a:r>
              <a:rPr lang="en-US" sz="4000" b="1" dirty="0">
                <a:solidFill>
                  <a:prstClr val="black"/>
                </a:solidFill>
              </a:rPr>
              <a:t> C</a:t>
            </a:r>
            <a:r>
              <a:rPr lang="en-US" sz="4000" b="1" dirty="0">
                <a:solidFill>
                  <a:schemeClr val="tx2"/>
                </a:solidFill>
              </a:rPr>
              <a:t>T</a:t>
            </a:r>
            <a:r>
              <a:rPr lang="en-US" sz="4000" b="1" dirty="0">
                <a:solidFill>
                  <a:prstClr val="black"/>
                </a:solidFill>
              </a:rPr>
              <a:t>MC fo</a:t>
            </a:r>
            <a:r>
              <a:rPr lang="en-US" sz="4000" b="1" dirty="0">
                <a:solidFill>
                  <a:schemeClr val="tx2"/>
                </a:solidFill>
              </a:rPr>
              <a:t>r</a:t>
            </a:r>
            <a:r>
              <a:rPr lang="en-US" sz="4000" b="1" dirty="0">
                <a:solidFill>
                  <a:prstClr val="black"/>
                </a:solidFill>
              </a:rPr>
              <a:t> kit</a:t>
            </a:r>
            <a:r>
              <a:rPr lang="en-US" sz="4000" b="1" dirty="0">
                <a:solidFill>
                  <a:schemeClr val="tx2"/>
                </a:solidFill>
              </a:rPr>
              <a:t>c</a:t>
            </a:r>
            <a:r>
              <a:rPr lang="en-US" sz="4000" b="1" dirty="0">
                <a:solidFill>
                  <a:prstClr val="black"/>
                </a:solidFill>
              </a:rPr>
              <a:t>hen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2" t="8349" r="4862"/>
          <a:stretch/>
        </p:blipFill>
        <p:spPr>
          <a:xfrm>
            <a:off x="3429877" y="3528133"/>
            <a:ext cx="4873845" cy="24764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974" y="2218916"/>
            <a:ext cx="89236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States: </a:t>
            </a:r>
            <a:r>
              <a:rPr lang="en-US" sz="2400" dirty="0">
                <a:solidFill>
                  <a:prstClr val="black"/>
                </a:solidFill>
              </a:rPr>
              <a:t>the number of customer orders waiting to be processed in Buffer Bk1 minus the number of ovens idle in Buffer Bk2</a:t>
            </a:r>
          </a:p>
        </p:txBody>
      </p:sp>
    </p:spTree>
    <p:extLst>
      <p:ext uri="{BB962C8B-B14F-4D97-AF65-F5344CB8AC3E}">
        <p14:creationId xmlns:p14="http://schemas.microsoft.com/office/powerpoint/2010/main" val="231896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2974" y="687854"/>
            <a:ext cx="8810625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lvl="0" defTabSz="914400">
              <a:lnSpc>
                <a:spcPct val="150000"/>
              </a:lnSpc>
              <a:spcBef>
                <a:spcPts val="1400"/>
              </a:spcBef>
              <a:buClr>
                <a:srgbClr val="0F6FC6"/>
              </a:buClr>
              <a:buSzPct val="80000"/>
            </a:pPr>
            <a:r>
              <a:rPr lang="en-US" sz="4000" b="1" dirty="0">
                <a:solidFill>
                  <a:prstClr val="black"/>
                </a:solidFill>
              </a:rPr>
              <a:t>St</a:t>
            </a:r>
            <a:r>
              <a:rPr lang="en-US" sz="4000" b="1" dirty="0">
                <a:solidFill>
                  <a:schemeClr val="tx2"/>
                </a:solidFill>
              </a:rPr>
              <a:t>e</a:t>
            </a:r>
            <a:r>
              <a:rPr lang="en-US" sz="4000" b="1" dirty="0">
                <a:solidFill>
                  <a:prstClr val="black"/>
                </a:solidFill>
              </a:rPr>
              <a:t>p </a:t>
            </a:r>
            <a:r>
              <a:rPr lang="en-US" sz="4000" b="1" dirty="0">
                <a:solidFill>
                  <a:schemeClr val="tx2"/>
                </a:solidFill>
              </a:rPr>
              <a:t>3</a:t>
            </a:r>
            <a:r>
              <a:rPr lang="en-US" sz="4000" b="1" dirty="0">
                <a:solidFill>
                  <a:prstClr val="black"/>
                </a:solidFill>
              </a:rPr>
              <a:t>: Sol</a:t>
            </a:r>
            <a:r>
              <a:rPr lang="en-US" sz="4000" b="1" dirty="0">
                <a:solidFill>
                  <a:schemeClr val="tx2"/>
                </a:solidFill>
              </a:rPr>
              <a:t>v</a:t>
            </a:r>
            <a:r>
              <a:rPr lang="en-US" sz="4000" b="1" dirty="0">
                <a:solidFill>
                  <a:prstClr val="black"/>
                </a:solidFill>
              </a:rPr>
              <a:t>e i</a:t>
            </a:r>
            <a:r>
              <a:rPr lang="en-US" sz="4000" b="1" dirty="0">
                <a:solidFill>
                  <a:schemeClr val="tx2"/>
                </a:solidFill>
              </a:rPr>
              <a:t>t</a:t>
            </a:r>
            <a:r>
              <a:rPr lang="en-US" sz="4000" b="1" dirty="0">
                <a:solidFill>
                  <a:prstClr val="black"/>
                </a:solidFill>
              </a:rPr>
              <a:t> </a:t>
            </a:r>
            <a:r>
              <a:rPr lang="en-US" sz="4000" b="1" dirty="0">
                <a:solidFill>
                  <a:prstClr val="black"/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2095129"/>
            <a:ext cx="9872871" cy="4000871"/>
          </a:xfrm>
        </p:spPr>
        <p:txBody>
          <a:bodyPr/>
          <a:lstStyle/>
          <a:p>
            <a:r>
              <a:rPr lang="en-US" dirty="0"/>
              <a:t>It is easily solvable because it is reversible.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3" y="3131455"/>
            <a:ext cx="5460969" cy="1101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83" y="4349349"/>
            <a:ext cx="6641870" cy="10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8915" y="918010"/>
            <a:ext cx="9872871" cy="4990905"/>
          </a:xfrm>
        </p:spPr>
        <p:txBody>
          <a:bodyPr>
            <a:normAutofit/>
          </a:bodyPr>
          <a:lstStyle/>
          <a:p>
            <a:r>
              <a:rPr lang="en-US" sz="3600" b="1" dirty="0"/>
              <a:t>Co</a:t>
            </a:r>
            <a:r>
              <a:rPr lang="en-US" sz="3600" b="1" dirty="0">
                <a:solidFill>
                  <a:schemeClr val="tx2"/>
                </a:solidFill>
              </a:rPr>
              <a:t>n</a:t>
            </a:r>
            <a:r>
              <a:rPr lang="en-US" sz="3600" b="1" dirty="0"/>
              <a:t>volu</a:t>
            </a:r>
            <a:r>
              <a:rPr lang="en-US" sz="3600" b="1" dirty="0">
                <a:solidFill>
                  <a:schemeClr val="tx2"/>
                </a:solidFill>
              </a:rPr>
              <a:t>t</a:t>
            </a:r>
            <a:r>
              <a:rPr lang="en-US" sz="3600" b="1" dirty="0"/>
              <a:t>ion dis</a:t>
            </a:r>
            <a:r>
              <a:rPr lang="en-US" sz="3600" b="1" dirty="0">
                <a:solidFill>
                  <a:schemeClr val="tx2"/>
                </a:solidFill>
              </a:rPr>
              <a:t>t</a:t>
            </a:r>
            <a:r>
              <a:rPr lang="en-US" sz="3600" b="1" dirty="0"/>
              <a:t>rib</a:t>
            </a:r>
            <a:r>
              <a:rPr lang="en-US" sz="3600" b="1" dirty="0">
                <a:solidFill>
                  <a:schemeClr val="tx2"/>
                </a:solidFill>
              </a:rPr>
              <a:t>u</a:t>
            </a:r>
            <a:r>
              <a:rPr lang="en-US" sz="3600" b="1" dirty="0"/>
              <a:t>tion</a:t>
            </a:r>
          </a:p>
        </p:txBody>
      </p:sp>
      <p:pic>
        <p:nvPicPr>
          <p:cNvPr id="22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/>
          <a:stretch/>
        </p:blipFill>
        <p:spPr>
          <a:xfrm>
            <a:off x="1300957" y="2058162"/>
            <a:ext cx="8890242" cy="3886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3638" y="3178208"/>
            <a:ext cx="4270159" cy="15092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19279" y="3304571"/>
            <a:ext cx="1053598" cy="126743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Taking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1837" y="3304572"/>
            <a:ext cx="1053598" cy="126742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Cooking 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1708" y="3304571"/>
            <a:ext cx="1037297" cy="1267429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Eating and Paying</a:t>
            </a:r>
          </a:p>
        </p:txBody>
      </p: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6272877" y="3938286"/>
            <a:ext cx="38896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 flipV="1">
            <a:off x="7715435" y="3938286"/>
            <a:ext cx="39627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6979" y="2555447"/>
            <a:ext cx="158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M/G/∞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4152" y="2308367"/>
            <a:ext cx="825624" cy="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648070"/>
            <a:ext cx="9872871" cy="5447931"/>
          </a:xfrm>
        </p:spPr>
        <p:txBody>
          <a:bodyPr>
            <a:normAutofit/>
          </a:bodyPr>
          <a:lstStyle/>
          <a:p>
            <a:r>
              <a:rPr lang="en-US" sz="2800" dirty="0"/>
              <a:t>The outer IS-SOQN is equivalence to M/G/c</a:t>
            </a:r>
          </a:p>
          <a:p>
            <a:r>
              <a:rPr lang="en-US" dirty="0"/>
              <a:t>Based on: </a:t>
            </a:r>
            <a:r>
              <a:rPr lang="en-US" dirty="0">
                <a:solidFill>
                  <a:schemeClr val="tx2"/>
                </a:solidFill>
              </a:rPr>
              <a:t>Roy D, De </a:t>
            </a:r>
            <a:r>
              <a:rPr lang="en-US" dirty="0" err="1">
                <a:solidFill>
                  <a:schemeClr val="tx2"/>
                </a:solidFill>
              </a:rPr>
              <a:t>Koster</a:t>
            </a:r>
            <a:r>
              <a:rPr lang="en-US" dirty="0">
                <a:solidFill>
                  <a:schemeClr val="tx2"/>
                </a:solidFill>
              </a:rPr>
              <a:t> R. Modeling and design of container terminal operations, ERIM report series reference no. ERS-2014-008-LIS; 2014</a:t>
            </a:r>
          </a:p>
          <a:p>
            <a:r>
              <a:rPr lang="en-US" sz="2800" dirty="0"/>
              <a:t>For finding L and Sojourn time, M/G/c is approximated using M/M/c as follow: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dirty="0"/>
              <a:t>Where :</a:t>
            </a:r>
          </a:p>
          <a:p>
            <a:r>
              <a:rPr lang="en-US" sz="2800" dirty="0"/>
              <a:t>     : The square of coefficient variation of service</a:t>
            </a:r>
            <a:r>
              <a:rPr lang="en-US" sz="2400" dirty="0"/>
              <a:t>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843984"/>
            <a:ext cx="6340877" cy="9797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/>
          <a:stretch/>
        </p:blipFill>
        <p:spPr>
          <a:xfrm>
            <a:off x="1142998" y="3755254"/>
            <a:ext cx="2515711" cy="793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"/>
          <a:stretch/>
        </p:blipFill>
        <p:spPr>
          <a:xfrm>
            <a:off x="3658709" y="5696317"/>
            <a:ext cx="4168462" cy="399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97" y="5055879"/>
            <a:ext cx="357328" cy="433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97" y="5696317"/>
            <a:ext cx="1352356" cy="3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7942" r="3027" b="4923"/>
          <a:stretch/>
        </p:blipFill>
        <p:spPr>
          <a:xfrm>
            <a:off x="523781" y="1729966"/>
            <a:ext cx="11114843" cy="4831711"/>
          </a:xfrm>
        </p:spPr>
      </p:pic>
      <p:sp>
        <p:nvSpPr>
          <p:cNvPr id="4" name="Rectangle 3"/>
          <p:cNvSpPr/>
          <p:nvPr/>
        </p:nvSpPr>
        <p:spPr>
          <a:xfrm>
            <a:off x="301312" y="421917"/>
            <a:ext cx="413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Ge</a:t>
            </a:r>
            <a:r>
              <a:rPr lang="en-US" sz="4800" b="1" dirty="0">
                <a:solidFill>
                  <a:schemeClr val="tx2"/>
                </a:solidFill>
              </a:rPr>
              <a:t>n</a:t>
            </a:r>
            <a:r>
              <a:rPr lang="en-US" sz="4800" b="1" dirty="0"/>
              <a:t>erali</a:t>
            </a:r>
            <a:r>
              <a:rPr lang="en-US" sz="4800" b="1" dirty="0">
                <a:solidFill>
                  <a:schemeClr val="tx2"/>
                </a:solidFill>
              </a:rPr>
              <a:t>za</a:t>
            </a:r>
            <a:r>
              <a:rPr lang="en-US" sz="4800" b="1" dirty="0"/>
              <a:t>ti</a:t>
            </a:r>
            <a:r>
              <a:rPr lang="en-US" sz="4800" b="1" dirty="0">
                <a:solidFill>
                  <a:schemeClr val="tx2"/>
                </a:solidFill>
              </a:rPr>
              <a:t>o</a:t>
            </a:r>
            <a:r>
              <a:rPr lang="en-US" sz="4800" b="1" dirty="0"/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0450" y="1606858"/>
            <a:ext cx="7421733" cy="4509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741073"/>
            <a:ext cx="3972756" cy="1412113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2630238"/>
            <a:ext cx="3972756" cy="1412113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4577636"/>
            <a:ext cx="3972756" cy="141211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3089429" y="1447130"/>
            <a:ext cx="1726708" cy="22559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089429" y="3336295"/>
            <a:ext cx="1726708" cy="3667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89429" y="3663570"/>
            <a:ext cx="1726708" cy="16201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8788893" y="1447130"/>
            <a:ext cx="1793290" cy="2216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88893" y="3261407"/>
            <a:ext cx="1793290" cy="423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88893" y="3684627"/>
            <a:ext cx="1793290" cy="1599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5619" y="614106"/>
            <a:ext cx="4326338" cy="1676813"/>
          </a:xfrm>
          <a:prstGeom prst="rect">
            <a:avLst/>
          </a:prstGeom>
          <a:solidFill>
            <a:srgbClr val="F35F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75619" y="2452074"/>
            <a:ext cx="4326338" cy="16768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75619" y="4439902"/>
            <a:ext cx="4326338" cy="1676813"/>
          </a:xfrm>
          <a:prstGeom prst="rect">
            <a:avLst/>
          </a:prstGeom>
          <a:solidFill>
            <a:srgbClr val="29E61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6784" y="2317841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21017" y="3103685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8321" y="4217921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p3</a:t>
            </a:r>
          </a:p>
        </p:txBody>
      </p:sp>
      <p:sp>
        <p:nvSpPr>
          <p:cNvPr id="2" name="Rectangle 1"/>
          <p:cNvSpPr/>
          <p:nvPr/>
        </p:nvSpPr>
        <p:spPr>
          <a:xfrm>
            <a:off x="9001957" y="349834"/>
            <a:ext cx="957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35F0D"/>
                </a:solidFill>
              </a:rPr>
              <a:t>Q1</a:t>
            </a:r>
            <a:endParaRPr lang="en-US" dirty="0">
              <a:solidFill>
                <a:srgbClr val="F35F0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20107" y="3474030"/>
            <a:ext cx="960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Q2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56830" y="5365724"/>
            <a:ext cx="952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Q3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57273"/>
            <a:ext cx="9872871" cy="3938727"/>
          </a:xfrm>
        </p:spPr>
        <p:txBody>
          <a:bodyPr/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model is appropriate for group arrival with different type of order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approximation is more realistic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previous model did not consider the variation of service times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 the restaurants, resources of different dishes are  not the same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3670" y="501816"/>
            <a:ext cx="6471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Wh</a:t>
            </a:r>
            <a:r>
              <a:rPr lang="en-US" sz="4800" b="1" dirty="0">
                <a:solidFill>
                  <a:schemeClr val="tx2"/>
                </a:solidFill>
              </a:rPr>
              <a:t>y</a:t>
            </a:r>
            <a:r>
              <a:rPr lang="en-US" sz="4800" b="1" dirty="0"/>
              <a:t> sh</a:t>
            </a:r>
            <a:r>
              <a:rPr lang="en-US" sz="4800" b="1" dirty="0">
                <a:solidFill>
                  <a:schemeClr val="tx2"/>
                </a:solidFill>
              </a:rPr>
              <a:t>o</a:t>
            </a:r>
            <a:r>
              <a:rPr lang="en-US" sz="4800" b="1" dirty="0"/>
              <a:t>u</a:t>
            </a:r>
            <a:r>
              <a:rPr lang="en-US" sz="4800" b="1" dirty="0">
                <a:solidFill>
                  <a:schemeClr val="tx2"/>
                </a:solidFill>
              </a:rPr>
              <a:t>l</a:t>
            </a:r>
            <a:r>
              <a:rPr lang="en-US" sz="4800" b="1" dirty="0"/>
              <a:t>d </a:t>
            </a:r>
            <a:r>
              <a:rPr lang="en-US" sz="4800" b="1" dirty="0">
                <a:solidFill>
                  <a:schemeClr val="tx2"/>
                </a:solidFill>
              </a:rPr>
              <a:t>w</a:t>
            </a:r>
            <a:r>
              <a:rPr lang="en-US" sz="4800" b="1" dirty="0"/>
              <a:t>e d</a:t>
            </a:r>
            <a:r>
              <a:rPr lang="en-US" sz="4800" b="1" dirty="0">
                <a:solidFill>
                  <a:schemeClr val="tx2"/>
                </a:solidFill>
              </a:rPr>
              <a:t>o</a:t>
            </a:r>
            <a:r>
              <a:rPr lang="en-US" sz="4800" b="1" dirty="0"/>
              <a:t> t</a:t>
            </a:r>
            <a:r>
              <a:rPr lang="en-US" sz="4800" b="1" dirty="0">
                <a:solidFill>
                  <a:schemeClr val="tx2"/>
                </a:solidFill>
              </a:rPr>
              <a:t>h</a:t>
            </a:r>
            <a:r>
              <a:rPr lang="en-US" sz="4800" b="1" dirty="0"/>
              <a:t>is?</a:t>
            </a:r>
          </a:p>
        </p:txBody>
      </p:sp>
    </p:spTree>
    <p:extLst>
      <p:ext uri="{BB962C8B-B14F-4D97-AF65-F5344CB8AC3E}">
        <p14:creationId xmlns:p14="http://schemas.microsoft.com/office/powerpoint/2010/main" val="421979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5510" y="1340524"/>
                <a:ext cx="12174246" cy="165124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+…+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0" y="1340524"/>
                <a:ext cx="12174246" cy="16512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73670" y="501816"/>
            <a:ext cx="3476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Co</a:t>
            </a:r>
            <a:r>
              <a:rPr lang="en-US" sz="4800" b="1" dirty="0">
                <a:solidFill>
                  <a:schemeClr val="tx2"/>
                </a:solidFill>
              </a:rPr>
              <a:t>n</a:t>
            </a:r>
            <a:r>
              <a:rPr lang="en-US" sz="4800" b="1" dirty="0"/>
              <a:t>vol</a:t>
            </a:r>
            <a:r>
              <a:rPr lang="en-US" sz="4800" b="1" dirty="0">
                <a:solidFill>
                  <a:schemeClr val="tx2"/>
                </a:solidFill>
              </a:rPr>
              <a:t>u</a:t>
            </a:r>
            <a:r>
              <a:rPr lang="en-US" sz="4800" b="1" dirty="0"/>
              <a:t>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97235"/>
              </p:ext>
            </p:extLst>
          </p:nvPr>
        </p:nvGraphicFramePr>
        <p:xfrm>
          <a:off x="682590" y="3750819"/>
          <a:ext cx="4849514" cy="247241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15437">
                  <a:extLst>
                    <a:ext uri="{9D8B030D-6E8A-4147-A177-3AD203B41FA5}">
                      <a16:colId xmlns:a16="http://schemas.microsoft.com/office/drawing/2014/main" val="4177022336"/>
                    </a:ext>
                  </a:extLst>
                </a:gridCol>
                <a:gridCol w="3034077">
                  <a:extLst>
                    <a:ext uri="{9D8B030D-6E8A-4147-A177-3AD203B41FA5}">
                      <a16:colId xmlns:a16="http://schemas.microsoft.com/office/drawing/2014/main" val="1391697977"/>
                    </a:ext>
                  </a:extLst>
                </a:gridCol>
              </a:tblGrid>
              <a:tr h="594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  <a:r>
                        <a:rPr lang="en-US" baseline="0" dirty="0"/>
                        <a:t> of that order to all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89174"/>
                  </a:ext>
                </a:extLst>
              </a:tr>
              <a:tr h="4385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68281"/>
                  </a:ext>
                </a:extLst>
              </a:tr>
              <a:tr h="46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O(2)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40737"/>
                  </a:ext>
                </a:extLst>
              </a:tr>
              <a:tr h="46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O(3)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885739"/>
                  </a:ext>
                </a:extLst>
              </a:tr>
              <a:tr h="46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O(4)</a:t>
                      </a:r>
                      <a:r>
                        <a:rPr lang="en-US" baseline="0" dirty="0"/>
                        <a:t> = 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562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56835" y="3963883"/>
                <a:ext cx="4751476" cy="1354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Here:</a:t>
                </a:r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(4)=0.3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35" y="3963883"/>
                <a:ext cx="4751476" cy="1354217"/>
              </a:xfrm>
              <a:prstGeom prst="rect">
                <a:avLst/>
              </a:prstGeom>
              <a:blipFill>
                <a:blip r:embed="rId3"/>
                <a:stretch>
                  <a:fillRect l="-1026" t="-2252" b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4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670" y="501816"/>
            <a:ext cx="3476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Co</a:t>
            </a:r>
            <a:r>
              <a:rPr lang="en-US" sz="4800" b="1" dirty="0">
                <a:solidFill>
                  <a:schemeClr val="tx2"/>
                </a:solidFill>
              </a:rPr>
              <a:t>n</a:t>
            </a:r>
            <a:r>
              <a:rPr lang="en-US" sz="4800" b="1" dirty="0"/>
              <a:t>vol</a:t>
            </a:r>
            <a:r>
              <a:rPr lang="en-US" sz="4800" b="1" dirty="0">
                <a:solidFill>
                  <a:schemeClr val="tx2"/>
                </a:solidFill>
              </a:rPr>
              <a:t>u</a:t>
            </a:r>
            <a:r>
              <a:rPr lang="en-US" sz="4800" b="1" dirty="0"/>
              <a:t>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175320"/>
                  </p:ext>
                </p:extLst>
              </p:nvPr>
            </p:nvGraphicFramePr>
            <p:xfrm>
              <a:off x="1250760" y="1611300"/>
              <a:ext cx="9384684" cy="24724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15437">
                      <a:extLst>
                        <a:ext uri="{9D8B030D-6E8A-4147-A177-3AD203B41FA5}">
                          <a16:colId xmlns:a16="http://schemas.microsoft.com/office/drawing/2014/main" val="4177022336"/>
                        </a:ext>
                      </a:extLst>
                    </a:gridCol>
                    <a:gridCol w="3034077">
                      <a:extLst>
                        <a:ext uri="{9D8B030D-6E8A-4147-A177-3AD203B41FA5}">
                          <a16:colId xmlns:a16="http://schemas.microsoft.com/office/drawing/2014/main" val="1391697977"/>
                        </a:ext>
                      </a:extLst>
                    </a:gridCol>
                    <a:gridCol w="4535170">
                      <a:extLst>
                        <a:ext uri="{9D8B030D-6E8A-4147-A177-3AD203B41FA5}">
                          <a16:colId xmlns:a16="http://schemas.microsoft.com/office/drawing/2014/main" val="1321063954"/>
                        </a:ext>
                      </a:extLst>
                    </a:gridCol>
                  </a:tblGrid>
                  <a:tr h="594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</a:t>
                          </a:r>
                          <a:r>
                            <a:rPr lang="en-US" baseline="0" dirty="0"/>
                            <a:t> of that order to all 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r>
                            <a:rPr lang="en-US" baseline="0" dirty="0"/>
                            <a:t> of sojourn time for that order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289174"/>
                      </a:ext>
                    </a:extLst>
                  </a:tr>
                  <a:tr h="438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168281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740737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9885739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(0,3,1)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3882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175320"/>
                  </p:ext>
                </p:extLst>
              </p:nvPr>
            </p:nvGraphicFramePr>
            <p:xfrm>
              <a:off x="1250760" y="1611300"/>
              <a:ext cx="9384684" cy="24724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15437">
                      <a:extLst>
                        <a:ext uri="{9D8B030D-6E8A-4147-A177-3AD203B41FA5}">
                          <a16:colId xmlns:a16="http://schemas.microsoft.com/office/drawing/2014/main" val="4177022336"/>
                        </a:ext>
                      </a:extLst>
                    </a:gridCol>
                    <a:gridCol w="3034077">
                      <a:extLst>
                        <a:ext uri="{9D8B030D-6E8A-4147-A177-3AD203B41FA5}">
                          <a16:colId xmlns:a16="http://schemas.microsoft.com/office/drawing/2014/main" val="1391697977"/>
                        </a:ext>
                      </a:extLst>
                    </a:gridCol>
                    <a:gridCol w="4535170">
                      <a:extLst>
                        <a:ext uri="{9D8B030D-6E8A-4147-A177-3AD203B41FA5}">
                          <a16:colId xmlns:a16="http://schemas.microsoft.com/office/drawing/2014/main" val="132106395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</a:t>
                          </a:r>
                          <a:r>
                            <a:rPr lang="en-US" baseline="0" dirty="0"/>
                            <a:t> of that order to all 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r>
                            <a:rPr lang="en-US" baseline="0" dirty="0"/>
                            <a:t> of sojourn time for that order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289174"/>
                      </a:ext>
                    </a:extLst>
                  </a:tr>
                  <a:tr h="438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152778" r="-269" b="-3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168281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239474" r="-26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740737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335065" r="-26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885739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(0,3,1)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440789" r="-26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43882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0760" y="4362203"/>
                <a:ext cx="10032758" cy="16923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for this example: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760" y="4362203"/>
                <a:ext cx="10032758" cy="1692367"/>
              </a:xfrm>
              <a:blipFill>
                <a:blip r:embed="rId3"/>
                <a:stretch>
                  <a:fillRect l="-304" t="-4693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1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887767"/>
            <a:ext cx="9872871" cy="520823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The average waiting time of 92.7% of restaurants is at least </a:t>
            </a:r>
            <a:r>
              <a:rPr lang="en-US" sz="4000" b="1" dirty="0">
                <a:solidFill>
                  <a:srgbClr val="FF0000"/>
                </a:solidFill>
              </a:rPr>
              <a:t>23 min</a:t>
            </a:r>
            <a:r>
              <a:rPr lang="en-US" sz="3600" dirty="0"/>
              <a:t>.</a:t>
            </a:r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The average waiting time of 8% of restaurants is more than </a:t>
            </a:r>
            <a:r>
              <a:rPr lang="en-US" sz="4000" b="1" dirty="0">
                <a:solidFill>
                  <a:srgbClr val="FF0000"/>
                </a:solidFill>
              </a:rPr>
              <a:t>40 min</a:t>
            </a:r>
            <a:r>
              <a:rPr lang="en-US" sz="3600" dirty="0"/>
              <a:t>.</a:t>
            </a:r>
          </a:p>
          <a:p>
            <a:pPr marL="45720" indent="0" algn="ctr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22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3670" y="501816"/>
            <a:ext cx="34769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Co</a:t>
            </a:r>
            <a:r>
              <a:rPr lang="en-US" sz="4800" b="1" dirty="0">
                <a:solidFill>
                  <a:schemeClr val="tx2"/>
                </a:solidFill>
              </a:rPr>
              <a:t>n</a:t>
            </a:r>
            <a:r>
              <a:rPr lang="en-US" sz="4800" b="1" dirty="0"/>
              <a:t>vol</a:t>
            </a:r>
            <a:r>
              <a:rPr lang="en-US" sz="4800" b="1" dirty="0">
                <a:solidFill>
                  <a:schemeClr val="tx2"/>
                </a:solidFill>
              </a:rPr>
              <a:t>u</a:t>
            </a:r>
            <a:r>
              <a:rPr lang="en-US" sz="4800" b="1" dirty="0"/>
              <a:t>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50760" y="1611300"/>
              <a:ext cx="9384684" cy="24724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15437">
                      <a:extLst>
                        <a:ext uri="{9D8B030D-6E8A-4147-A177-3AD203B41FA5}">
                          <a16:colId xmlns:a16="http://schemas.microsoft.com/office/drawing/2014/main" val="4177022336"/>
                        </a:ext>
                      </a:extLst>
                    </a:gridCol>
                    <a:gridCol w="3034077">
                      <a:extLst>
                        <a:ext uri="{9D8B030D-6E8A-4147-A177-3AD203B41FA5}">
                          <a16:colId xmlns:a16="http://schemas.microsoft.com/office/drawing/2014/main" val="1391697977"/>
                        </a:ext>
                      </a:extLst>
                    </a:gridCol>
                    <a:gridCol w="4535170">
                      <a:extLst>
                        <a:ext uri="{9D8B030D-6E8A-4147-A177-3AD203B41FA5}">
                          <a16:colId xmlns:a16="http://schemas.microsoft.com/office/drawing/2014/main" val="1321063954"/>
                        </a:ext>
                      </a:extLst>
                    </a:gridCol>
                  </a:tblGrid>
                  <a:tr h="594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</a:t>
                          </a:r>
                          <a:r>
                            <a:rPr lang="en-US" baseline="0" dirty="0"/>
                            <a:t> of that order to all 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r>
                            <a:rPr lang="en-US" baseline="0" dirty="0"/>
                            <a:t> of sojourn time for that order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289174"/>
                      </a:ext>
                    </a:extLst>
                  </a:tr>
                  <a:tr h="438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168281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740737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9885739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(0,3,1)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3882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250760" y="1611300"/>
              <a:ext cx="9384684" cy="2472416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815437">
                      <a:extLst>
                        <a:ext uri="{9D8B030D-6E8A-4147-A177-3AD203B41FA5}">
                          <a16:colId xmlns:a16="http://schemas.microsoft.com/office/drawing/2014/main" val="4177022336"/>
                        </a:ext>
                      </a:extLst>
                    </a:gridCol>
                    <a:gridCol w="3034077">
                      <a:extLst>
                        <a:ext uri="{9D8B030D-6E8A-4147-A177-3AD203B41FA5}">
                          <a16:colId xmlns:a16="http://schemas.microsoft.com/office/drawing/2014/main" val="1391697977"/>
                        </a:ext>
                      </a:extLst>
                    </a:gridCol>
                    <a:gridCol w="4535170">
                      <a:extLst>
                        <a:ext uri="{9D8B030D-6E8A-4147-A177-3AD203B41FA5}">
                          <a16:colId xmlns:a16="http://schemas.microsoft.com/office/drawing/2014/main" val="132106395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Ratio</a:t>
                          </a:r>
                          <a:r>
                            <a:rPr lang="en-US" baseline="0" dirty="0"/>
                            <a:t> of that order to all order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  <a:r>
                            <a:rPr lang="en-US" baseline="0" dirty="0"/>
                            <a:t> of sojourn time for that order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7289174"/>
                      </a:ext>
                    </a:extLst>
                  </a:tr>
                  <a:tr h="438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152778" r="-269" b="-3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168281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(1,0,1)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239474" r="-26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3740737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335065" r="-26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885739"/>
                      </a:ext>
                    </a:extLst>
                  </a:tr>
                  <a:tr h="46459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(0,3,1)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24" t="-440789" r="-26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43882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0760" y="4362203"/>
                <a:ext cx="10032758" cy="16923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for this example:</a:t>
                </a: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760" y="4362203"/>
                <a:ext cx="10032758" cy="1692367"/>
              </a:xfrm>
              <a:blipFill>
                <a:blip r:embed="rId3"/>
                <a:stretch>
                  <a:fillRect l="-304" t="-4693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9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7629" y="774014"/>
            <a:ext cx="8569169" cy="829446"/>
          </a:xfrm>
        </p:spPr>
        <p:txBody>
          <a:bodyPr>
            <a:normAutofit/>
          </a:bodyPr>
          <a:lstStyle/>
          <a:p>
            <a:r>
              <a:rPr lang="en-US" sz="3600" b="1" dirty="0"/>
              <a:t>Co</a:t>
            </a:r>
            <a:r>
              <a:rPr lang="en-US" sz="3600" b="1" dirty="0">
                <a:solidFill>
                  <a:schemeClr val="tx2"/>
                </a:solidFill>
              </a:rPr>
              <a:t>n</a:t>
            </a:r>
            <a:r>
              <a:rPr lang="en-US" sz="3600" b="1" dirty="0"/>
              <a:t>volu</a:t>
            </a:r>
            <a:r>
              <a:rPr lang="en-US" sz="3600" b="1" dirty="0">
                <a:solidFill>
                  <a:schemeClr val="tx2"/>
                </a:solidFill>
              </a:rPr>
              <a:t>t</a:t>
            </a:r>
            <a:r>
              <a:rPr lang="en-US" sz="3600" b="1" dirty="0"/>
              <a:t>ion dis</a:t>
            </a:r>
            <a:r>
              <a:rPr lang="en-US" sz="3600" b="1" dirty="0">
                <a:solidFill>
                  <a:schemeClr val="tx2"/>
                </a:solidFill>
              </a:rPr>
              <a:t>t</a:t>
            </a:r>
            <a:r>
              <a:rPr lang="en-US" sz="3600" b="1" dirty="0"/>
              <a:t>rib</a:t>
            </a:r>
            <a:r>
              <a:rPr lang="en-US" sz="3600" b="1" dirty="0">
                <a:solidFill>
                  <a:schemeClr val="tx2"/>
                </a:solidFill>
              </a:rPr>
              <a:t>u</a:t>
            </a:r>
            <a:r>
              <a:rPr lang="en-US" sz="3600" b="1" dirty="0"/>
              <a:t>tion of M/</a:t>
            </a:r>
            <a:r>
              <a:rPr lang="en-US" sz="3600" b="1" dirty="0">
                <a:solidFill>
                  <a:schemeClr val="tx2"/>
                </a:solidFill>
              </a:rPr>
              <a:t>G</a:t>
            </a:r>
            <a:r>
              <a:rPr lang="en-US" sz="3600" b="1" dirty="0"/>
              <a:t>/ ∞</a:t>
            </a:r>
          </a:p>
        </p:txBody>
      </p:sp>
      <p:pic>
        <p:nvPicPr>
          <p:cNvPr id="22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/>
          <a:stretch/>
        </p:blipFill>
        <p:spPr>
          <a:xfrm>
            <a:off x="386557" y="2679599"/>
            <a:ext cx="8890242" cy="3886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9238" y="3799645"/>
            <a:ext cx="4270159" cy="15092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04879" y="3920532"/>
            <a:ext cx="1053598" cy="126743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Taking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7437" y="3926009"/>
            <a:ext cx="1053598" cy="126742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Cooking 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7308" y="3926008"/>
            <a:ext cx="1037297" cy="1267429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Eating and Paying</a:t>
            </a:r>
          </a:p>
        </p:txBody>
      </p: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5358477" y="4554247"/>
            <a:ext cx="388960" cy="54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 flipV="1">
            <a:off x="6801035" y="4559723"/>
            <a:ext cx="39627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2579" y="3176884"/>
                <a:ext cx="1583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79" y="3176884"/>
                <a:ext cx="158331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3969752" y="2929804"/>
            <a:ext cx="825624" cy="426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73293" y="3191071"/>
                <a:ext cx="1583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93" y="3191071"/>
                <a:ext cx="15833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2111" y="3176884"/>
                <a:ext cx="1583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11" y="3176884"/>
                <a:ext cx="158331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5400000">
            <a:off x="6144374" y="805113"/>
            <a:ext cx="320739" cy="4625266"/>
          </a:xfrm>
          <a:prstGeom prst="leftBrace">
            <a:avLst>
              <a:gd name="adj1" fmla="val 55387"/>
              <a:gd name="adj2" fmla="val 77447"/>
            </a:avLst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82564" y="2259648"/>
            <a:ext cx="158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M/G/∞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61889" y="2259648"/>
                <a:ext cx="522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89" y="2259648"/>
                <a:ext cx="522981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5965877" y="2582814"/>
            <a:ext cx="696012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0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441359"/>
            <a:ext cx="9872871" cy="3654641"/>
          </a:xfrm>
        </p:spPr>
        <p:txBody>
          <a:bodyPr/>
          <a:lstStyle/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/>
              <a:t>Roy, D., </a:t>
            </a:r>
            <a:r>
              <a:rPr lang="en-US" dirty="0" err="1"/>
              <a:t>Bandyopadhyay</a:t>
            </a:r>
            <a:r>
              <a:rPr lang="en-US" dirty="0"/>
              <a:t>, A., &amp; Banerjee, P. (2016). A nested semi-open queuing network model for analyzing dine-in restaurant </a:t>
            </a:r>
            <a:r>
              <a:rPr lang="en-US" dirty="0" err="1"/>
              <a:t>performance.</a:t>
            </a:r>
            <a:r>
              <a:rPr lang="en-US" i="1" dirty="0" err="1"/>
              <a:t>Computers</a:t>
            </a:r>
            <a:r>
              <a:rPr lang="en-US" i="1" dirty="0"/>
              <a:t> &amp; Operations Research</a:t>
            </a:r>
            <a:r>
              <a:rPr lang="en-US" dirty="0"/>
              <a:t>, </a:t>
            </a:r>
            <a:r>
              <a:rPr lang="en-US" i="1" dirty="0"/>
              <a:t>65</a:t>
            </a:r>
            <a:r>
              <a:rPr lang="en-US" dirty="0"/>
              <a:t>, 29-41. </a:t>
            </a:r>
            <a:r>
              <a:rPr lang="en-US" b="1" dirty="0">
                <a:solidFill>
                  <a:schemeClr val="tx2"/>
                </a:solidFill>
              </a:rPr>
              <a:t>(Main Reference)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 err="1"/>
              <a:t>Buitenhek</a:t>
            </a:r>
            <a:r>
              <a:rPr lang="en-US" dirty="0"/>
              <a:t>, R., van </a:t>
            </a:r>
            <a:r>
              <a:rPr lang="en-US" dirty="0" err="1"/>
              <a:t>Houtum</a:t>
            </a:r>
            <a:r>
              <a:rPr lang="en-US" dirty="0"/>
              <a:t>, G. J., &amp; </a:t>
            </a:r>
            <a:r>
              <a:rPr lang="en-US" dirty="0" err="1"/>
              <a:t>Zijm</a:t>
            </a:r>
            <a:r>
              <a:rPr lang="en-US" dirty="0"/>
              <a:t>, H. (2000). AMVA‐based solution procedures for open queueing networks with population constraints. </a:t>
            </a:r>
            <a:r>
              <a:rPr lang="en-US" i="1" dirty="0"/>
              <a:t>Annals of Operations Research</a:t>
            </a:r>
            <a:r>
              <a:rPr lang="en-US" dirty="0"/>
              <a:t>, </a:t>
            </a:r>
            <a:r>
              <a:rPr lang="en-US" i="1" dirty="0"/>
              <a:t>93</a:t>
            </a:r>
            <a:r>
              <a:rPr lang="en-US" dirty="0"/>
              <a:t>(1-4), 15-40.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dirty="0"/>
              <a:t>Roy, D., &amp; De </a:t>
            </a:r>
            <a:r>
              <a:rPr lang="en-US" dirty="0" err="1"/>
              <a:t>Koster</a:t>
            </a:r>
            <a:r>
              <a:rPr lang="en-US" dirty="0"/>
              <a:t>, M. B. M. (2014). Modeling and design of container terminal operations. ERIM Report Series Reference No. ERS-2014-008-LIS.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707629" y="774014"/>
            <a:ext cx="8569169" cy="82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</a:t>
            </a:r>
            <a:r>
              <a:rPr lang="en-US" sz="3600" b="1" dirty="0">
                <a:solidFill>
                  <a:schemeClr val="tx2"/>
                </a:solidFill>
              </a:rPr>
              <a:t>f</a:t>
            </a:r>
            <a:r>
              <a:rPr lang="en-US" sz="3600" b="1" dirty="0"/>
              <a:t>ere</a:t>
            </a:r>
            <a:r>
              <a:rPr lang="en-US" sz="3600" b="1" dirty="0">
                <a:solidFill>
                  <a:schemeClr val="tx2"/>
                </a:solidFill>
              </a:rPr>
              <a:t>n</a:t>
            </a:r>
            <a:r>
              <a:rPr lang="en-US" sz="3600" b="1" dirty="0"/>
              <a:t>ces</a:t>
            </a:r>
          </a:p>
        </p:txBody>
      </p:sp>
    </p:spTree>
    <p:extLst>
      <p:ext uri="{BB962C8B-B14F-4D97-AF65-F5344CB8AC3E}">
        <p14:creationId xmlns:p14="http://schemas.microsoft.com/office/powerpoint/2010/main" val="27077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4956"/>
            <a:ext cx="9872663" cy="4949338"/>
          </a:xfrm>
        </p:spPr>
      </p:pic>
    </p:spTree>
    <p:extLst>
      <p:ext uri="{BB962C8B-B14F-4D97-AF65-F5344CB8AC3E}">
        <p14:creationId xmlns:p14="http://schemas.microsoft.com/office/powerpoint/2010/main" val="27905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4400" b="1" dirty="0"/>
              <a:t>A</a:t>
            </a:r>
            <a:r>
              <a:rPr lang="en-US" sz="4400" b="1" dirty="0">
                <a:solidFill>
                  <a:schemeClr val="tx2"/>
                </a:solidFill>
              </a:rPr>
              <a:t>s</a:t>
            </a:r>
            <a:r>
              <a:rPr lang="en-US" sz="4400" b="1" dirty="0"/>
              <a:t>su</a:t>
            </a:r>
            <a:r>
              <a:rPr lang="en-US" sz="4400" b="1" dirty="0">
                <a:solidFill>
                  <a:schemeClr val="tx2"/>
                </a:solidFill>
              </a:rPr>
              <a:t>m</a:t>
            </a:r>
            <a:r>
              <a:rPr lang="en-US" sz="4400" b="1" dirty="0"/>
              <a:t>pt</a:t>
            </a:r>
            <a:r>
              <a:rPr lang="en-US" sz="4400" b="1" dirty="0">
                <a:solidFill>
                  <a:schemeClr val="tx2"/>
                </a:solidFill>
              </a:rPr>
              <a:t>i</a:t>
            </a:r>
            <a:r>
              <a:rPr lang="en-US" sz="4400" b="1" dirty="0"/>
              <a:t>ons</a:t>
            </a:r>
            <a:endParaRPr lang="en-US" sz="2400" b="1" dirty="0"/>
          </a:p>
          <a:p>
            <a:pPr marL="45720" indent="0">
              <a:buNone/>
            </a:pPr>
            <a:endParaRPr lang="en-US" dirty="0"/>
          </a:p>
          <a:p>
            <a:pPr marL="50292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Waiting room has infinite capacity</a:t>
            </a:r>
          </a:p>
          <a:p>
            <a:pPr marL="50292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Customer arrivals have Poisson distribution</a:t>
            </a:r>
          </a:p>
          <a:p>
            <a:pPr marL="50292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Tables are homogeneous</a:t>
            </a:r>
          </a:p>
          <a:p>
            <a:pPr marL="50292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Customer do not have table preference</a:t>
            </a:r>
          </a:p>
        </p:txBody>
      </p:sp>
    </p:spTree>
    <p:extLst>
      <p:ext uri="{BB962C8B-B14F-4D97-AF65-F5344CB8AC3E}">
        <p14:creationId xmlns:p14="http://schemas.microsoft.com/office/powerpoint/2010/main" val="1651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74956"/>
            <a:ext cx="9872663" cy="4949338"/>
          </a:xfrm>
        </p:spPr>
      </p:pic>
      <p:sp>
        <p:nvSpPr>
          <p:cNvPr id="2" name="Rectangle 1"/>
          <p:cNvSpPr/>
          <p:nvPr/>
        </p:nvSpPr>
        <p:spPr>
          <a:xfrm>
            <a:off x="3790765" y="1038687"/>
            <a:ext cx="2074326" cy="126063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0727" y="1038687"/>
            <a:ext cx="2068453" cy="12606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83781" y="1038687"/>
            <a:ext cx="2067960" cy="12606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8472" y="2719310"/>
            <a:ext cx="2067960" cy="12606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97131" y="2719310"/>
            <a:ext cx="2067960" cy="126063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0727" y="2719310"/>
            <a:ext cx="2067960" cy="126063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3781" y="2719310"/>
            <a:ext cx="2067960" cy="126063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88472" y="4395711"/>
            <a:ext cx="2067960" cy="126063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0765" y="4395711"/>
            <a:ext cx="2067960" cy="126063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/>
          <a:stretch/>
        </p:blipFill>
        <p:spPr>
          <a:xfrm>
            <a:off x="424873" y="2475344"/>
            <a:ext cx="7428922" cy="3886265"/>
          </a:xfrm>
        </p:spPr>
      </p:pic>
      <p:sp>
        <p:nvSpPr>
          <p:cNvPr id="4" name="Rectangle 3"/>
          <p:cNvSpPr/>
          <p:nvPr/>
        </p:nvSpPr>
        <p:spPr>
          <a:xfrm>
            <a:off x="3759200" y="3454396"/>
            <a:ext cx="3177309" cy="17826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3056" y="417874"/>
            <a:ext cx="6585526" cy="21498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46644" y="599750"/>
            <a:ext cx="1554400" cy="175426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Order Taking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6989" y="599750"/>
            <a:ext cx="1554400" cy="175426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Cooking 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87335" y="599750"/>
            <a:ext cx="1530350" cy="1754260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Eating and Paying</a:t>
            </a:r>
          </a:p>
        </p:txBody>
      </p:sp>
      <p:sp>
        <p:nvSpPr>
          <p:cNvPr id="18" name="Down Arrow 17"/>
          <p:cNvSpPr/>
          <p:nvPr/>
        </p:nvSpPr>
        <p:spPr>
          <a:xfrm rot="13024900">
            <a:off x="6899961" y="2585260"/>
            <a:ext cx="614116" cy="8636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 flipV="1">
            <a:off x="6801044" y="1476880"/>
            <a:ext cx="76594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121389" y="1492790"/>
            <a:ext cx="76594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2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729966"/>
            <a:ext cx="9872663" cy="4632690"/>
          </a:xfrm>
        </p:spPr>
      </p:pic>
      <p:sp>
        <p:nvSpPr>
          <p:cNvPr id="4" name="Rectangle 3"/>
          <p:cNvSpPr/>
          <p:nvPr/>
        </p:nvSpPr>
        <p:spPr>
          <a:xfrm>
            <a:off x="1055914" y="579512"/>
            <a:ext cx="2279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Ki</a:t>
            </a:r>
            <a:r>
              <a:rPr lang="en-US" sz="4800" b="1" dirty="0">
                <a:solidFill>
                  <a:schemeClr val="tx2"/>
                </a:solidFill>
              </a:rPr>
              <a:t>t</a:t>
            </a:r>
            <a:r>
              <a:rPr lang="en-US" sz="4800" b="1" dirty="0"/>
              <a:t>ch</a:t>
            </a:r>
            <a:r>
              <a:rPr lang="en-US" sz="4800" b="1" dirty="0">
                <a:solidFill>
                  <a:schemeClr val="tx2"/>
                </a:solidFill>
              </a:rPr>
              <a:t>e</a:t>
            </a:r>
            <a:r>
              <a:rPr lang="en-US" sz="4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025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t="7942" r="3027" b="4923"/>
          <a:stretch/>
        </p:blipFill>
        <p:spPr>
          <a:xfrm>
            <a:off x="523781" y="1729966"/>
            <a:ext cx="11114843" cy="4831711"/>
          </a:xfrm>
        </p:spPr>
      </p:pic>
      <p:sp>
        <p:nvSpPr>
          <p:cNvPr id="4" name="Rectangle 3"/>
          <p:cNvSpPr/>
          <p:nvPr/>
        </p:nvSpPr>
        <p:spPr>
          <a:xfrm>
            <a:off x="301312" y="421917"/>
            <a:ext cx="4132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4800" b="1" dirty="0"/>
              <a:t>Ge</a:t>
            </a:r>
            <a:r>
              <a:rPr lang="en-US" sz="4800" b="1" dirty="0">
                <a:solidFill>
                  <a:schemeClr val="tx2"/>
                </a:solidFill>
              </a:rPr>
              <a:t>n</a:t>
            </a:r>
            <a:r>
              <a:rPr lang="en-US" sz="4800" b="1" dirty="0"/>
              <a:t>erali</a:t>
            </a:r>
            <a:r>
              <a:rPr lang="en-US" sz="4800" b="1" dirty="0">
                <a:solidFill>
                  <a:schemeClr val="tx2"/>
                </a:solidFill>
              </a:rPr>
              <a:t>za</a:t>
            </a:r>
            <a:r>
              <a:rPr lang="en-US" sz="4800" b="1" dirty="0"/>
              <a:t>ti</a:t>
            </a:r>
            <a:r>
              <a:rPr lang="en-US" sz="4800" b="1" dirty="0">
                <a:solidFill>
                  <a:schemeClr val="tx2"/>
                </a:solidFill>
              </a:rPr>
              <a:t>o</a:t>
            </a:r>
            <a:r>
              <a:rPr lang="en-US" sz="4800" b="1" dirty="0"/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0450" y="1606858"/>
            <a:ext cx="7421733" cy="4509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741073"/>
            <a:ext cx="3972756" cy="1412113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2630238"/>
            <a:ext cx="3972756" cy="1412113"/>
          </a:xfrm>
          <a:prstGeom prst="rect">
            <a:avLst/>
          </a:prstGeo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8570" r="11256" b="15515"/>
          <a:stretch/>
        </p:blipFill>
        <p:spPr>
          <a:xfrm>
            <a:off x="4816137" y="4577636"/>
            <a:ext cx="3972756" cy="141211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3089429" y="1447130"/>
            <a:ext cx="1726708" cy="22559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089429" y="3336295"/>
            <a:ext cx="1726708" cy="3667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89429" y="3663570"/>
            <a:ext cx="1726708" cy="16201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8788893" y="1447130"/>
            <a:ext cx="1793290" cy="22164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788893" y="3261407"/>
            <a:ext cx="1793290" cy="423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88893" y="3684627"/>
            <a:ext cx="1793290" cy="1599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5619" y="614106"/>
            <a:ext cx="4326338" cy="1676813"/>
          </a:xfrm>
          <a:prstGeom prst="rect">
            <a:avLst/>
          </a:prstGeom>
          <a:solidFill>
            <a:srgbClr val="F35F0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75619" y="2452074"/>
            <a:ext cx="4326338" cy="167681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75619" y="4439902"/>
            <a:ext cx="4326338" cy="1676813"/>
          </a:xfrm>
          <a:prstGeom prst="rect">
            <a:avLst/>
          </a:prstGeom>
          <a:solidFill>
            <a:srgbClr val="29E61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26784" y="2317841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21017" y="3103685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8321" y="4217921"/>
            <a:ext cx="5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69484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729966"/>
            <a:ext cx="9872663" cy="4632690"/>
          </a:xfrm>
        </p:spPr>
      </p:pic>
      <p:sp>
        <p:nvSpPr>
          <p:cNvPr id="4" name="Rectangle 3"/>
          <p:cNvSpPr/>
          <p:nvPr/>
        </p:nvSpPr>
        <p:spPr>
          <a:xfrm>
            <a:off x="1319684" y="612441"/>
            <a:ext cx="9345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sz="3200" b="1" dirty="0"/>
              <a:t>Sol</a:t>
            </a:r>
            <a:r>
              <a:rPr lang="en-US" sz="3200" b="1" dirty="0">
                <a:solidFill>
                  <a:schemeClr val="tx2"/>
                </a:solidFill>
              </a:rPr>
              <a:t>u</a:t>
            </a:r>
            <a:r>
              <a:rPr lang="en-US" sz="3200" b="1" dirty="0"/>
              <a:t>ti</a:t>
            </a:r>
            <a:r>
              <a:rPr lang="en-US" sz="3200" b="1" dirty="0">
                <a:solidFill>
                  <a:schemeClr val="tx2"/>
                </a:solidFill>
              </a:rPr>
              <a:t>o</a:t>
            </a:r>
            <a:r>
              <a:rPr lang="en-US" sz="3200" b="1" dirty="0"/>
              <a:t>n </a:t>
            </a:r>
            <a:r>
              <a:rPr lang="en-US" sz="3200" b="1" dirty="0">
                <a:solidFill>
                  <a:schemeClr val="tx2"/>
                </a:solidFill>
              </a:rPr>
              <a:t>t</a:t>
            </a:r>
            <a:r>
              <a:rPr lang="en-US" sz="3200" b="1" dirty="0"/>
              <a:t>o the i</a:t>
            </a:r>
            <a:r>
              <a:rPr lang="en-US" sz="3200" b="1" dirty="0">
                <a:solidFill>
                  <a:schemeClr val="tx2"/>
                </a:solidFill>
              </a:rPr>
              <a:t>n</a:t>
            </a:r>
            <a:r>
              <a:rPr lang="en-US" sz="3200" b="1" dirty="0"/>
              <a:t>ner-l</a:t>
            </a:r>
            <a:r>
              <a:rPr lang="en-US" sz="3200" b="1" dirty="0">
                <a:solidFill>
                  <a:schemeClr val="tx2"/>
                </a:solidFill>
              </a:rPr>
              <a:t>e</a:t>
            </a:r>
            <a:r>
              <a:rPr lang="en-US" sz="3200" b="1" dirty="0"/>
              <a:t>vel ki</a:t>
            </a:r>
            <a:r>
              <a:rPr lang="en-US" sz="3200" b="1" dirty="0">
                <a:solidFill>
                  <a:schemeClr val="tx2"/>
                </a:solidFill>
              </a:rPr>
              <a:t>t</a:t>
            </a:r>
            <a:r>
              <a:rPr lang="en-US" sz="3200" b="1" dirty="0"/>
              <a:t>c</a:t>
            </a:r>
            <a:r>
              <a:rPr lang="en-US" sz="3200" b="1" dirty="0">
                <a:solidFill>
                  <a:schemeClr val="tx2"/>
                </a:solidFill>
              </a:rPr>
              <a:t>h</a:t>
            </a:r>
            <a:r>
              <a:rPr lang="en-US" sz="3200" b="1" dirty="0"/>
              <a:t>en qu</a:t>
            </a:r>
            <a:r>
              <a:rPr lang="en-US" sz="3200" b="1" dirty="0">
                <a:solidFill>
                  <a:schemeClr val="tx2"/>
                </a:solidFill>
              </a:rPr>
              <a:t>e</a:t>
            </a:r>
            <a:r>
              <a:rPr lang="en-US" sz="3200" b="1" dirty="0"/>
              <a:t>ui</a:t>
            </a:r>
            <a:r>
              <a:rPr lang="en-US" sz="3200" b="1" dirty="0">
                <a:solidFill>
                  <a:schemeClr val="tx2"/>
                </a:solidFill>
              </a:rPr>
              <a:t>n</a:t>
            </a:r>
            <a:r>
              <a:rPr lang="en-US" sz="3200" b="1" dirty="0"/>
              <a:t>g net</a:t>
            </a:r>
            <a:r>
              <a:rPr lang="en-US" sz="3200" b="1" dirty="0">
                <a:solidFill>
                  <a:schemeClr val="tx2"/>
                </a:solidFill>
              </a:rPr>
              <a:t>w</a:t>
            </a:r>
            <a:r>
              <a:rPr lang="en-US" sz="3200" b="1" dirty="0"/>
              <a:t>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4143375" y="1914525"/>
            <a:ext cx="5819775" cy="3848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63150" y="1729966"/>
            <a:ext cx="69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b="1" dirty="0">
                <a:solidFill>
                  <a:srgbClr val="FF0000"/>
                </a:solidFill>
              </a:rPr>
              <a:t>Ω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78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383</TotalTime>
  <Words>523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Corbel</vt:lpstr>
      <vt:lpstr>Wingdings</vt:lpstr>
      <vt:lpstr>Basis</vt:lpstr>
      <vt:lpstr>A nested semi-open queuing network model for analyzing dine-in restaurant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Jabbari</dc:creator>
  <cp:lastModifiedBy>Arman Jabbari</cp:lastModifiedBy>
  <cp:revision>105</cp:revision>
  <dcterms:created xsi:type="dcterms:W3CDTF">2016-04-18T02:41:00Z</dcterms:created>
  <dcterms:modified xsi:type="dcterms:W3CDTF">2016-04-18T09:06:19Z</dcterms:modified>
</cp:coreProperties>
</file>