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7" r:id="rId8"/>
    <p:sldId id="263" r:id="rId9"/>
    <p:sldId id="268" r:id="rId10"/>
    <p:sldId id="269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C4CE8-D76F-40C9-967A-954D6FBF49D4}" v="53" dt="2025-03-03T23:37:51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52" autoAdjust="0"/>
  </p:normalViewPr>
  <p:slideViewPr>
    <p:cSldViewPr snapToGrid="0" showGuides="1">
      <p:cViewPr varScale="1">
        <p:scale>
          <a:sx n="78" d="100"/>
          <a:sy n="78" d="100"/>
        </p:scale>
        <p:origin x="1349" y="6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69B5B-14C7-6C4A-E5CF-E5ECB5C06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CB7C62-AEC4-BE26-C3F3-C721E3B59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EC4917-AA4A-FF3C-4039-B63F04538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9FA1-3EA9-33E5-C161-8DABA37A1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8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085CD-6C8E-529E-2006-380BC9A81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CDABDB-67DB-A3BA-60F7-856B8333B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AB5A7F-3F1D-6E25-DFEC-3773A9476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AA2A5-2B7F-DD72-CF10-FDC826F3A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A29EC-379F-C182-08C2-95E495AEE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37EE0-B8E8-F9C0-C5F0-B4172872A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CB9B00-80A9-E373-3ADC-670A32098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F6A0D-250E-11B2-DC15-4652631D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32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DSCI498</a:t>
            </a: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Milestone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Arteid Memaj,</a:t>
            </a:r>
          </a:p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PhD Student in Applied Mathematics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93570" y="242380"/>
            <a:ext cx="4013176" cy="6039818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4885447" cy="3812197"/>
            <a:chOff x="518433" y="1692049"/>
            <a:chExt cx="4201583" cy="36642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532500"/>
              <a:chOff x="518433" y="1851126"/>
              <a:chExt cx="4201583" cy="5325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53250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3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Introduction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414167"/>
              <a:chOff x="518433" y="2717554"/>
              <a:chExt cx="4201583" cy="414167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41416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8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Data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14167"/>
              <a:chOff x="518433" y="3597907"/>
              <a:chExt cx="4201583" cy="41416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1416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8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Model Process &amp; Results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414167"/>
              <a:chOff x="518433" y="4478260"/>
              <a:chExt cx="4201583" cy="414167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41416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8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Next Steps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344874" y="561813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344874" y="1873143"/>
            <a:ext cx="3603287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Million people affected by heart failure in the United States alone. 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4428758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Statistics: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97966" y="1792919"/>
            <a:ext cx="3860660" cy="2996942"/>
            <a:chOff x="4711392" y="2198247"/>
            <a:chExt cx="3047023" cy="287547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98247"/>
              <a:ext cx="3039086" cy="673154"/>
              <a:chOff x="5063285" y="2201597"/>
              <a:chExt cx="3039086" cy="67315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531674" y="2284147"/>
                <a:ext cx="2570697" cy="59060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It accounts for 1 in 9 deaths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Oval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Oval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Oval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Oval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Oval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Line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059303"/>
              <a:ext cx="3047022" cy="885907"/>
              <a:chOff x="5055348" y="2802265"/>
              <a:chExt cx="3047022" cy="88590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Oval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" name="Oval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Oval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548433" y="2802265"/>
                <a:ext cx="2553937" cy="8859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Leading cause for hospitalizations among older adults</a:t>
                </a: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119948" y="4483118"/>
              <a:ext cx="2488294" cy="5906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Substantial health care cost: Estimated at over $30 billion </a:t>
              </a: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6F3E3121-FD12-75AA-A671-4C47D64B0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031" y="4282912"/>
            <a:ext cx="464860" cy="42675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C9BF035-EE6A-3644-5DC7-746B9F943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0741" y="337134"/>
            <a:ext cx="2194750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D2EA3-281A-1157-8F05-54DBF2BA1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24A71323-48C7-A6B9-7F05-0911568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359512-A2BB-A34F-640A-002237A28AB1}"/>
              </a:ext>
            </a:extLst>
          </p:cNvPr>
          <p:cNvSpPr txBox="1"/>
          <p:nvPr/>
        </p:nvSpPr>
        <p:spPr>
          <a:xfrm>
            <a:off x="726781" y="273553"/>
            <a:ext cx="4228677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Source Data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7234E3-BC04-677C-3728-34049CD7CBC4}"/>
              </a:ext>
            </a:extLst>
          </p:cNvPr>
          <p:cNvSpPr txBox="1"/>
          <p:nvPr/>
        </p:nvSpPr>
        <p:spPr>
          <a:xfrm>
            <a:off x="457820" y="1201742"/>
            <a:ext cx="5285153" cy="1877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Synthetic data (</a:t>
            </a:r>
            <a:r>
              <a:rPr lang="en-US" sz="2400" b="1" dirty="0" err="1">
                <a:latin typeface="Segoe UI" panose="020B0502040204020203" pitchFamily="34" charset="0"/>
              </a:rPr>
              <a:t>Synthea</a:t>
            </a:r>
            <a:r>
              <a:rPr lang="en-US" sz="2400" b="1" dirty="0">
                <a:latin typeface="Segoe UI" panose="020B0502040204020203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" panose="020B0502040204020203" pitchFamily="34" charset="0"/>
              </a:rPr>
              <a:t>Circumvents patient privacy concerns and legal restrictions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" panose="020B0502040204020203" pitchFamily="34" charset="0"/>
              </a:rPr>
              <a:t>Can be generated in large volumes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" panose="020B0502040204020203" pitchFamily="34" charset="0"/>
              </a:rPr>
              <a:t>It provides a clean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 dirty="0">
              <a:latin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CF2733-353D-8DB0-F844-C727DF032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23670" y="530033"/>
            <a:ext cx="7107508" cy="3878840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Freeform 5962">
              <a:extLst>
                <a:ext uri="{FF2B5EF4-FFF2-40B4-BE49-F238E27FC236}">
                  <a16:creationId xmlns:a16="http://schemas.microsoft.com/office/drawing/2014/main" id="{BAB7C5B0-BAB3-9FEF-152E-2D65926F4A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" name="Freeform 6151">
              <a:extLst>
                <a:ext uri="{FF2B5EF4-FFF2-40B4-BE49-F238E27FC236}">
                  <a16:creationId xmlns:a16="http://schemas.microsoft.com/office/drawing/2014/main" id="{09935A53-1037-A149-CB15-D44D4EA90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5" name="Freeform 6153">
              <a:extLst>
                <a:ext uri="{FF2B5EF4-FFF2-40B4-BE49-F238E27FC236}">
                  <a16:creationId xmlns:a16="http://schemas.microsoft.com/office/drawing/2014/main" id="{10C75D0A-D359-0B1D-534F-F7B6FDB75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6" name="Freeform 6155">
              <a:extLst>
                <a:ext uri="{FF2B5EF4-FFF2-40B4-BE49-F238E27FC236}">
                  <a16:creationId xmlns:a16="http://schemas.microsoft.com/office/drawing/2014/main" id="{095F01DB-C3B1-F7B3-5D78-FF5275679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7" name="Freeform 6156">
              <a:extLst>
                <a:ext uri="{FF2B5EF4-FFF2-40B4-BE49-F238E27FC236}">
                  <a16:creationId xmlns:a16="http://schemas.microsoft.com/office/drawing/2014/main" id="{AF5B0044-80EA-086E-9EE4-50FC5FE78E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8" name="Freeform 6004">
              <a:extLst>
                <a:ext uri="{FF2B5EF4-FFF2-40B4-BE49-F238E27FC236}">
                  <a16:creationId xmlns:a16="http://schemas.microsoft.com/office/drawing/2014/main" id="{0A0C6A98-5AA9-1295-EC70-784FAFD1C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grpSp>
          <p:nvGrpSpPr>
            <p:cNvPr id="9" name="Gruppe 224">
              <a:extLst>
                <a:ext uri="{FF2B5EF4-FFF2-40B4-BE49-F238E27FC236}">
                  <a16:creationId xmlns:a16="http://schemas.microsoft.com/office/drawing/2014/main" id="{A211E6DA-13E1-7927-3411-86F7BADB007F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Freeform 6016">
                <a:extLst>
                  <a:ext uri="{FF2B5EF4-FFF2-40B4-BE49-F238E27FC236}">
                    <a16:creationId xmlns:a16="http://schemas.microsoft.com/office/drawing/2014/main" id="{2ED8C6CE-318C-26AA-2660-4C4205B5C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18" name="Freeform 6017">
                <a:extLst>
                  <a:ext uri="{FF2B5EF4-FFF2-40B4-BE49-F238E27FC236}">
                    <a16:creationId xmlns:a16="http://schemas.microsoft.com/office/drawing/2014/main" id="{FC52E433-5172-6EC2-03D8-417CD8619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19" name="Freeform 6018">
                <a:extLst>
                  <a:ext uri="{FF2B5EF4-FFF2-40B4-BE49-F238E27FC236}">
                    <a16:creationId xmlns:a16="http://schemas.microsoft.com/office/drawing/2014/main" id="{68034E77-78B1-841D-C7E4-22B664990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0" name="Freeform 6019">
                <a:extLst>
                  <a:ext uri="{FF2B5EF4-FFF2-40B4-BE49-F238E27FC236}">
                    <a16:creationId xmlns:a16="http://schemas.microsoft.com/office/drawing/2014/main" id="{754F640C-BED6-1669-CF59-054BA0D28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1" name="Freeform 6020">
                <a:extLst>
                  <a:ext uri="{FF2B5EF4-FFF2-40B4-BE49-F238E27FC236}">
                    <a16:creationId xmlns:a16="http://schemas.microsoft.com/office/drawing/2014/main" id="{6988387A-3773-B14C-180C-4B44DE926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2" name="Freeform 6021">
                <a:extLst>
                  <a:ext uri="{FF2B5EF4-FFF2-40B4-BE49-F238E27FC236}">
                    <a16:creationId xmlns:a16="http://schemas.microsoft.com/office/drawing/2014/main" id="{3A0E66C1-72DE-CC61-3B0A-2682D5D74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3" name="Freeform 6022">
                <a:extLst>
                  <a:ext uri="{FF2B5EF4-FFF2-40B4-BE49-F238E27FC236}">
                    <a16:creationId xmlns:a16="http://schemas.microsoft.com/office/drawing/2014/main" id="{4EEFCE8E-5B6B-6FC9-44D6-2DF033BA7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4" name="Freeform 6023">
                <a:extLst>
                  <a:ext uri="{FF2B5EF4-FFF2-40B4-BE49-F238E27FC236}">
                    <a16:creationId xmlns:a16="http://schemas.microsoft.com/office/drawing/2014/main" id="{1C89E75E-66F7-7191-6928-AC5211189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5" name="Freeform 6024">
                <a:extLst>
                  <a:ext uri="{FF2B5EF4-FFF2-40B4-BE49-F238E27FC236}">
                    <a16:creationId xmlns:a16="http://schemas.microsoft.com/office/drawing/2014/main" id="{C01282A1-524E-82EE-B45E-77C592005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6" name="Freeform 6025">
                <a:extLst>
                  <a:ext uri="{FF2B5EF4-FFF2-40B4-BE49-F238E27FC236}">
                    <a16:creationId xmlns:a16="http://schemas.microsoft.com/office/drawing/2014/main" id="{B73E2F68-CED7-970E-B912-99F6F38D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7" name="Freeform 6026">
                <a:extLst>
                  <a:ext uri="{FF2B5EF4-FFF2-40B4-BE49-F238E27FC236}">
                    <a16:creationId xmlns:a16="http://schemas.microsoft.com/office/drawing/2014/main" id="{B670AD29-BC7C-6BA9-63E2-4DA9A88B9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8" name="Freeform 6027">
                <a:extLst>
                  <a:ext uri="{FF2B5EF4-FFF2-40B4-BE49-F238E27FC236}">
                    <a16:creationId xmlns:a16="http://schemas.microsoft.com/office/drawing/2014/main" id="{AC7CAB20-6F99-1A7F-A36E-D94253F6D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9" name="Freeform 6033">
                <a:extLst>
                  <a:ext uri="{FF2B5EF4-FFF2-40B4-BE49-F238E27FC236}">
                    <a16:creationId xmlns:a16="http://schemas.microsoft.com/office/drawing/2014/main" id="{8A881611-ABE8-89C6-3B89-6CAB1B16E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0" name="Freeform 6037">
                <a:extLst>
                  <a:ext uri="{FF2B5EF4-FFF2-40B4-BE49-F238E27FC236}">
                    <a16:creationId xmlns:a16="http://schemas.microsoft.com/office/drawing/2014/main" id="{5A3796EE-BFE0-238D-9C58-280993CD0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1" name="Freeform 6054">
                <a:extLst>
                  <a:ext uri="{FF2B5EF4-FFF2-40B4-BE49-F238E27FC236}">
                    <a16:creationId xmlns:a16="http://schemas.microsoft.com/office/drawing/2014/main" id="{3F3CC849-221E-EA6E-0E42-A145666B4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2" name="Freeform 6074">
                <a:extLst>
                  <a:ext uri="{FF2B5EF4-FFF2-40B4-BE49-F238E27FC236}">
                    <a16:creationId xmlns:a16="http://schemas.microsoft.com/office/drawing/2014/main" id="{F93C79ED-6904-0973-687A-A2911A3E9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3" name="Freeform 6084">
                <a:extLst>
                  <a:ext uri="{FF2B5EF4-FFF2-40B4-BE49-F238E27FC236}">
                    <a16:creationId xmlns:a16="http://schemas.microsoft.com/office/drawing/2014/main" id="{602A0AD4-96E0-5146-E0F6-5EE1B4D47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4" name="Freeform 6086">
                <a:extLst>
                  <a:ext uri="{FF2B5EF4-FFF2-40B4-BE49-F238E27FC236}">
                    <a16:creationId xmlns:a16="http://schemas.microsoft.com/office/drawing/2014/main" id="{303B4E1E-7C93-7E37-34BF-AAEB784DB9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5" name="Freeform 6087">
                <a:extLst>
                  <a:ext uri="{FF2B5EF4-FFF2-40B4-BE49-F238E27FC236}">
                    <a16:creationId xmlns:a16="http://schemas.microsoft.com/office/drawing/2014/main" id="{A564A10D-C9B6-108D-B6C8-3D5FAD0F3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6" name="Freeform 6088">
                <a:extLst>
                  <a:ext uri="{FF2B5EF4-FFF2-40B4-BE49-F238E27FC236}">
                    <a16:creationId xmlns:a16="http://schemas.microsoft.com/office/drawing/2014/main" id="{F13BA015-62FC-C7C9-C5A6-F41E03C14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7" name="Freeform 6089">
                <a:extLst>
                  <a:ext uri="{FF2B5EF4-FFF2-40B4-BE49-F238E27FC236}">
                    <a16:creationId xmlns:a16="http://schemas.microsoft.com/office/drawing/2014/main" id="{AD39D9C4-52FD-FEDB-2F7E-547EA9428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8" name="Freeform 6091">
                <a:extLst>
                  <a:ext uri="{FF2B5EF4-FFF2-40B4-BE49-F238E27FC236}">
                    <a16:creationId xmlns:a16="http://schemas.microsoft.com/office/drawing/2014/main" id="{453E7B67-5851-D295-1CB9-FCD2D1FEE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9" name="Freeform 6092">
                <a:extLst>
                  <a:ext uri="{FF2B5EF4-FFF2-40B4-BE49-F238E27FC236}">
                    <a16:creationId xmlns:a16="http://schemas.microsoft.com/office/drawing/2014/main" id="{F77AB1A6-2D89-681E-FF87-17EBDF773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0" name="Freeform 6094">
                <a:extLst>
                  <a:ext uri="{FF2B5EF4-FFF2-40B4-BE49-F238E27FC236}">
                    <a16:creationId xmlns:a16="http://schemas.microsoft.com/office/drawing/2014/main" id="{1DD15652-EA35-9750-8722-2BA67573D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1" name="Freeform 6098">
                <a:extLst>
                  <a:ext uri="{FF2B5EF4-FFF2-40B4-BE49-F238E27FC236}">
                    <a16:creationId xmlns:a16="http://schemas.microsoft.com/office/drawing/2014/main" id="{0204E9C8-C851-B589-64BD-EF5CE3125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2" name="Freeform 6099">
                <a:extLst>
                  <a:ext uri="{FF2B5EF4-FFF2-40B4-BE49-F238E27FC236}">
                    <a16:creationId xmlns:a16="http://schemas.microsoft.com/office/drawing/2014/main" id="{6FFC0412-B037-A61D-E499-36247BD07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3" name="Freeform 6100">
                <a:extLst>
                  <a:ext uri="{FF2B5EF4-FFF2-40B4-BE49-F238E27FC236}">
                    <a16:creationId xmlns:a16="http://schemas.microsoft.com/office/drawing/2014/main" id="{B105B03E-08B7-95BB-04BF-817A0506D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4" name="Freeform 6101">
                <a:extLst>
                  <a:ext uri="{FF2B5EF4-FFF2-40B4-BE49-F238E27FC236}">
                    <a16:creationId xmlns:a16="http://schemas.microsoft.com/office/drawing/2014/main" id="{F4B52F66-5900-A949-4783-7BF91E025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5" name="Freeform 6102">
                <a:extLst>
                  <a:ext uri="{FF2B5EF4-FFF2-40B4-BE49-F238E27FC236}">
                    <a16:creationId xmlns:a16="http://schemas.microsoft.com/office/drawing/2014/main" id="{152735A7-CCE7-B796-C102-664BE2D61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6" name="Freeform 6103">
                <a:extLst>
                  <a:ext uri="{FF2B5EF4-FFF2-40B4-BE49-F238E27FC236}">
                    <a16:creationId xmlns:a16="http://schemas.microsoft.com/office/drawing/2014/main" id="{AB8AF19F-B2F1-926E-D7AF-50983374F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7" name="Freeform 6104">
                <a:extLst>
                  <a:ext uri="{FF2B5EF4-FFF2-40B4-BE49-F238E27FC236}">
                    <a16:creationId xmlns:a16="http://schemas.microsoft.com/office/drawing/2014/main" id="{928972CD-6A9C-CDB8-3D7D-335268912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8" name="Freeform 6105">
                <a:extLst>
                  <a:ext uri="{FF2B5EF4-FFF2-40B4-BE49-F238E27FC236}">
                    <a16:creationId xmlns:a16="http://schemas.microsoft.com/office/drawing/2014/main" id="{FE6EC4AB-1D17-85EA-BAEA-450665796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9" name="Freeform 6106">
                <a:extLst>
                  <a:ext uri="{FF2B5EF4-FFF2-40B4-BE49-F238E27FC236}">
                    <a16:creationId xmlns:a16="http://schemas.microsoft.com/office/drawing/2014/main" id="{40230AD2-7B14-EA48-441F-1B6A0A497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0" name="Freeform 6107">
                <a:extLst>
                  <a:ext uri="{FF2B5EF4-FFF2-40B4-BE49-F238E27FC236}">
                    <a16:creationId xmlns:a16="http://schemas.microsoft.com/office/drawing/2014/main" id="{2CDD244E-640F-B2D9-8223-47995AE3B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1" name="Freeform 6108">
                <a:extLst>
                  <a:ext uri="{FF2B5EF4-FFF2-40B4-BE49-F238E27FC236}">
                    <a16:creationId xmlns:a16="http://schemas.microsoft.com/office/drawing/2014/main" id="{671960E7-28B1-0724-5BE5-73A3B1A52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2" name="Freeform 6109">
                <a:extLst>
                  <a:ext uri="{FF2B5EF4-FFF2-40B4-BE49-F238E27FC236}">
                    <a16:creationId xmlns:a16="http://schemas.microsoft.com/office/drawing/2014/main" id="{C4AECB96-81AB-800A-6460-12E54282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3" name="Freeform 6110">
                <a:extLst>
                  <a:ext uri="{FF2B5EF4-FFF2-40B4-BE49-F238E27FC236}">
                    <a16:creationId xmlns:a16="http://schemas.microsoft.com/office/drawing/2014/main" id="{26D090F7-5B79-7278-8E2B-07B1033AD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4" name="Freeform 6111">
                <a:extLst>
                  <a:ext uri="{FF2B5EF4-FFF2-40B4-BE49-F238E27FC236}">
                    <a16:creationId xmlns:a16="http://schemas.microsoft.com/office/drawing/2014/main" id="{AB33B87B-9F93-CA09-7A24-91EA098FB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5" name="Freeform 6112">
                <a:extLst>
                  <a:ext uri="{FF2B5EF4-FFF2-40B4-BE49-F238E27FC236}">
                    <a16:creationId xmlns:a16="http://schemas.microsoft.com/office/drawing/2014/main" id="{6718856A-3FF5-6870-BB67-6FF976094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6" name="Freeform 6113">
                <a:extLst>
                  <a:ext uri="{FF2B5EF4-FFF2-40B4-BE49-F238E27FC236}">
                    <a16:creationId xmlns:a16="http://schemas.microsoft.com/office/drawing/2014/main" id="{C59BFAA6-DE00-B0B6-27E6-52E26FE0B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7" name="Freeform 6115">
                <a:extLst>
                  <a:ext uri="{FF2B5EF4-FFF2-40B4-BE49-F238E27FC236}">
                    <a16:creationId xmlns:a16="http://schemas.microsoft.com/office/drawing/2014/main" id="{C8570E13-C03A-E084-E55E-253CE1748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8" name="Freeform 6116">
                <a:extLst>
                  <a:ext uri="{FF2B5EF4-FFF2-40B4-BE49-F238E27FC236}">
                    <a16:creationId xmlns:a16="http://schemas.microsoft.com/office/drawing/2014/main" id="{529761FD-78B8-AAE1-7415-7367B8FDB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9" name="Freeform 6117">
                <a:extLst>
                  <a:ext uri="{FF2B5EF4-FFF2-40B4-BE49-F238E27FC236}">
                    <a16:creationId xmlns:a16="http://schemas.microsoft.com/office/drawing/2014/main" id="{80955270-A011-6A79-560E-4F1B9FF8F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60" name="Freeform 6118">
                <a:extLst>
                  <a:ext uri="{FF2B5EF4-FFF2-40B4-BE49-F238E27FC236}">
                    <a16:creationId xmlns:a16="http://schemas.microsoft.com/office/drawing/2014/main" id="{3F6A9AED-ECD2-025C-AC3B-9E7B54335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</p:grpSp>
        <p:sp>
          <p:nvSpPr>
            <p:cNvPr id="10" name="Freeform 6134">
              <a:extLst>
                <a:ext uri="{FF2B5EF4-FFF2-40B4-BE49-F238E27FC236}">
                  <a16:creationId xmlns:a16="http://schemas.microsoft.com/office/drawing/2014/main" id="{CF64906E-FCA4-03A4-4B87-9555C98E1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1" name="Freeform 6135">
              <a:extLst>
                <a:ext uri="{FF2B5EF4-FFF2-40B4-BE49-F238E27FC236}">
                  <a16:creationId xmlns:a16="http://schemas.microsoft.com/office/drawing/2014/main" id="{CAEE331E-52FB-48B0-26FD-B2D3569C9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2" name="Freeform 6136">
              <a:extLst>
                <a:ext uri="{FF2B5EF4-FFF2-40B4-BE49-F238E27FC236}">
                  <a16:creationId xmlns:a16="http://schemas.microsoft.com/office/drawing/2014/main" id="{1DD9C1B8-1441-3A5C-C1EC-8E7DEEAF4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3" name="Freeform 6138">
              <a:extLst>
                <a:ext uri="{FF2B5EF4-FFF2-40B4-BE49-F238E27FC236}">
                  <a16:creationId xmlns:a16="http://schemas.microsoft.com/office/drawing/2014/main" id="{3C644B7D-B947-579E-652D-857EE3F95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4" name="Freeform 6144">
              <a:extLst>
                <a:ext uri="{FF2B5EF4-FFF2-40B4-BE49-F238E27FC236}">
                  <a16:creationId xmlns:a16="http://schemas.microsoft.com/office/drawing/2014/main" id="{37FD98F3-0124-D7F8-DAD6-384BFCFEB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5" name="Freeform 6149">
              <a:extLst>
                <a:ext uri="{FF2B5EF4-FFF2-40B4-BE49-F238E27FC236}">
                  <a16:creationId xmlns:a16="http://schemas.microsoft.com/office/drawing/2014/main" id="{1B82CDD4-292D-ABFD-61D5-D7E66D52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6" name="Freeform 6150">
              <a:extLst>
                <a:ext uri="{FF2B5EF4-FFF2-40B4-BE49-F238E27FC236}">
                  <a16:creationId xmlns:a16="http://schemas.microsoft.com/office/drawing/2014/main" id="{5BE38C77-F6D3-2687-E921-37648952D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519873BA-C5D9-92FE-FB65-CDEFCD5ABC88}"/>
              </a:ext>
            </a:extLst>
          </p:cNvPr>
          <p:cNvSpPr/>
          <p:nvPr/>
        </p:nvSpPr>
        <p:spPr>
          <a:xfrm>
            <a:off x="5161144" y="1915262"/>
            <a:ext cx="804254" cy="18074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AD231C8-F6CE-090D-8E15-CD3824883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0" y="3079179"/>
            <a:ext cx="4346996" cy="371440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7F986F1-0C04-8CE4-8415-334CCED25D73}"/>
              </a:ext>
            </a:extLst>
          </p:cNvPr>
          <p:cNvSpPr txBox="1"/>
          <p:nvPr/>
        </p:nvSpPr>
        <p:spPr>
          <a:xfrm>
            <a:off x="4502086" y="4526852"/>
            <a:ext cx="7030064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My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" panose="020B0502040204020203" pitchFamily="34" charset="0"/>
              </a:rPr>
              <a:t>5 diverse U.S. States: PA, CA, IL, TX and FL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" panose="020B0502040204020203" pitchFamily="34" charset="0"/>
              </a:rPr>
              <a:t>Allergies, Medications, Clinical Measurements (vitals), Immunizations, Demographics and Conditions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" panose="020B0502040204020203" pitchFamily="34" charset="0"/>
              </a:rPr>
              <a:t>Conditions: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" panose="020B0502040204020203" pitchFamily="34" charset="0"/>
              </a:rPr>
              <a:t>Approximately 459 features.</a:t>
            </a:r>
          </a:p>
        </p:txBody>
      </p:sp>
    </p:spTree>
    <p:extLst>
      <p:ext uri="{BB962C8B-B14F-4D97-AF65-F5344CB8AC3E}">
        <p14:creationId xmlns:p14="http://schemas.microsoft.com/office/powerpoint/2010/main" val="281858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241881" y="189595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DF0E3-F594-B17A-F078-5B0A9ADB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1" y="1060839"/>
            <a:ext cx="4686706" cy="1432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C7EF2-02FB-AEE0-220D-B4241FA3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1" y="2676392"/>
            <a:ext cx="4915326" cy="1623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7ECFD2-1BFC-4A49-1E0B-705E8C21E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71" y="4482463"/>
            <a:ext cx="5524979" cy="8154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D4D9B6-3484-D8CF-3764-25301FD1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79" y="-1"/>
            <a:ext cx="4260517" cy="21487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F215F9-466B-FE29-AE54-2054C5270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1779" y="2231240"/>
            <a:ext cx="4260517" cy="2125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8EC833-28DD-968A-D460-B6E37049C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1779" y="4482463"/>
            <a:ext cx="4260517" cy="2183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00040-ADB2-F82D-EA3D-756B0C31F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0E270CB-B651-4E56-B9E0-4E2C6DB2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EBEB8E-28E3-9DF9-8CCC-6ED3D5D7578C}"/>
              </a:ext>
            </a:extLst>
          </p:cNvPr>
          <p:cNvSpPr txBox="1"/>
          <p:nvPr/>
        </p:nvSpPr>
        <p:spPr>
          <a:xfrm>
            <a:off x="241881" y="189595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E83FB6-8752-49A3-3A85-F31534C00D7D}"/>
              </a:ext>
            </a:extLst>
          </p:cNvPr>
          <p:cNvSpPr txBox="1"/>
          <p:nvPr/>
        </p:nvSpPr>
        <p:spPr>
          <a:xfrm>
            <a:off x="241881" y="933838"/>
            <a:ext cx="10780080" cy="5724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Train /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Data was split randomly between a train &amp; test.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Approximately 9400 patients in the train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Approximately 2350 patients in the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450+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Started off with feed-forward architecture.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Two hidden layers (128 and 64 neurons) with a final Sigmoid activation to output a probability [0,1]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Loss Function &amp; Optimizer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Binary Cross-Entropy Loss for the binary classification with a learning rate of 0.001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0.35 output probability was classified as predicted of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Training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Model was trained over 20 epochs with mini-batch gradient descent.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Model achieved a test accuracy of 80.60% - A promising start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 dirty="0">
              <a:latin typeface="Segoe UI" panose="020B0502040204020203" pitchFamily="34" charset="0"/>
            </a:endParaRPr>
          </a:p>
        </p:txBody>
      </p:sp>
      <p:grpSp>
        <p:nvGrpSpPr>
          <p:cNvPr id="3" name="Group 2" descr="This image is of an abstract shape. ">
            <a:extLst>
              <a:ext uri="{FF2B5EF4-FFF2-40B4-BE49-F238E27FC236}">
                <a16:creationId xmlns:a16="http://schemas.microsoft.com/office/drawing/2014/main" id="{A6C113DB-37D0-22DF-2954-AC94EA41459F}"/>
              </a:ext>
            </a:extLst>
          </p:cNvPr>
          <p:cNvGrpSpPr/>
          <p:nvPr/>
        </p:nvGrpSpPr>
        <p:grpSpPr>
          <a:xfrm rot="15309759">
            <a:off x="9514559" y="4232976"/>
            <a:ext cx="2741834" cy="2412378"/>
            <a:chOff x="4855953" y="-2833465"/>
            <a:chExt cx="8948964" cy="12105059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AF7BCBD2-A6B5-343A-EFB6-9BDEB03AF21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56D3AB23-4B8E-1B4F-AA53-E1CDC330DF4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8E6D0B6A-4A8D-4B0A-43A8-9C7A801CFCA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D1457E2-A02F-592D-D0E8-6D92DFCF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67" y="199518"/>
            <a:ext cx="2339543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4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8E61-047C-5F70-CD41-061909290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29E4A81A-B28C-1AE2-CC67-D6B44F49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673E49-6977-E42A-9A62-FF37DB289F20}"/>
              </a:ext>
            </a:extLst>
          </p:cNvPr>
          <p:cNvSpPr txBox="1"/>
          <p:nvPr/>
        </p:nvSpPr>
        <p:spPr>
          <a:xfrm>
            <a:off x="241881" y="189595"/>
            <a:ext cx="8007384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2 </a:t>
            </a:r>
            <a:r>
              <a:rPr lang="en-US" sz="3600" dirty="0"/>
              <a:t>(Hyperparameter Tuning)</a:t>
            </a: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58BED-D312-490F-1F3F-304914D328FC}"/>
              </a:ext>
            </a:extLst>
          </p:cNvPr>
          <p:cNvSpPr txBox="1"/>
          <p:nvPr/>
        </p:nvSpPr>
        <p:spPr>
          <a:xfrm>
            <a:off x="241881" y="933838"/>
            <a:ext cx="10780080" cy="5724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Train /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Data was split randomly between a train &amp; test.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Approximately 9400 patients in the train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Approximately 2350 patients in the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450+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Started off with feed-forward architecture.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Two hidden layers (128 and 64 neurons) with a final Sigmoid activation to output a probability [0,1]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Loss Function &amp; Optimizer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Binary Cross-Entropy Loss for the binary classification with a learning rate of 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0.35 output probability was classified as predicted of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Training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Model was trained over 50 epochs with mini-batch gradient descent.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Model achieved a test accuracy of 80.60% - A promising start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 dirty="0">
              <a:latin typeface="Segoe UI" panose="020B0502040204020203" pitchFamily="34" charset="0"/>
            </a:endParaRPr>
          </a:p>
        </p:txBody>
      </p:sp>
      <p:grpSp>
        <p:nvGrpSpPr>
          <p:cNvPr id="3" name="Group 2" descr="This image is of an abstract shape. ">
            <a:extLst>
              <a:ext uri="{FF2B5EF4-FFF2-40B4-BE49-F238E27FC236}">
                <a16:creationId xmlns:a16="http://schemas.microsoft.com/office/drawing/2014/main" id="{01346024-84E6-C3EF-28AE-FACBF2809E21}"/>
              </a:ext>
            </a:extLst>
          </p:cNvPr>
          <p:cNvGrpSpPr/>
          <p:nvPr/>
        </p:nvGrpSpPr>
        <p:grpSpPr>
          <a:xfrm rot="15309759">
            <a:off x="9514559" y="4232976"/>
            <a:ext cx="2741834" cy="2412378"/>
            <a:chOff x="4855953" y="-2833465"/>
            <a:chExt cx="8948964" cy="12105059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4481F11-F925-C6CE-AD74-45E2C0C91B3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B8AAD6EF-5CCC-9635-7870-D5210A72A63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6577529D-37D5-FFE7-584F-6764941791B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015995-8E0E-88DE-491D-AAE88B234647}"/>
              </a:ext>
            </a:extLst>
          </p:cNvPr>
          <p:cNvSpPr/>
          <p:nvPr/>
        </p:nvSpPr>
        <p:spPr>
          <a:xfrm>
            <a:off x="3283974" y="5043948"/>
            <a:ext cx="943897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FBF7FB-72D6-0286-CBF5-3DCB8F555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923" y="119223"/>
            <a:ext cx="2728196" cy="249957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258821-57D7-A7A6-23A2-E4AD6B2A77A9}"/>
              </a:ext>
            </a:extLst>
          </p:cNvPr>
          <p:cNvSpPr/>
          <p:nvPr/>
        </p:nvSpPr>
        <p:spPr>
          <a:xfrm>
            <a:off x="8037581" y="3927986"/>
            <a:ext cx="943897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FCC247-3BF7-795D-1EED-022FB4FFD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945" y="254950"/>
            <a:ext cx="2122751" cy="218398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560A71-6931-87DA-04BA-945E91E34250}"/>
              </a:ext>
            </a:extLst>
          </p:cNvPr>
          <p:cNvSpPr/>
          <p:nvPr/>
        </p:nvSpPr>
        <p:spPr>
          <a:xfrm>
            <a:off x="953439" y="3075026"/>
            <a:ext cx="423077" cy="3539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930357" y="870955"/>
            <a:ext cx="4284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World Data</a:t>
            </a:r>
          </a:p>
        </p:txBody>
      </p: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420037" y="2138863"/>
            <a:ext cx="342729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Longitudinal Data:</a:t>
            </a:r>
          </a:p>
        </p:txBody>
      </p: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672459" y="3118659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47953" y="3154329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31" name="TextBox 330">
            <a:extLst>
              <a:ext uri="{FF2B5EF4-FFF2-40B4-BE49-F238E27FC236}">
                <a16:creationId xmlns:a16="http://schemas.microsoft.com/office/drawing/2014/main" id="{62109C55-9EBC-4778-80D4-D55D22307915}"/>
              </a:ext>
            </a:extLst>
          </p:cNvPr>
          <p:cNvSpPr txBox="1"/>
          <p:nvPr/>
        </p:nvSpPr>
        <p:spPr>
          <a:xfrm>
            <a:off x="8344664" y="2192126"/>
            <a:ext cx="259516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Features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Continuing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900F64-9193-44F8-BD63-E681103777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</Words>
  <Application>Microsoft Office PowerPoint</Application>
  <PresentationFormat>Widescreen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3</vt:lpstr>
      <vt:lpstr>Human resources slide 9</vt:lpstr>
      <vt:lpstr>Human resources slide 7</vt:lpstr>
      <vt:lpstr>Human resources slide 7</vt:lpstr>
      <vt:lpstr>Human resources slide 7</vt:lpstr>
      <vt:lpstr>Human resources slide 4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2022-01-19T22:30:16Z</dcterms:created>
  <dcterms:modified xsi:type="dcterms:W3CDTF">2025-03-03T23:40:42Z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