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4" r:id="rId5"/>
    <p:sldId id="298" r:id="rId6"/>
    <p:sldId id="312" r:id="rId7"/>
    <p:sldId id="296" r:id="rId8"/>
    <p:sldId id="338" r:id="rId9"/>
    <p:sldId id="339" r:id="rId10"/>
    <p:sldId id="341" r:id="rId11"/>
    <p:sldId id="340" r:id="rId12"/>
    <p:sldId id="342" r:id="rId13"/>
    <p:sldId id="349" r:id="rId14"/>
    <p:sldId id="343" r:id="rId15"/>
    <p:sldId id="336" r:id="rId16"/>
    <p:sldId id="335" r:id="rId17"/>
    <p:sldId id="333" r:id="rId18"/>
    <p:sldId id="344" r:id="rId19"/>
    <p:sldId id="334" r:id="rId20"/>
    <p:sldId id="345" r:id="rId21"/>
    <p:sldId id="324" r:id="rId22"/>
    <p:sldId id="337" r:id="rId23"/>
    <p:sldId id="330" r:id="rId24"/>
    <p:sldId id="323" r:id="rId25"/>
    <p:sldId id="319" r:id="rId26"/>
    <p:sldId id="346" r:id="rId27"/>
    <p:sldId id="347" r:id="rId2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83" autoAdjust="0"/>
  </p:normalViewPr>
  <p:slideViewPr>
    <p:cSldViewPr>
      <p:cViewPr varScale="1">
        <p:scale>
          <a:sx n="60" d="100"/>
          <a:sy n="60" d="100"/>
        </p:scale>
        <p:origin x="7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13-9-2016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Filter out any noise. The Gaussian filter is used for this purpose. </a:t>
            </a:r>
          </a:p>
          <a:p>
            <a:pPr lvl="1"/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Apply Sobel operation convolution mask in X and Y direction, find the gradient strength and direction. ( rounded in of four possible angles 0, 45, 90 or 135 degrees.</a:t>
            </a:r>
          </a:p>
          <a:p>
            <a:pPr lvl="1"/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This removes pixels that are not considered to be part of an edge. Hence, only thin lines (candidate edges) will remain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Two thresholds are using, </a:t>
            </a:r>
            <a:r>
              <a:rPr lang="en-US" sz="1600" dirty="0" smtClean="0"/>
              <a:t>(</a:t>
            </a:r>
            <a:r>
              <a:rPr lang="en-US" sz="1400" b="1" i="1" dirty="0" smtClean="0">
                <a:solidFill>
                  <a:srgbClr val="0070C0"/>
                </a:solidFill>
              </a:rPr>
              <a:t>upper</a:t>
            </a:r>
            <a:r>
              <a:rPr lang="en-US" sz="1600" dirty="0" smtClean="0"/>
              <a:t> and </a:t>
            </a:r>
            <a:r>
              <a:rPr lang="en-US" sz="1400" b="1" i="1" dirty="0" smtClean="0">
                <a:solidFill>
                  <a:srgbClr val="0070C0"/>
                </a:solidFill>
              </a:rPr>
              <a:t>lower</a:t>
            </a:r>
            <a:r>
              <a:rPr lang="en-US" sz="1600" dirty="0" smtClean="0"/>
              <a:t>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/>
              <a:t>if a pixel gradient is higher than the upper threshold, the pixel is accepted as an edge.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/>
              <a:t>If a pixel gradient is below the </a:t>
            </a:r>
            <a:r>
              <a:rPr lang="en-US" sz="1400" b="1" i="1" dirty="0" smtClean="0">
                <a:solidFill>
                  <a:srgbClr val="0070C0"/>
                </a:solidFill>
              </a:rPr>
              <a:t>lower</a:t>
            </a:r>
            <a:r>
              <a:rPr lang="en-US" sz="1600" i="1" dirty="0" smtClean="0"/>
              <a:t> </a:t>
            </a:r>
            <a:r>
              <a:rPr lang="en-US" sz="1400" dirty="0" smtClean="0"/>
              <a:t>threshold, then it is rejected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/>
              <a:t>If the pixel gradient is between the two thresholds, then it will be accepted only if it is connected to a pixel that is above the </a:t>
            </a:r>
            <a:r>
              <a:rPr lang="en-US" sz="1400" b="1" i="1" dirty="0" smtClean="0">
                <a:solidFill>
                  <a:srgbClr val="0070C0"/>
                </a:solidFill>
              </a:rPr>
              <a:t>upper</a:t>
            </a:r>
            <a:r>
              <a:rPr lang="en-US" sz="1600" dirty="0" smtClean="0"/>
              <a:t> </a:t>
            </a:r>
            <a:r>
              <a:rPr lang="en-US" sz="1400" dirty="0" smtClean="0"/>
              <a:t>threshold.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53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Calculating</a:t>
            </a:r>
            <a:r>
              <a:rPr lang="nl-NL" dirty="0" smtClean="0"/>
              <a:t> 2 </a:t>
            </a:r>
            <a:r>
              <a:rPr lang="nl-NL" dirty="0" err="1" smtClean="0"/>
              <a:t>derivatives</a:t>
            </a:r>
            <a:r>
              <a:rPr lang="nl-NL" dirty="0" smtClean="0"/>
              <a:t>….  In X </a:t>
            </a:r>
            <a:r>
              <a:rPr lang="nl-NL" dirty="0" err="1" smtClean="0"/>
              <a:t>and</a:t>
            </a:r>
            <a:r>
              <a:rPr lang="nl-NL" baseline="0" dirty="0" smtClean="0"/>
              <a:t> Y </a:t>
            </a:r>
            <a:r>
              <a:rPr lang="nl-NL" baseline="0" dirty="0" err="1" smtClean="0"/>
              <a:t>direction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54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6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notiti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GradientX</a:t>
                </a:r>
                <a:r>
                  <a:rPr lang="en-US" dirty="0"/>
                  <a:t>: The result of the horizontal derivative (</a:t>
                </a:r>
                <a:r>
                  <a:rPr lang="en-US" dirty="0" err="1"/>
                  <a:t>Sobel</a:t>
                </a:r>
                <a:r>
                  <a:rPr lang="en-US" dirty="0"/>
                  <a:t>) of the image in the Gaussian Filter window.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err="1"/>
                  <a:t>GradientY</a:t>
                </a:r>
                <a:r>
                  <a:rPr lang="en-US" dirty="0"/>
                  <a:t>: The result of the vertical derivative (</a:t>
                </a:r>
                <a:r>
                  <a:rPr lang="en-US" dirty="0" err="1"/>
                  <a:t>Sobel</a:t>
                </a:r>
                <a:r>
                  <a:rPr lang="en-US" dirty="0"/>
                  <a:t>) of the image in the Gaussian Filter window.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Magnitude</a:t>
                </a:r>
                <a:r>
                  <a:rPr lang="en-US" dirty="0"/>
                  <a:t>: The result of combining the </a:t>
                </a:r>
                <a:r>
                  <a:rPr lang="en-US" dirty="0" err="1"/>
                  <a:t>GradientX</a:t>
                </a:r>
                <a:r>
                  <a:rPr lang="en-US" dirty="0"/>
                  <a:t> and </a:t>
                </a:r>
                <a:r>
                  <a:rPr lang="en-US" dirty="0" err="1"/>
                  <a:t>GradientY</a:t>
                </a:r>
                <a:r>
                  <a:rPr lang="en-US" dirty="0"/>
                  <a:t> images using the equation G = |</a:t>
                </a:r>
                <a:r>
                  <a:rPr lang="en-US" dirty="0" err="1"/>
                  <a:t>Gx</a:t>
                </a:r>
                <a:r>
                  <a:rPr lang="en-US" dirty="0"/>
                  <a:t>|+|</a:t>
                </a:r>
                <a:r>
                  <a:rPr lang="en-US" dirty="0" err="1"/>
                  <a:t>Gy</a:t>
                </a:r>
                <a:r>
                  <a:rPr lang="en-US" dirty="0" smtClean="0"/>
                  <a:t>|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nl-NL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nl-NL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</m:d>
                    <m:r>
                      <a:rPr lang="nl-NL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nl-N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nl-NL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nl-NL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e>
                              <m:sup>
                                <m:r>
                                  <a:rPr lang="nl-NL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NL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nl-NL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nl-NL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18</m:t>
                                </m:r>
                              </m:e>
                              <m:sup>
                                <m:r>
                                  <a:rPr lang="nl-NL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nl-N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nl-NL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Angle</a:t>
                </a:r>
                <a:r>
                  <a:rPr lang="en-US" dirty="0"/>
                  <a:t>: </a:t>
                </a:r>
                <a:r>
                  <a:rPr lang="en-US" dirty="0" smtClean="0"/>
                  <a:t>using </a:t>
                </a:r>
                <a:r>
                  <a:rPr lang="en-US" dirty="0" err="1"/>
                  <a:t>arctan</a:t>
                </a:r>
                <a:r>
                  <a:rPr lang="en-US" dirty="0"/>
                  <a:t>(</a:t>
                </a:r>
                <a:r>
                  <a:rPr lang="en-US" dirty="0" err="1"/>
                  <a:t>Gy</a:t>
                </a:r>
                <a:r>
                  <a:rPr lang="en-US" dirty="0"/>
                  <a:t>/</a:t>
                </a:r>
                <a:r>
                  <a:rPr lang="en-US" dirty="0" err="1"/>
                  <a:t>Gx</a:t>
                </a:r>
                <a:r>
                  <a:rPr lang="en-US" dirty="0"/>
                  <a:t>).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notiti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GradientX</a:t>
                </a:r>
                <a:r>
                  <a:rPr lang="en-US" dirty="0"/>
                  <a:t>: The result of the horizontal derivative (</a:t>
                </a:r>
                <a:r>
                  <a:rPr lang="en-US" dirty="0" err="1"/>
                  <a:t>Sobel</a:t>
                </a:r>
                <a:r>
                  <a:rPr lang="en-US" dirty="0"/>
                  <a:t>) of the image in the Gaussian Filter window.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err="1"/>
                  <a:t>GradientY</a:t>
                </a:r>
                <a:r>
                  <a:rPr lang="en-US" dirty="0"/>
                  <a:t>: The result of the vertical derivative (</a:t>
                </a:r>
                <a:r>
                  <a:rPr lang="en-US" dirty="0" err="1"/>
                  <a:t>Sobel</a:t>
                </a:r>
                <a:r>
                  <a:rPr lang="en-US" dirty="0"/>
                  <a:t>) of the image in the Gaussian Filter window.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Magnitude</a:t>
                </a:r>
                <a:r>
                  <a:rPr lang="en-US" dirty="0"/>
                  <a:t>: The result of combining the </a:t>
                </a:r>
                <a:r>
                  <a:rPr lang="en-US" dirty="0" err="1"/>
                  <a:t>GradientX</a:t>
                </a:r>
                <a:r>
                  <a:rPr lang="en-US" dirty="0"/>
                  <a:t> and </a:t>
                </a:r>
                <a:r>
                  <a:rPr lang="en-US" dirty="0" err="1"/>
                  <a:t>GradientY</a:t>
                </a:r>
                <a:r>
                  <a:rPr lang="en-US" dirty="0"/>
                  <a:t> images using the equation G = |</a:t>
                </a:r>
                <a:r>
                  <a:rPr lang="en-US" dirty="0" err="1"/>
                  <a:t>Gx</a:t>
                </a:r>
                <a:r>
                  <a:rPr lang="en-US" dirty="0"/>
                  <a:t>|+|</a:t>
                </a:r>
                <a:r>
                  <a:rPr lang="en-US" dirty="0" err="1"/>
                  <a:t>Gy</a:t>
                </a:r>
                <a:r>
                  <a:rPr lang="en-US" dirty="0" smtClean="0"/>
                  <a:t>| </a:t>
                </a:r>
                <a:r>
                  <a:rPr lang="nl-NL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</a:rPr>
                  <a:t>|</a:t>
                </a:r>
                <a:r>
                  <a:rPr lang="nl-NL" i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𝛻𝑓</a:t>
                </a:r>
                <a:r>
                  <a:rPr lang="nl-NL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</a:rPr>
                  <a:t>|</a:t>
                </a:r>
                <a:r>
                  <a:rPr lang="nl-NL" i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nl-NL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</a:rPr>
                  <a:t>(〖</a:t>
                </a:r>
                <a:r>
                  <a:rPr lang="nl-NL" i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16</a:t>
                </a:r>
                <a:r>
                  <a:rPr lang="nl-NL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</a:rPr>
                  <a:t>〗^</a:t>
                </a:r>
                <a:r>
                  <a:rPr lang="nl-NL" i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2+</a:t>
                </a:r>
                <a:r>
                  <a:rPr lang="nl-NL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</a:rPr>
                  <a:t>〖</a:t>
                </a:r>
                <a:r>
                  <a:rPr lang="nl-NL" i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18</a:t>
                </a:r>
                <a:r>
                  <a:rPr lang="nl-NL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</a:rPr>
                  <a:t>〗^</a:t>
                </a:r>
                <a:r>
                  <a:rPr lang="nl-NL" i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nl-NL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</a:rPr>
                  <a:t> )^(</a:t>
                </a:r>
                <a:r>
                  <a:rPr lang="nl-NL" i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1</a:t>
                </a:r>
                <a:r>
                  <a:rPr lang="nl-NL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</a:rPr>
                  <a:t>⁄</a:t>
                </a:r>
                <a:r>
                  <a:rPr lang="nl-NL" i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nl-NL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/>
                  </a:rPr>
                  <a:t>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Angle</a:t>
                </a:r>
                <a:r>
                  <a:rPr lang="en-US" dirty="0"/>
                  <a:t>: </a:t>
                </a:r>
                <a:r>
                  <a:rPr lang="en-US" dirty="0" smtClean="0"/>
                  <a:t>using </a:t>
                </a:r>
                <a:r>
                  <a:rPr lang="en-US" dirty="0" err="1"/>
                  <a:t>arctan</a:t>
                </a:r>
                <a:r>
                  <a:rPr lang="en-US" dirty="0"/>
                  <a:t>(</a:t>
                </a:r>
                <a:r>
                  <a:rPr lang="en-US" dirty="0" err="1"/>
                  <a:t>Gy</a:t>
                </a:r>
                <a:r>
                  <a:rPr lang="en-US" dirty="0"/>
                  <a:t>/</a:t>
                </a:r>
                <a:r>
                  <a:rPr lang="en-US" dirty="0" err="1"/>
                  <a:t>Gx</a:t>
                </a:r>
                <a:r>
                  <a:rPr lang="en-US" dirty="0"/>
                  <a:t>).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30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04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E275-675C-4914-8FCA-136CB2FEB111}" type="datetime1">
              <a:rPr lang="nl-NL" smtClean="0"/>
              <a:t>13-9-2016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83FA-3E97-4952-8E61-4B5C4850F231}" type="datetime1">
              <a:rPr lang="nl-NL" smtClean="0"/>
              <a:t>13-9-2016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9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D43F-28C0-4A3A-8A58-5EA5785A2CD1}" type="datetime1">
              <a:rPr lang="nl-NL" smtClean="0"/>
              <a:t>13-9-2016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7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1223-5D3E-436A-86EC-2FEC9A623FA0}" type="datetime1">
              <a:rPr lang="nl-NL" smtClean="0"/>
              <a:t>13-9-2016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3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101F-A5CE-4722-8219-106CCB1EEF6E}" type="datetime1">
              <a:rPr lang="nl-NL" smtClean="0"/>
              <a:t>13-9-2016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6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8E07-4A92-4121-94CF-22707956E709}" type="datetime1">
              <a:rPr lang="nl-NL" smtClean="0"/>
              <a:t>13-9-2016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0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3B71-11EC-46F8-8549-DAC5E9D13EFC}" type="datetime1">
              <a:rPr lang="nl-NL" smtClean="0"/>
              <a:t>13-9-2016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876E-8E7A-4D56-BA12-B7BF12B9510E}" type="datetime1">
              <a:rPr lang="nl-NL" smtClean="0"/>
              <a:t>13-9-2016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4C33-F787-49D8-8B44-981DC0B7FB08}" type="datetime1">
              <a:rPr lang="nl-NL" smtClean="0"/>
              <a:t>13-9-2016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7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03E2-32D3-4D5C-850A-F6D4C5C95487}" type="datetime1">
              <a:rPr lang="nl-NL" smtClean="0"/>
              <a:t>13-9-2016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3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001C-1F81-40F0-9E5E-FDBA53720BAA}" type="datetime1">
              <a:rPr lang="nl-NL" smtClean="0"/>
              <a:t>13-9-2016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0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572EF-C961-4612-8883-0F03C92DCACE}" type="datetime1">
              <a:rPr lang="nl-NL" smtClean="0"/>
              <a:t>13-9-2016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cv.org/doc/tutorials/imgproc/imgtrans/canny_detector/canny_detector.html#canny-detector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820.png"/><Relationship Id="rId18" Type="http://schemas.openxmlformats.org/officeDocument/2006/relationships/image" Target="../media/image23.png"/><Relationship Id="rId12" Type="http://schemas.openxmlformats.org/officeDocument/2006/relationships/image" Target="../media/image810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5.png"/><Relationship Id="rId15" Type="http://schemas.openxmlformats.org/officeDocument/2006/relationships/image" Target="../media/image84.png"/><Relationship Id="rId10" Type="http://schemas.openxmlformats.org/officeDocument/2006/relationships/image" Target="../media/image54.png"/><Relationship Id="rId19" Type="http://schemas.openxmlformats.org/officeDocument/2006/relationships/image" Target="../media/image24.png"/><Relationship Id="rId9" Type="http://schemas.openxmlformats.org/officeDocument/2006/relationships/image" Target="../media/image310.png"/><Relationship Id="rId14" Type="http://schemas.openxmlformats.org/officeDocument/2006/relationships/image" Target="../media/image8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://docs.opencv.org/doc/tutorials/imgproc/imgtrans/sobel_derivatives/sobel_derivatives.html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MINES-VIS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Week 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1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10</a:t>
            </a:fld>
            <a:endParaRPr lang="nl-NL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827210"/>
              </p:ext>
            </p:extLst>
          </p:nvPr>
        </p:nvGraphicFramePr>
        <p:xfrm>
          <a:off x="395536" y="4359488"/>
          <a:ext cx="69707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4749480" imgH="1130040" progId="Equation.DSMT4">
                  <p:embed/>
                </p:oleObj>
              </mc:Choice>
              <mc:Fallback>
                <p:oleObj name="Equation" r:id="rId3" imgW="4749480" imgH="113004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359488"/>
                        <a:ext cx="6970712" cy="165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258083" y="3965240"/>
            <a:ext cx="854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derivative at point </a:t>
            </a:r>
            <a:r>
              <a:rPr lang="en-US" i="1" dirty="0"/>
              <a:t>v </a:t>
            </a:r>
            <a:r>
              <a:rPr lang="en-US" dirty="0"/>
              <a:t>can also be written as a </a:t>
            </a:r>
            <a:r>
              <a:rPr lang="en-US" i="1" dirty="0"/>
              <a:t>symmetrical </a:t>
            </a:r>
            <a:r>
              <a:rPr lang="en-US" dirty="0"/>
              <a:t>first-order difference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426" y="548680"/>
            <a:ext cx="4416845" cy="339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petercorke.com/RVC/chaps/12/figs/sign_mag3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80" y="2204864"/>
            <a:ext cx="5588620" cy="418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11</a:t>
            </a:fld>
            <a:endParaRPr lang="nl-NL"/>
          </a:p>
        </p:txBody>
      </p:sp>
      <p:grpSp>
        <p:nvGrpSpPr>
          <p:cNvPr id="5" name="Groep 4"/>
          <p:cNvGrpSpPr/>
          <p:nvPr/>
        </p:nvGrpSpPr>
        <p:grpSpPr>
          <a:xfrm>
            <a:off x="83022" y="3068960"/>
            <a:ext cx="3456384" cy="2721450"/>
            <a:chOff x="79406" y="908559"/>
            <a:chExt cx="3560510" cy="2743467"/>
          </a:xfrm>
        </p:grpSpPr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6" y="908559"/>
              <a:ext cx="3560510" cy="2743467"/>
            </a:xfrm>
            <a:prstGeom prst="rect">
              <a:avLst/>
            </a:prstGeom>
            <a:solidFill>
              <a:srgbClr val="C00000">
                <a:alpha val="86000"/>
              </a:srgbClr>
            </a:solidFill>
          </p:spPr>
        </p:pic>
        <p:sp>
          <p:nvSpPr>
            <p:cNvPr id="7" name="Ovaal 6"/>
            <p:cNvSpPr/>
            <p:nvPr/>
          </p:nvSpPr>
          <p:spPr>
            <a:xfrm>
              <a:off x="1695701" y="1720837"/>
              <a:ext cx="163961" cy="178668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 w="127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8" name="Rechthoek 7"/>
          <p:cNvSpPr/>
          <p:nvPr/>
        </p:nvSpPr>
        <p:spPr>
          <a:xfrm>
            <a:off x="416572" y="1254022"/>
            <a:ext cx="588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Sobel</a:t>
            </a:r>
            <a:r>
              <a:rPr lang="en-US" dirty="0"/>
              <a:t> Operator is a </a:t>
            </a:r>
            <a:r>
              <a:rPr lang="en-US" dirty="0" smtClean="0"/>
              <a:t>discrete differentiation operator.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16573" y="1716637"/>
            <a:ext cx="818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Sobel</a:t>
            </a:r>
            <a:r>
              <a:rPr lang="en-US" dirty="0"/>
              <a:t> Operator combines Gaussian smoothing and </a:t>
            </a:r>
            <a:r>
              <a:rPr lang="en-US" dirty="0" smtClean="0"/>
              <a:t>differentiation.</a:t>
            </a:r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3656849" y="116632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Edge</a:t>
            </a:r>
            <a:r>
              <a:rPr lang="nl-NL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l-NL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endParaRPr lang="nl-NL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6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12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602382" y="1137161"/>
            <a:ext cx="853244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Is </a:t>
            </a:r>
            <a:r>
              <a:rPr lang="en-US" sz="2000" dirty="0">
                <a:solidFill>
                  <a:srgbClr val="C00000"/>
                </a:solidFill>
              </a:rPr>
              <a:t>a multistage edge detection algorithm. </a:t>
            </a:r>
            <a:endParaRPr lang="en-US" sz="2000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Preprocessing</a:t>
            </a:r>
          </a:p>
          <a:p>
            <a:pPr lvl="1"/>
            <a:r>
              <a:rPr lang="en-US" sz="1400" dirty="0"/>
              <a:t>Filter out any noise. The Gaussian filter is used for this purpose. 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Calculating gradients</a:t>
            </a:r>
          </a:p>
          <a:p>
            <a:pPr lvl="1"/>
            <a:r>
              <a:rPr lang="en-US" sz="1400" dirty="0"/>
              <a:t>Apply Sobel operation convolution mask in X and Y direction, find the gradient strength and direction</a:t>
            </a:r>
            <a:r>
              <a:rPr lang="en-US" sz="1400" dirty="0" smtClean="0"/>
              <a:t>.</a:t>
            </a:r>
          </a:p>
          <a:p>
            <a:pPr lvl="1"/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Nonmaximum</a:t>
            </a:r>
            <a:r>
              <a:rPr lang="en-US" dirty="0" smtClean="0">
                <a:solidFill>
                  <a:srgbClr val="0070C0"/>
                </a:solidFill>
              </a:rPr>
              <a:t> suppression </a:t>
            </a:r>
          </a:p>
          <a:p>
            <a:pPr lvl="1"/>
            <a:r>
              <a:rPr lang="en-US" sz="1400" dirty="0"/>
              <a:t>This removes pixels that are not considered to be part of an edge. Hence, only thin lines (candidate edges) will remain</a:t>
            </a:r>
            <a:r>
              <a:rPr lang="en-US" sz="1400" dirty="0" smtClean="0"/>
              <a:t>.</a:t>
            </a:r>
          </a:p>
          <a:p>
            <a:pPr lvl="1"/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Thresholding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with </a:t>
            </a:r>
            <a:r>
              <a:rPr lang="en-US" dirty="0" smtClean="0">
                <a:solidFill>
                  <a:srgbClr val="0070C0"/>
                </a:solidFill>
              </a:rPr>
              <a:t>hysteresis </a:t>
            </a:r>
          </a:p>
          <a:p>
            <a:pPr lvl="1"/>
            <a:r>
              <a:rPr lang="en-US" sz="1400" dirty="0"/>
              <a:t>Two thresholds are using, </a:t>
            </a:r>
            <a:r>
              <a:rPr lang="en-US" sz="1600" dirty="0"/>
              <a:t>(</a:t>
            </a:r>
            <a:r>
              <a:rPr lang="en-US" sz="1400" b="1" i="1" dirty="0">
                <a:solidFill>
                  <a:srgbClr val="0070C0"/>
                </a:solidFill>
              </a:rPr>
              <a:t>upper</a:t>
            </a:r>
            <a:r>
              <a:rPr lang="en-US" sz="1600" dirty="0"/>
              <a:t> and </a:t>
            </a:r>
            <a:r>
              <a:rPr lang="en-US" sz="1400" b="1" i="1" dirty="0" smtClean="0">
                <a:solidFill>
                  <a:srgbClr val="0070C0"/>
                </a:solidFill>
              </a:rPr>
              <a:t>lower</a:t>
            </a:r>
            <a:r>
              <a:rPr lang="en-US" sz="1600" dirty="0" smtClean="0"/>
              <a:t>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 smtClean="0"/>
              <a:t>if </a:t>
            </a:r>
            <a:r>
              <a:rPr lang="en-US" sz="1400" dirty="0"/>
              <a:t>a pixel gradient is higher than the upper threshold, the pixel is accepted as an edge.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If a pixel gradient is below the </a:t>
            </a:r>
            <a:r>
              <a:rPr lang="en-US" sz="1400" b="1" i="1" dirty="0" smtClean="0">
                <a:solidFill>
                  <a:srgbClr val="0070C0"/>
                </a:solidFill>
              </a:rPr>
              <a:t>lower</a:t>
            </a:r>
            <a:r>
              <a:rPr lang="en-US" sz="1600" i="1" dirty="0" smtClean="0"/>
              <a:t> </a:t>
            </a:r>
            <a:r>
              <a:rPr lang="en-US" sz="1400" dirty="0"/>
              <a:t>threshold, then it is rejected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If the pixel gradient is between the two thresholds, then it will be accepted only if it is connected to a pixel that is above the </a:t>
            </a:r>
            <a:r>
              <a:rPr lang="en-US" sz="1400" b="1" i="1" dirty="0">
                <a:solidFill>
                  <a:srgbClr val="0070C0"/>
                </a:solidFill>
              </a:rPr>
              <a:t>upper</a:t>
            </a:r>
            <a:r>
              <a:rPr lang="en-US" sz="1600" dirty="0" smtClean="0"/>
              <a:t> </a:t>
            </a:r>
            <a:r>
              <a:rPr lang="en-US" sz="1400" dirty="0"/>
              <a:t>threshold.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922349" y="116632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>
                <a:solidFill>
                  <a:srgbClr val="C00000"/>
                </a:solidFill>
              </a:rPr>
              <a:t>Canny</a:t>
            </a:r>
            <a:r>
              <a:rPr lang="nl-NL" sz="2400" dirty="0" smtClean="0">
                <a:solidFill>
                  <a:srgbClr val="C00000"/>
                </a:solidFill>
              </a:rPr>
              <a:t> </a:t>
            </a:r>
            <a:r>
              <a:rPr lang="nl-NL" sz="2400" dirty="0" err="1" smtClean="0">
                <a:solidFill>
                  <a:srgbClr val="C00000"/>
                </a:solidFill>
              </a:rPr>
              <a:t>Edge</a:t>
            </a:r>
            <a:r>
              <a:rPr lang="nl-NL" sz="2400" dirty="0" smtClean="0">
                <a:solidFill>
                  <a:srgbClr val="C00000"/>
                </a:solidFill>
              </a:rPr>
              <a:t> Detector  </a:t>
            </a:r>
            <a:endParaRPr lang="nl-NL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13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107504" y="1484784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C++: </a:t>
            </a:r>
            <a:r>
              <a:rPr lang="en-US" sz="1400" dirty="0"/>
              <a:t>void 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Canny</a:t>
            </a:r>
            <a:r>
              <a:rPr lang="en-US" sz="1400" dirty="0"/>
              <a:t>(</a:t>
            </a:r>
            <a:r>
              <a:rPr lang="en-US" sz="1400" dirty="0" err="1"/>
              <a:t>InputArray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tx2"/>
                </a:solidFill>
              </a:rPr>
              <a:t>image</a:t>
            </a:r>
            <a:r>
              <a:rPr lang="en-US" sz="1400" dirty="0"/>
              <a:t>, </a:t>
            </a:r>
            <a:r>
              <a:rPr lang="en-US" sz="1400" dirty="0" err="1"/>
              <a:t>OutputArray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tx2"/>
                </a:solidFill>
              </a:rPr>
              <a:t>edges</a:t>
            </a:r>
            <a:r>
              <a:rPr lang="en-US" sz="1400" dirty="0"/>
              <a:t>, double </a:t>
            </a:r>
            <a:r>
              <a:rPr lang="en-US" sz="1400" b="1" dirty="0">
                <a:solidFill>
                  <a:schemeClr val="tx2"/>
                </a:solidFill>
              </a:rPr>
              <a:t>threshold1</a:t>
            </a:r>
            <a:r>
              <a:rPr lang="en-US" sz="1400" dirty="0"/>
              <a:t>, double </a:t>
            </a:r>
            <a:r>
              <a:rPr lang="en-US" sz="1400" b="1" dirty="0">
                <a:solidFill>
                  <a:schemeClr val="tx2"/>
                </a:solidFill>
              </a:rPr>
              <a:t>threshold2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          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apertureSize</a:t>
            </a:r>
            <a:r>
              <a:rPr lang="en-US" sz="1400" dirty="0"/>
              <a:t>=3, bool </a:t>
            </a:r>
            <a:r>
              <a:rPr lang="en-US" sz="1400" b="1" dirty="0">
                <a:solidFill>
                  <a:schemeClr val="tx2"/>
                </a:solidFill>
              </a:rPr>
              <a:t>L2gradient</a:t>
            </a:r>
            <a:r>
              <a:rPr lang="en-US" sz="1400" dirty="0"/>
              <a:t>=false </a:t>
            </a:r>
            <a:r>
              <a:rPr lang="en-US" sz="1400" dirty="0" smtClean="0"/>
              <a:t>)</a:t>
            </a:r>
            <a:endParaRPr lang="nl-NL" sz="1400" dirty="0"/>
          </a:p>
        </p:txBody>
      </p:sp>
      <p:sp>
        <p:nvSpPr>
          <p:cNvPr id="5" name="Tekstvak 4"/>
          <p:cNvSpPr txBox="1"/>
          <p:nvPr/>
        </p:nvSpPr>
        <p:spPr>
          <a:xfrm>
            <a:off x="539552" y="2105123"/>
            <a:ext cx="7944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/>
                </a:solidFill>
              </a:rPr>
              <a:t>i</a:t>
            </a:r>
            <a:r>
              <a:rPr lang="nl-NL" b="1" dirty="0" smtClean="0">
                <a:solidFill>
                  <a:schemeClr val="tx2"/>
                </a:solidFill>
              </a:rPr>
              <a:t>mage</a:t>
            </a:r>
            <a:r>
              <a:rPr lang="nl-NL" dirty="0" smtClean="0"/>
              <a:t> - </a:t>
            </a:r>
            <a:r>
              <a:rPr lang="nl-NL" sz="1600" dirty="0" smtClean="0"/>
              <a:t>single-</a:t>
            </a:r>
            <a:r>
              <a:rPr lang="nl-NL" sz="1600" dirty="0" err="1" smtClean="0"/>
              <a:t>channel</a:t>
            </a:r>
            <a:r>
              <a:rPr lang="nl-NL" sz="1600" dirty="0" smtClean="0"/>
              <a:t> 8-bit input image</a:t>
            </a:r>
            <a:r>
              <a:rPr lang="nl-NL" dirty="0" smtClean="0"/>
              <a:t>. </a:t>
            </a:r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CV_8UC1</a:t>
            </a:r>
            <a:r>
              <a:rPr lang="en-US" sz="1100" dirty="0"/>
              <a:t> format (each pixel is a single byte).</a:t>
            </a:r>
            <a:r>
              <a:rPr lang="nl-NL" sz="11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/>
                </a:solidFill>
              </a:rPr>
              <a:t>edges</a:t>
            </a:r>
            <a:r>
              <a:rPr lang="nl-NL" b="1" dirty="0">
                <a:solidFill>
                  <a:schemeClr val="tx2"/>
                </a:solidFill>
              </a:rPr>
              <a:t> – </a:t>
            </a:r>
            <a:r>
              <a:rPr lang="nl-NL" sz="1600" dirty="0"/>
              <a:t>output image; </a:t>
            </a:r>
            <a:r>
              <a:rPr lang="nl-NL" sz="1600" dirty="0" err="1"/>
              <a:t>same</a:t>
            </a:r>
            <a:r>
              <a:rPr lang="nl-NL" sz="1600" dirty="0"/>
              <a:t> </a:t>
            </a:r>
            <a:r>
              <a:rPr lang="nl-NL" sz="1600" dirty="0" err="1"/>
              <a:t>size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type as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tx2"/>
                </a:solidFill>
              </a:rPr>
              <a:t>t</a:t>
            </a:r>
            <a:r>
              <a:rPr lang="nl-NL" b="1" dirty="0" smtClean="0">
                <a:solidFill>
                  <a:schemeClr val="tx2"/>
                </a:solidFill>
              </a:rPr>
              <a:t>hreshold1</a:t>
            </a:r>
            <a:r>
              <a:rPr lang="nl-NL" dirty="0" smtClean="0"/>
              <a:t> – </a:t>
            </a:r>
            <a:r>
              <a:rPr lang="nl-NL" sz="1600" dirty="0"/>
              <a:t>first </a:t>
            </a:r>
            <a:r>
              <a:rPr lang="nl-NL" sz="1600" dirty="0" err="1"/>
              <a:t>threshold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hysteresis</a:t>
            </a:r>
            <a:r>
              <a:rPr lang="nl-NL" sz="1600" dirty="0"/>
              <a:t>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tx2"/>
                </a:solidFill>
              </a:rPr>
              <a:t>threshold2</a:t>
            </a:r>
            <a:r>
              <a:rPr lang="nl-NL" dirty="0" smtClean="0"/>
              <a:t> </a:t>
            </a:r>
            <a:r>
              <a:rPr lang="nl-NL" dirty="0"/>
              <a:t>– </a:t>
            </a:r>
            <a:r>
              <a:rPr lang="nl-NL" sz="1600" dirty="0"/>
              <a:t>second </a:t>
            </a:r>
            <a:r>
              <a:rPr lang="nl-NL" sz="1600" dirty="0" err="1"/>
              <a:t>threshold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hysteresis</a:t>
            </a:r>
            <a:r>
              <a:rPr lang="nl-NL" sz="1600" dirty="0"/>
              <a:t> procedure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 smtClean="0">
                <a:solidFill>
                  <a:schemeClr val="tx2"/>
                </a:solidFill>
              </a:rPr>
              <a:t>apertureSize</a:t>
            </a:r>
            <a:r>
              <a:rPr lang="nl-NL" dirty="0" smtClean="0"/>
              <a:t> – </a:t>
            </a:r>
            <a:r>
              <a:rPr lang="nl-NL" sz="1600" dirty="0" err="1"/>
              <a:t>aperture</a:t>
            </a:r>
            <a:r>
              <a:rPr lang="nl-NL" sz="1600" dirty="0"/>
              <a:t> </a:t>
            </a:r>
            <a:r>
              <a:rPr lang="nl-NL" sz="1600" dirty="0" err="1"/>
              <a:t>size</a:t>
            </a:r>
            <a:r>
              <a:rPr lang="nl-NL" sz="1600" dirty="0"/>
              <a:t> </a:t>
            </a:r>
            <a:r>
              <a:rPr lang="nl-NL" sz="1600" dirty="0" err="1"/>
              <a:t>for</a:t>
            </a:r>
            <a:r>
              <a:rPr lang="nl-NL" sz="1600" dirty="0"/>
              <a:t>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b="1" dirty="0" err="1" smtClean="0">
                <a:solidFill>
                  <a:schemeClr val="accent3">
                    <a:lumMod val="50000"/>
                  </a:schemeClr>
                </a:solidFill>
              </a:rPr>
              <a:t>sobel</a:t>
            </a:r>
            <a:r>
              <a:rPr lang="nl-NL" b="1" dirty="0" smtClean="0">
                <a:solidFill>
                  <a:schemeClr val="accent3">
                    <a:lumMod val="50000"/>
                  </a:schemeClr>
                </a:solidFill>
              </a:rPr>
              <a:t>() </a:t>
            </a:r>
            <a:r>
              <a:rPr lang="nl-NL" sz="1600" dirty="0"/>
              <a:t>operator</a:t>
            </a:r>
            <a:r>
              <a:rPr lang="nl-NL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smtClean="0">
                <a:solidFill>
                  <a:schemeClr val="tx2"/>
                </a:solidFill>
              </a:rPr>
              <a:t>L2gradient</a:t>
            </a:r>
            <a:r>
              <a:rPr lang="nl-NL" dirty="0" smtClean="0"/>
              <a:t> – </a:t>
            </a:r>
            <a:r>
              <a:rPr lang="nl-NL" sz="1600" dirty="0"/>
              <a:t>a </a:t>
            </a:r>
            <a:r>
              <a:rPr lang="nl-NL" sz="1600" dirty="0" err="1"/>
              <a:t>flag</a:t>
            </a:r>
            <a:r>
              <a:rPr lang="nl-NL" sz="1600" dirty="0"/>
              <a:t>, </a:t>
            </a:r>
            <a:r>
              <a:rPr lang="nl-NL" sz="1600" dirty="0" err="1"/>
              <a:t>indicating</a:t>
            </a:r>
            <a:r>
              <a:rPr lang="nl-NL" sz="1600" dirty="0"/>
              <a:t> </a:t>
            </a:r>
            <a:r>
              <a:rPr lang="nl-NL" sz="1600" dirty="0" err="1" smtClean="0"/>
              <a:t>whether</a:t>
            </a:r>
            <a:r>
              <a:rPr lang="nl-NL" sz="1600" dirty="0" smtClean="0"/>
              <a:t> </a:t>
            </a:r>
            <a:r>
              <a:rPr lang="nl-NL" sz="1600" dirty="0"/>
              <a:t>a more </a:t>
            </a:r>
            <a:r>
              <a:rPr lang="nl-NL" sz="1600" dirty="0" smtClean="0"/>
              <a:t>accurate magnitude </a:t>
            </a:r>
            <a:r>
              <a:rPr lang="nl-NL" sz="1600" dirty="0" err="1" smtClean="0"/>
              <a:t>gradient</a:t>
            </a:r>
            <a:r>
              <a:rPr lang="nl-NL" sz="1600" smtClean="0"/>
              <a:t> </a:t>
            </a:r>
            <a:r>
              <a:rPr lang="nl-NL" smtClean="0"/>
              <a:t> 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168938" y="164175"/>
            <a:ext cx="412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>
                <a:solidFill>
                  <a:srgbClr val="FF0000"/>
                </a:solidFill>
              </a:rPr>
              <a:t>Canny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 err="1" smtClean="0">
                <a:solidFill>
                  <a:srgbClr val="FF0000"/>
                </a:solidFill>
              </a:rPr>
              <a:t>Algorithm</a:t>
            </a:r>
            <a:r>
              <a:rPr lang="nl-NL" sz="2400" dirty="0" smtClean="0">
                <a:solidFill>
                  <a:srgbClr val="FF0000"/>
                </a:solidFill>
              </a:rPr>
              <a:t> in </a:t>
            </a:r>
            <a:r>
              <a:rPr lang="nl-NL" sz="2400" dirty="0" err="1" smtClean="0">
                <a:solidFill>
                  <a:srgbClr val="FF0000"/>
                </a:solidFill>
              </a:rPr>
              <a:t>OpenCV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-108520" y="4293096"/>
            <a:ext cx="7568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dirty="0" smtClean="0"/>
              <a:t>See also </a:t>
            </a:r>
            <a:r>
              <a:rPr lang="nl-NL" sz="1600" dirty="0" err="1" smtClean="0"/>
              <a:t>following</a:t>
            </a:r>
            <a:r>
              <a:rPr lang="nl-NL" sz="1600" dirty="0" smtClean="0"/>
              <a:t> link </a:t>
            </a:r>
            <a:r>
              <a:rPr lang="nl-NL" sz="1600" dirty="0" err="1" smtClean="0"/>
              <a:t>for</a:t>
            </a:r>
            <a:r>
              <a:rPr lang="nl-NL" sz="1600" dirty="0" smtClean="0"/>
              <a:t> a: </a:t>
            </a:r>
            <a:r>
              <a:rPr lang="nl-NL" sz="1600" dirty="0" smtClean="0">
                <a:hlinkClick r:id="rId2"/>
              </a:rPr>
              <a:t>Code </a:t>
            </a:r>
            <a:r>
              <a:rPr lang="nl-NL" sz="1600" dirty="0" err="1" smtClean="0">
                <a:hlinkClick r:id="rId2"/>
              </a:rPr>
              <a:t>Example</a:t>
            </a:r>
            <a:r>
              <a:rPr lang="nl-NL" sz="1600" dirty="0" smtClean="0"/>
              <a:t>  of a </a:t>
            </a:r>
            <a:r>
              <a:rPr lang="nl-NL" sz="1600" dirty="0" err="1" smtClean="0"/>
              <a:t>Canny</a:t>
            </a:r>
            <a:r>
              <a:rPr lang="nl-NL" sz="1600" dirty="0" smtClean="0"/>
              <a:t> </a:t>
            </a:r>
            <a:r>
              <a:rPr lang="nl-NL" sz="1600" dirty="0" err="1" smtClean="0"/>
              <a:t>Edge</a:t>
            </a:r>
            <a:r>
              <a:rPr lang="nl-NL" sz="1600" dirty="0" smtClean="0"/>
              <a:t> detector.</a:t>
            </a:r>
            <a:endParaRPr lang="nl-NL" sz="1600" dirty="0"/>
          </a:p>
        </p:txBody>
      </p:sp>
      <p:sp>
        <p:nvSpPr>
          <p:cNvPr id="8" name="Rechthoek 7"/>
          <p:cNvSpPr/>
          <p:nvPr/>
        </p:nvSpPr>
        <p:spPr>
          <a:xfrm>
            <a:off x="1763688" y="3886960"/>
            <a:ext cx="8208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4192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14</a:t>
            </a:fld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107504" y="1326604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1.Filter out any noise. The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Gaussian filter </a:t>
            </a:r>
            <a:r>
              <a:rPr lang="en-US" dirty="0"/>
              <a:t>is used for this purpose. An example of a Gaussian kernel of size = 5 that might be used is shown </a:t>
            </a:r>
            <a:r>
              <a:rPr lang="en-US" dirty="0" smtClean="0"/>
              <a:t>below: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0" y="2028278"/>
            <a:ext cx="3363618" cy="2528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3122687" y="2492896"/>
                <a:ext cx="3068404" cy="127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159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687" y="2492896"/>
                <a:ext cx="3068404" cy="12795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hoek 9"/>
          <p:cNvSpPr/>
          <p:nvPr/>
        </p:nvSpPr>
        <p:spPr>
          <a:xfrm>
            <a:off x="1043608" y="4372206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i="1" dirty="0" err="1">
                <a:solidFill>
                  <a:schemeClr val="accent1">
                    <a:lumMod val="75000"/>
                  </a:schemeClr>
                </a:solidFill>
              </a:rPr>
              <a:t>Gaussian</a:t>
            </a:r>
            <a:r>
              <a:rPr lang="nl-NL" sz="1400" i="1" dirty="0">
                <a:solidFill>
                  <a:schemeClr val="accent1">
                    <a:lumMod val="75000"/>
                  </a:schemeClr>
                </a:solidFill>
              </a:rPr>
              <a:t> filter </a:t>
            </a:r>
          </a:p>
        </p:txBody>
      </p:sp>
      <p:sp>
        <p:nvSpPr>
          <p:cNvPr id="11" name="Rechthoek 10"/>
          <p:cNvSpPr/>
          <p:nvPr/>
        </p:nvSpPr>
        <p:spPr>
          <a:xfrm>
            <a:off x="1835696" y="218495"/>
            <a:ext cx="4852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Steps performed by the Canny Edge Detector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Preprocessing</a:t>
            </a:r>
            <a:endParaRPr lang="nl-NL" dirty="0">
              <a:solidFill>
                <a:srgbClr val="C00000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251520" y="5294842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Another example: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::GaussianBlur(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cv::Size(5, 5), 1.4);</a:t>
            </a:r>
          </a:p>
        </p:txBody>
      </p:sp>
    </p:spTree>
    <p:extLst>
      <p:ext uri="{BB962C8B-B14F-4D97-AF65-F5344CB8AC3E}">
        <p14:creationId xmlns:p14="http://schemas.microsoft.com/office/powerpoint/2010/main" val="27832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15</a:t>
            </a:fld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728787"/>
            <a:ext cx="6981825" cy="3400425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1835696" y="218495"/>
            <a:ext cx="4852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Steps performed by the Canny Edge Detector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Preprocessing</a:t>
            </a:r>
            <a:endParaRPr lang="nl-NL" dirty="0">
              <a:solidFill>
                <a:srgbClr val="C00000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973117" y="10899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Example</a:t>
            </a:r>
            <a:r>
              <a:rPr lang="nl-NL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106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16</a:t>
            </a:fld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hoek 3"/>
              <p:cNvSpPr/>
              <p:nvPr/>
            </p:nvSpPr>
            <p:spPr>
              <a:xfrm>
                <a:off x="82979" y="1542405"/>
                <a:ext cx="47525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Assuming that the image to be operated </a:t>
                </a:r>
                <a:r>
                  <a:rPr lang="en-US" dirty="0" smtClean="0"/>
                  <a:t>is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𝛪</m:t>
                    </m:r>
                  </m:oMath>
                </a14:m>
                <a:endParaRPr lang="nl-NL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Rechthoe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9" y="1542405"/>
                <a:ext cx="475252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55" t="-8197" b="-245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hoek 5"/>
              <p:cNvSpPr/>
              <p:nvPr/>
            </p:nvSpPr>
            <p:spPr>
              <a:xfrm>
                <a:off x="82979" y="1993245"/>
                <a:ext cx="813690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err="1" smtClean="0"/>
                  <a:t>Horizonal</a:t>
                </a:r>
                <a:r>
                  <a:rPr lang="en-US" sz="1600" dirty="0" smtClean="0"/>
                  <a:t> Changes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 smtClean="0"/>
                  <a:t> : Convolving </a:t>
                </a:r>
                <a14:m>
                  <m:oMath xmlns:m="http://schemas.openxmlformats.org/officeDocument/2006/math">
                    <m:r>
                      <a:rPr lang="el-GR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𝛪</m:t>
                    </m:r>
                  </m:oMath>
                </a14:m>
                <a:r>
                  <a:rPr lang="nl-NL" sz="1600" i="1" dirty="0" smtClean="0"/>
                  <a:t> </a:t>
                </a:r>
                <a:r>
                  <a:rPr lang="nl-NL" sz="1600" dirty="0" err="1" smtClean="0"/>
                  <a:t>with</a:t>
                </a:r>
                <a:r>
                  <a:rPr lang="nl-NL" sz="1600" dirty="0" smtClean="0"/>
                  <a:t> a </a:t>
                </a:r>
                <a:r>
                  <a:rPr lang="nl-NL" sz="1600" dirty="0" err="1" smtClean="0"/>
                  <a:t>kernel</a:t>
                </a:r>
                <a:r>
                  <a:rPr lang="nl-NL" sz="1600" dirty="0" smtClean="0"/>
                  <a:t> </a:t>
                </a:r>
                <a:r>
                  <a:rPr lang="nl-NL" sz="1600" dirty="0" err="1" smtClean="0"/>
                  <a:t>with</a:t>
                </a:r>
                <a:r>
                  <a:rPr lang="nl-NL" sz="1600" dirty="0" smtClean="0"/>
                  <a:t> </a:t>
                </a:r>
                <a:r>
                  <a:rPr lang="nl-NL" sz="1600" dirty="0" err="1" smtClean="0"/>
                  <a:t>odd</a:t>
                </a:r>
                <a:r>
                  <a:rPr lang="nl-NL" sz="1600" dirty="0" smtClean="0"/>
                  <a:t> </a:t>
                </a:r>
                <a:r>
                  <a:rPr lang="nl-NL" sz="1600" dirty="0" err="1" smtClean="0"/>
                  <a:t>size</a:t>
                </a:r>
                <a:r>
                  <a:rPr lang="nl-NL" sz="1600" dirty="0" smtClean="0"/>
                  <a:t>, </a:t>
                </a:r>
                <a:r>
                  <a:rPr lang="nl-NL" sz="1600" dirty="0" err="1" smtClean="0"/>
                  <a:t>example</a:t>
                </a:r>
                <a:r>
                  <a:rPr lang="nl-NL" sz="1600" dirty="0" smtClean="0"/>
                  <a:t> a 3x3 </a:t>
                </a:r>
                <a:r>
                  <a:rPr lang="nl-NL" sz="1600" dirty="0" err="1" smtClean="0"/>
                  <a:t>kernel</a:t>
                </a:r>
                <a:r>
                  <a:rPr lang="nl-NL" sz="1600" dirty="0" smtClean="0"/>
                  <a:t>.</a:t>
                </a:r>
                <a:r>
                  <a:rPr lang="nl-NL" sz="1600" i="1" dirty="0" smtClean="0"/>
                  <a:t>  </a:t>
                </a:r>
                <a:endParaRPr lang="nl-NL" sz="1600" i="1" dirty="0"/>
              </a:p>
            </p:txBody>
          </p:sp>
        </mc:Choice>
        <mc:Fallback xmlns="">
          <p:sp>
            <p:nvSpPr>
              <p:cNvPr id="6" name="Rechthoe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9" y="1993245"/>
                <a:ext cx="8136904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450" t="-5357" b="-2142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hoek 6"/>
              <p:cNvSpPr/>
              <p:nvPr/>
            </p:nvSpPr>
            <p:spPr>
              <a:xfrm>
                <a:off x="82979" y="3577073"/>
                <a:ext cx="8136904" cy="357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Vertical Changes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dirty="0" smtClean="0"/>
                  <a:t> : Convolving </a:t>
                </a:r>
                <a14:m>
                  <m:oMath xmlns:m="http://schemas.openxmlformats.org/officeDocument/2006/math">
                    <m:r>
                      <a:rPr lang="el-GR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𝛪</m:t>
                    </m:r>
                  </m:oMath>
                </a14:m>
                <a:r>
                  <a:rPr lang="nl-NL" sz="1600" i="1" dirty="0" smtClean="0"/>
                  <a:t> </a:t>
                </a:r>
                <a:r>
                  <a:rPr lang="nl-NL" sz="1600" dirty="0" err="1" smtClean="0"/>
                  <a:t>with</a:t>
                </a:r>
                <a:r>
                  <a:rPr lang="nl-NL" sz="1600" dirty="0" smtClean="0"/>
                  <a:t> a </a:t>
                </a:r>
                <a:r>
                  <a:rPr lang="nl-NL" sz="1600" dirty="0" err="1" smtClean="0"/>
                  <a:t>kernel</a:t>
                </a:r>
                <a:r>
                  <a:rPr lang="nl-NL" sz="1600" dirty="0" smtClean="0"/>
                  <a:t> </a:t>
                </a:r>
                <a:r>
                  <a:rPr lang="nl-NL" sz="1600" dirty="0" err="1" smtClean="0"/>
                  <a:t>with</a:t>
                </a:r>
                <a:r>
                  <a:rPr lang="nl-NL" sz="1600" dirty="0" smtClean="0"/>
                  <a:t> </a:t>
                </a:r>
                <a:r>
                  <a:rPr lang="nl-NL" sz="1600" dirty="0" err="1" smtClean="0"/>
                  <a:t>odd</a:t>
                </a:r>
                <a:r>
                  <a:rPr lang="nl-NL" sz="1600" dirty="0" smtClean="0"/>
                  <a:t> </a:t>
                </a:r>
                <a:r>
                  <a:rPr lang="nl-NL" sz="1600" dirty="0" err="1" smtClean="0"/>
                  <a:t>size</a:t>
                </a:r>
                <a:r>
                  <a:rPr lang="nl-NL" sz="1600" dirty="0" smtClean="0"/>
                  <a:t>, </a:t>
                </a:r>
                <a:r>
                  <a:rPr lang="nl-NL" sz="1600" dirty="0" err="1" smtClean="0"/>
                  <a:t>example</a:t>
                </a:r>
                <a:r>
                  <a:rPr lang="nl-NL" sz="1600" dirty="0" smtClean="0"/>
                  <a:t> a 3x3 </a:t>
                </a:r>
                <a:r>
                  <a:rPr lang="nl-NL" sz="1600" dirty="0" err="1" smtClean="0"/>
                  <a:t>kernel</a:t>
                </a:r>
                <a:r>
                  <a:rPr lang="nl-NL" sz="1600" dirty="0" smtClean="0"/>
                  <a:t>.</a:t>
                </a:r>
                <a:r>
                  <a:rPr lang="nl-NL" sz="1600" i="1" dirty="0" smtClean="0"/>
                  <a:t>  </a:t>
                </a:r>
                <a:endParaRPr lang="nl-NL" sz="1600" i="1" dirty="0"/>
              </a:p>
            </p:txBody>
          </p:sp>
        </mc:Choice>
        <mc:Fallback xmlns="">
          <p:sp>
            <p:nvSpPr>
              <p:cNvPr id="7" name="Rechthoe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9" y="3577073"/>
                <a:ext cx="8136904" cy="357983"/>
              </a:xfrm>
              <a:prstGeom prst="rect">
                <a:avLst/>
              </a:prstGeom>
              <a:blipFill rotWithShape="0">
                <a:blip r:embed="rId5"/>
                <a:stretch>
                  <a:fillRect l="-450" t="-5085" b="-152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3832718" y="2469508"/>
                <a:ext cx="212910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𝛪</m:t>
                      </m:r>
                    </m:oMath>
                  </m:oMathPara>
                </a14:m>
                <a:endParaRPr lang="nl-NL" i="1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718" y="2469508"/>
                <a:ext cx="2129109" cy="7325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/>
              <p:cNvSpPr txBox="1"/>
              <p:nvPr/>
            </p:nvSpPr>
            <p:spPr>
              <a:xfrm>
                <a:off x="3628460" y="4213172"/>
                <a:ext cx="2503121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nl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𝛪</m:t>
                      </m:r>
                    </m:oMath>
                  </m:oMathPara>
                </a14:m>
                <a:endParaRPr lang="nl-NL" i="1" dirty="0"/>
              </a:p>
            </p:txBody>
          </p:sp>
        </mc:Choice>
        <mc:Fallback xmlns=""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460" y="4213172"/>
                <a:ext cx="2503121" cy="7325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hoek 10"/>
          <p:cNvSpPr/>
          <p:nvPr/>
        </p:nvSpPr>
        <p:spPr>
          <a:xfrm>
            <a:off x="91605" y="5263335"/>
            <a:ext cx="8579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At each point of the image we calculate an </a:t>
            </a:r>
            <a:r>
              <a:rPr lang="en-US" sz="1600" dirty="0">
                <a:solidFill>
                  <a:schemeClr val="tx2"/>
                </a:solidFill>
              </a:rPr>
              <a:t>approximation</a:t>
            </a:r>
            <a:r>
              <a:rPr lang="en-US" sz="1600" dirty="0"/>
              <a:t> of the </a:t>
            </a:r>
            <a:r>
              <a:rPr lang="en-US" sz="1600" i="1" dirty="0">
                <a:solidFill>
                  <a:schemeClr val="tx2"/>
                </a:solidFill>
              </a:rPr>
              <a:t>gradient</a:t>
            </a:r>
            <a:r>
              <a:rPr lang="en-US" sz="1600" dirty="0"/>
              <a:t> in that point by combining both results </a:t>
            </a:r>
            <a:r>
              <a:rPr lang="en-US" sz="1600" dirty="0" smtClean="0"/>
              <a:t>above.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16337" y="1091565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/>
              <a:t>The </a:t>
            </a:r>
            <a:r>
              <a:rPr lang="nl-NL" dirty="0" smtClean="0">
                <a:solidFill>
                  <a:srgbClr val="0070C0"/>
                </a:solidFill>
              </a:rPr>
              <a:t>Sobel operator </a:t>
            </a:r>
            <a:r>
              <a:rPr lang="nl-NL" dirty="0" smtClean="0"/>
              <a:t>is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this </a:t>
            </a:r>
            <a:r>
              <a:rPr lang="nl-NL" dirty="0" err="1" smtClean="0"/>
              <a:t>purpose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392743" y="7721"/>
            <a:ext cx="5382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Steps performed by the Canny Edge Detector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Calculating Gradients</a:t>
            </a:r>
            <a:endParaRPr lang="nl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17</a:t>
            </a:fld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295400"/>
            <a:ext cx="6143625" cy="4267200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2392743" y="7721"/>
            <a:ext cx="5382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Steps performed by the Canny Edge Detector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Calculating Gradients</a:t>
            </a:r>
            <a:endParaRPr lang="nl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3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ep 51"/>
          <p:cNvGrpSpPr/>
          <p:nvPr/>
        </p:nvGrpSpPr>
        <p:grpSpPr>
          <a:xfrm>
            <a:off x="617346" y="1054449"/>
            <a:ext cx="7208310" cy="1552958"/>
            <a:chOff x="250609" y="1412776"/>
            <a:chExt cx="7208310" cy="1552958"/>
          </a:xfrm>
        </p:grpSpPr>
        <p:grpSp>
          <p:nvGrpSpPr>
            <p:cNvPr id="53" name="Groep 52"/>
            <p:cNvGrpSpPr/>
            <p:nvPr/>
          </p:nvGrpSpPr>
          <p:grpSpPr>
            <a:xfrm>
              <a:off x="250609" y="1434279"/>
              <a:ext cx="2103911" cy="1254456"/>
              <a:chOff x="1304528" y="3563567"/>
              <a:chExt cx="2103911" cy="1254456"/>
            </a:xfrm>
          </p:grpSpPr>
          <p:grpSp>
            <p:nvGrpSpPr>
              <p:cNvPr id="71" name="Groep 70"/>
              <p:cNvGrpSpPr/>
              <p:nvPr/>
            </p:nvGrpSpPr>
            <p:grpSpPr>
              <a:xfrm>
                <a:off x="2029285" y="3563567"/>
                <a:ext cx="1379154" cy="1254456"/>
                <a:chOff x="2132112" y="701080"/>
                <a:chExt cx="864096" cy="864096"/>
              </a:xfrm>
            </p:grpSpPr>
            <p:sp>
              <p:nvSpPr>
                <p:cNvPr id="73" name="Rechthoek 72"/>
                <p:cNvSpPr/>
                <p:nvPr/>
              </p:nvSpPr>
              <p:spPr>
                <a:xfrm>
                  <a:off x="2132112" y="701080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-1</a:t>
                  </a:r>
                  <a:endParaRPr lang="nl-NL" sz="1400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endParaRPr>
                </a:p>
              </p:txBody>
            </p:sp>
            <p:sp>
              <p:nvSpPr>
                <p:cNvPr id="74" name="Rechthoek 73"/>
                <p:cNvSpPr/>
                <p:nvPr/>
              </p:nvSpPr>
              <p:spPr>
                <a:xfrm>
                  <a:off x="2420144" y="701080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cs typeface="Times New Roman" pitchFamily="18" charset="0"/>
                    </a:rPr>
                    <a:t>0</a:t>
                  </a:r>
                  <a:endParaRPr lang="nl-NL" sz="1400" dirty="0">
                    <a:solidFill>
                      <a:schemeClr val="tx1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75" name="Rechthoek 74"/>
                <p:cNvSpPr/>
                <p:nvPr/>
              </p:nvSpPr>
              <p:spPr>
                <a:xfrm>
                  <a:off x="2708176" y="701080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cs typeface="Times New Roman" pitchFamily="18" charset="0"/>
                    </a:rPr>
                    <a:t>1</a:t>
                  </a:r>
                  <a:endParaRPr lang="nl-NL" sz="1400" dirty="0">
                    <a:solidFill>
                      <a:schemeClr val="tx1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76" name="Rechthoek 75"/>
                <p:cNvSpPr/>
                <p:nvPr/>
              </p:nvSpPr>
              <p:spPr>
                <a:xfrm>
                  <a:off x="2132112" y="989112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-2</a:t>
                  </a:r>
                  <a:endParaRPr lang="nl-NL" sz="1400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endParaRPr>
                </a:p>
              </p:txBody>
            </p:sp>
            <p:sp>
              <p:nvSpPr>
                <p:cNvPr id="77" name="Rechthoek 76"/>
                <p:cNvSpPr/>
                <p:nvPr/>
              </p:nvSpPr>
              <p:spPr>
                <a:xfrm>
                  <a:off x="2420144" y="989112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0</a:t>
                  </a:r>
                  <a:endParaRPr lang="nl-NL" sz="1400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endParaRPr>
                </a:p>
              </p:txBody>
            </p:sp>
            <p:sp>
              <p:nvSpPr>
                <p:cNvPr id="78" name="Rechthoek 77"/>
                <p:cNvSpPr/>
                <p:nvPr/>
              </p:nvSpPr>
              <p:spPr>
                <a:xfrm>
                  <a:off x="2708176" y="989112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2</a:t>
                  </a:r>
                  <a:endParaRPr lang="nl-NL" sz="1400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endParaRPr>
                </a:p>
              </p:txBody>
            </p:sp>
            <p:sp>
              <p:nvSpPr>
                <p:cNvPr id="79" name="Rechthoek 78"/>
                <p:cNvSpPr/>
                <p:nvPr/>
              </p:nvSpPr>
              <p:spPr>
                <a:xfrm>
                  <a:off x="2132112" y="1277144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-1</a:t>
                  </a:r>
                  <a:endParaRPr lang="nl-NL" sz="1400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endParaRPr>
                </a:p>
              </p:txBody>
            </p:sp>
            <p:sp>
              <p:nvSpPr>
                <p:cNvPr id="80" name="Rechthoek 79"/>
                <p:cNvSpPr/>
                <p:nvPr/>
              </p:nvSpPr>
              <p:spPr>
                <a:xfrm>
                  <a:off x="2420144" y="1277144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0</a:t>
                  </a:r>
                  <a:endParaRPr lang="nl-NL" sz="1400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endParaRPr>
                </a:p>
              </p:txBody>
            </p:sp>
            <p:sp>
              <p:nvSpPr>
                <p:cNvPr id="81" name="Rechthoek 80"/>
                <p:cNvSpPr/>
                <p:nvPr/>
              </p:nvSpPr>
              <p:spPr>
                <a:xfrm>
                  <a:off x="2708176" y="1277144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cs typeface="Times New Roman" pitchFamily="18" charset="0"/>
                    </a:rPr>
                    <a:t>1</a:t>
                  </a:r>
                  <a:endParaRPr lang="nl-NL" sz="1400" dirty="0">
                    <a:solidFill>
                      <a:schemeClr val="tx1"/>
                    </a:solidFill>
                    <a:cs typeface="Times New Roman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kstvak 71"/>
                  <p:cNvSpPr txBox="1"/>
                  <p:nvPr/>
                </p:nvSpPr>
                <p:spPr>
                  <a:xfrm>
                    <a:off x="1304528" y="4006129"/>
                    <a:ext cx="6967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nl-NL" dirty="0"/>
                  </a:p>
                </p:txBody>
              </p:sp>
            </mc:Choice>
            <mc:Fallback xmlns="">
              <p:sp>
                <p:nvSpPr>
                  <p:cNvPr id="32" name="Tekstvak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528" y="4006129"/>
                    <a:ext cx="69672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ep 54"/>
            <p:cNvGrpSpPr/>
            <p:nvPr/>
          </p:nvGrpSpPr>
          <p:grpSpPr>
            <a:xfrm>
              <a:off x="4166606" y="1412776"/>
              <a:ext cx="2103911" cy="1254456"/>
              <a:chOff x="1304528" y="3563567"/>
              <a:chExt cx="2103911" cy="1254456"/>
            </a:xfrm>
          </p:grpSpPr>
          <p:grpSp>
            <p:nvGrpSpPr>
              <p:cNvPr id="60" name="Groep 59"/>
              <p:cNvGrpSpPr/>
              <p:nvPr/>
            </p:nvGrpSpPr>
            <p:grpSpPr>
              <a:xfrm>
                <a:off x="2029285" y="3563567"/>
                <a:ext cx="1379154" cy="1254456"/>
                <a:chOff x="2132112" y="701080"/>
                <a:chExt cx="864096" cy="864096"/>
              </a:xfrm>
            </p:grpSpPr>
            <p:sp>
              <p:nvSpPr>
                <p:cNvPr id="62" name="Rechthoek 61"/>
                <p:cNvSpPr/>
                <p:nvPr/>
              </p:nvSpPr>
              <p:spPr>
                <a:xfrm>
                  <a:off x="2132112" y="701080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3" name="Rechthoek 62"/>
                <p:cNvSpPr/>
                <p:nvPr/>
              </p:nvSpPr>
              <p:spPr>
                <a:xfrm>
                  <a:off x="2420144" y="701080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64" name="Rechthoek 63"/>
                <p:cNvSpPr/>
                <p:nvPr/>
              </p:nvSpPr>
              <p:spPr>
                <a:xfrm>
                  <a:off x="2708176" y="701080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cs typeface="Times New Roman" pitchFamily="18" charset="0"/>
                    </a:rPr>
                    <a:t>1</a:t>
                  </a:r>
                  <a:endParaRPr lang="nl-NL" sz="1400" dirty="0">
                    <a:solidFill>
                      <a:schemeClr val="tx1"/>
                    </a:solidFill>
                    <a:cs typeface="Times New Roman" pitchFamily="18" charset="0"/>
                  </a:endParaRPr>
                </a:p>
              </p:txBody>
            </p:sp>
            <p:sp>
              <p:nvSpPr>
                <p:cNvPr id="65" name="Rechthoek 64"/>
                <p:cNvSpPr/>
                <p:nvPr/>
              </p:nvSpPr>
              <p:spPr>
                <a:xfrm>
                  <a:off x="2132112" y="989112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66" name="Rechthoek 65"/>
                <p:cNvSpPr/>
                <p:nvPr/>
              </p:nvSpPr>
              <p:spPr>
                <a:xfrm>
                  <a:off x="2420144" y="989112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0</a:t>
                  </a:r>
                  <a:endParaRPr lang="nl-NL" sz="1400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endParaRPr>
                </a:p>
              </p:txBody>
            </p:sp>
            <p:sp>
              <p:nvSpPr>
                <p:cNvPr id="67" name="Rechthoek 66"/>
                <p:cNvSpPr/>
                <p:nvPr/>
              </p:nvSpPr>
              <p:spPr>
                <a:xfrm>
                  <a:off x="2708176" y="989112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68" name="Rechthoek 67"/>
                <p:cNvSpPr/>
                <p:nvPr/>
              </p:nvSpPr>
              <p:spPr>
                <a:xfrm>
                  <a:off x="2132112" y="1277144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-1</a:t>
                  </a:r>
                  <a:endParaRPr lang="nl-NL" sz="1400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endParaRPr>
                </a:p>
              </p:txBody>
            </p:sp>
            <p:sp>
              <p:nvSpPr>
                <p:cNvPr id="69" name="Rechthoek 68"/>
                <p:cNvSpPr/>
                <p:nvPr/>
              </p:nvSpPr>
              <p:spPr>
                <a:xfrm>
                  <a:off x="2420144" y="1277144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latin typeface="+mj-lt"/>
                      <a:cs typeface="Times New Roman" pitchFamily="18" charset="0"/>
                    </a:rPr>
                    <a:t>-2</a:t>
                  </a:r>
                  <a:endParaRPr lang="nl-NL" sz="1400" dirty="0">
                    <a:solidFill>
                      <a:schemeClr val="tx1"/>
                    </a:solidFill>
                    <a:latin typeface="+mj-lt"/>
                    <a:cs typeface="Times New Roman" pitchFamily="18" charset="0"/>
                  </a:endParaRPr>
                </a:p>
              </p:txBody>
            </p:sp>
            <p:sp>
              <p:nvSpPr>
                <p:cNvPr id="70" name="Rechthoek 69"/>
                <p:cNvSpPr/>
                <p:nvPr/>
              </p:nvSpPr>
              <p:spPr>
                <a:xfrm>
                  <a:off x="2708176" y="1277144"/>
                  <a:ext cx="288032" cy="2880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400" dirty="0" smtClean="0">
                      <a:solidFill>
                        <a:schemeClr val="tx1"/>
                      </a:solidFill>
                      <a:cs typeface="Times New Roman" pitchFamily="18" charset="0"/>
                    </a:rPr>
                    <a:t>-1</a:t>
                  </a:r>
                  <a:endParaRPr lang="nl-NL" sz="1400" dirty="0">
                    <a:solidFill>
                      <a:schemeClr val="tx1"/>
                    </a:solidFill>
                    <a:cs typeface="Times New Roman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kstvak 60"/>
                  <p:cNvSpPr txBox="1"/>
                  <p:nvPr/>
                </p:nvSpPr>
                <p:spPr>
                  <a:xfrm>
                    <a:off x="1304528" y="4006129"/>
                    <a:ext cx="704360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nl-NL" dirty="0"/>
                  </a:p>
                </p:txBody>
              </p:sp>
            </mc:Choice>
            <mc:Fallback xmlns="">
              <p:sp>
                <p:nvSpPr>
                  <p:cNvPr id="36" name="Tekstvak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528" y="4006129"/>
                    <a:ext cx="704360" cy="391261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kstvak 55"/>
                <p:cNvSpPr txBox="1"/>
                <p:nvPr/>
              </p:nvSpPr>
              <p:spPr>
                <a:xfrm>
                  <a:off x="2354520" y="1876841"/>
                  <a:ext cx="11884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/>
                          </a:rPr>
                          <m:t>⊗</m:t>
                        </m:r>
                        <m:r>
                          <a:rPr lang="nl-NL" b="0" i="1" smtClean="0">
                            <a:latin typeface="Cambria Math"/>
                          </a:rPr>
                          <m:t>𝐼𝑚𝑎𝑔𝑒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14" name="Tekstvak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520" y="1876841"/>
                  <a:ext cx="118840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kstvak 56"/>
            <p:cNvSpPr txBox="1"/>
            <p:nvPr/>
          </p:nvSpPr>
          <p:spPr>
            <a:xfrm>
              <a:off x="1073966" y="2688735"/>
              <a:ext cx="1371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i="1" dirty="0" err="1" smtClean="0">
                  <a:solidFill>
                    <a:srgbClr val="C00000"/>
                  </a:solidFill>
                </a:rPr>
                <a:t>Horizontal</a:t>
              </a:r>
              <a:r>
                <a:rPr lang="nl-NL" sz="1200" i="1" dirty="0" smtClean="0">
                  <a:solidFill>
                    <a:srgbClr val="C00000"/>
                  </a:solidFill>
                </a:rPr>
                <a:t> changes</a:t>
              </a:r>
              <a:endParaRPr lang="nl-NL" sz="1200" i="1" dirty="0">
                <a:solidFill>
                  <a:srgbClr val="C00000"/>
                </a:solidFill>
              </a:endParaRPr>
            </a:p>
          </p:txBody>
        </p:sp>
        <p:sp>
          <p:nvSpPr>
            <p:cNvPr id="58" name="Tekstvak 57"/>
            <p:cNvSpPr txBox="1"/>
            <p:nvPr/>
          </p:nvSpPr>
          <p:spPr>
            <a:xfrm>
              <a:off x="4980775" y="2661166"/>
              <a:ext cx="1200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i="1" dirty="0" err="1" smtClean="0">
                  <a:solidFill>
                    <a:srgbClr val="C00000"/>
                  </a:solidFill>
                </a:rPr>
                <a:t>Vertical</a:t>
              </a:r>
              <a:r>
                <a:rPr lang="nl-NL" sz="1200" i="1" dirty="0" smtClean="0">
                  <a:solidFill>
                    <a:srgbClr val="C00000"/>
                  </a:solidFill>
                </a:rPr>
                <a:t> changes</a:t>
              </a:r>
              <a:endParaRPr lang="nl-NL" sz="1200" i="1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kstvak 58"/>
                <p:cNvSpPr txBox="1"/>
                <p:nvPr/>
              </p:nvSpPr>
              <p:spPr>
                <a:xfrm>
                  <a:off x="6270517" y="1876841"/>
                  <a:ext cx="11884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/>
                          </a:rPr>
                          <m:t>⊗</m:t>
                        </m:r>
                        <m:r>
                          <a:rPr lang="nl-NL" b="0" i="1" smtClean="0">
                            <a:latin typeface="Cambria Math"/>
                          </a:rPr>
                          <m:t>𝐼𝑚𝑎𝑔𝑒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17" name="Tekstvak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517" y="1876841"/>
                  <a:ext cx="118840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hthoek 81"/>
              <p:cNvSpPr/>
              <p:nvPr/>
            </p:nvSpPr>
            <p:spPr>
              <a:xfrm>
                <a:off x="7524328" y="2087215"/>
                <a:ext cx="13805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sz="1400" i="1">
                        <a:latin typeface="Cambria Math"/>
                      </a:rPr>
                      <m:t>⊗</m:t>
                    </m:r>
                  </m:oMath>
                </a14:m>
                <a:r>
                  <a:rPr lang="nl-NL" sz="1400" dirty="0" smtClean="0"/>
                  <a:t> = </a:t>
                </a:r>
                <a:r>
                  <a:rPr lang="nl-NL" sz="1400" i="1" dirty="0" smtClean="0"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nl-NL" sz="1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2" name="Rechthoek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087215"/>
                <a:ext cx="1380506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1961" r="-3965" b="-17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ep 90"/>
          <p:cNvGrpSpPr/>
          <p:nvPr/>
        </p:nvGrpSpPr>
        <p:grpSpPr>
          <a:xfrm>
            <a:off x="617346" y="2689208"/>
            <a:ext cx="8010436" cy="3581055"/>
            <a:chOff x="308504" y="1250188"/>
            <a:chExt cx="8010436" cy="3581055"/>
          </a:xfrm>
        </p:grpSpPr>
        <p:grpSp>
          <p:nvGrpSpPr>
            <p:cNvPr id="92" name="Groep 91"/>
            <p:cNvGrpSpPr/>
            <p:nvPr/>
          </p:nvGrpSpPr>
          <p:grpSpPr>
            <a:xfrm>
              <a:off x="308504" y="1641449"/>
              <a:ext cx="2558307" cy="2171205"/>
              <a:chOff x="-4700" y="2996953"/>
              <a:chExt cx="2558307" cy="2171205"/>
            </a:xfrm>
          </p:grpSpPr>
          <p:grpSp>
            <p:nvGrpSpPr>
              <p:cNvPr id="104" name="Groep 103"/>
              <p:cNvGrpSpPr/>
              <p:nvPr/>
            </p:nvGrpSpPr>
            <p:grpSpPr>
              <a:xfrm>
                <a:off x="484392" y="3645022"/>
                <a:ext cx="1058933" cy="923939"/>
                <a:chOff x="2132112" y="701079"/>
                <a:chExt cx="864096" cy="864097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107" name="Rechthoek 106"/>
                <p:cNvSpPr/>
                <p:nvPr/>
              </p:nvSpPr>
              <p:spPr>
                <a:xfrm>
                  <a:off x="2132112" y="701079"/>
                  <a:ext cx="288032" cy="28803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100" dirty="0" smtClean="0">
                      <a:solidFill>
                        <a:schemeClr val="tx1"/>
                      </a:solidFill>
                    </a:rPr>
                    <a:t>38</a:t>
                  </a:r>
                  <a:endParaRPr lang="nl-N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hthoek 107"/>
                <p:cNvSpPr/>
                <p:nvPr/>
              </p:nvSpPr>
              <p:spPr>
                <a:xfrm>
                  <a:off x="2420144" y="701080"/>
                  <a:ext cx="288032" cy="28803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100" dirty="0" smtClean="0">
                      <a:solidFill>
                        <a:schemeClr val="tx1"/>
                      </a:solidFill>
                    </a:rPr>
                    <a:t>66</a:t>
                  </a:r>
                  <a:endParaRPr lang="nl-N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hthoek 108"/>
                <p:cNvSpPr/>
                <p:nvPr/>
              </p:nvSpPr>
              <p:spPr>
                <a:xfrm>
                  <a:off x="2708176" y="701080"/>
                  <a:ext cx="288032" cy="28803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100" dirty="0" smtClean="0">
                      <a:solidFill>
                        <a:schemeClr val="tx1"/>
                      </a:solidFill>
                    </a:rPr>
                    <a:t>65</a:t>
                  </a:r>
                  <a:endParaRPr lang="nl-N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hthoek 109"/>
                <p:cNvSpPr/>
                <p:nvPr/>
              </p:nvSpPr>
              <p:spPr>
                <a:xfrm>
                  <a:off x="2132112" y="989112"/>
                  <a:ext cx="288032" cy="28803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100" dirty="0" smtClean="0">
                      <a:solidFill>
                        <a:schemeClr val="tx1"/>
                      </a:solidFill>
                    </a:rPr>
                    <a:t>14</a:t>
                  </a:r>
                  <a:endParaRPr lang="nl-N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hthoek 110"/>
                <p:cNvSpPr/>
                <p:nvPr/>
              </p:nvSpPr>
              <p:spPr>
                <a:xfrm>
                  <a:off x="2420144" y="989112"/>
                  <a:ext cx="288032" cy="28803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100" dirty="0" smtClean="0">
                      <a:solidFill>
                        <a:schemeClr val="tx1"/>
                      </a:solidFill>
                    </a:rPr>
                    <a:t>35</a:t>
                  </a:r>
                  <a:endParaRPr lang="nl-N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hthoek 111"/>
                <p:cNvSpPr/>
                <p:nvPr/>
              </p:nvSpPr>
              <p:spPr>
                <a:xfrm>
                  <a:off x="2708176" y="989112"/>
                  <a:ext cx="288032" cy="28803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100" dirty="0" smtClean="0">
                      <a:solidFill>
                        <a:schemeClr val="tx1"/>
                      </a:solidFill>
                    </a:rPr>
                    <a:t>64</a:t>
                  </a:r>
                  <a:endParaRPr lang="nl-N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hthoek 112"/>
                <p:cNvSpPr/>
                <p:nvPr/>
              </p:nvSpPr>
              <p:spPr>
                <a:xfrm>
                  <a:off x="2132112" y="1277144"/>
                  <a:ext cx="288032" cy="28803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100" dirty="0" smtClean="0">
                      <a:solidFill>
                        <a:schemeClr val="tx1"/>
                      </a:solidFill>
                    </a:rPr>
                    <a:t>12</a:t>
                  </a:r>
                  <a:endParaRPr lang="nl-N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hthoek 113"/>
                <p:cNvSpPr/>
                <p:nvPr/>
              </p:nvSpPr>
              <p:spPr>
                <a:xfrm>
                  <a:off x="2420144" y="1277144"/>
                  <a:ext cx="288032" cy="28803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100" dirty="0" smtClean="0">
                      <a:solidFill>
                        <a:schemeClr val="tx1"/>
                      </a:solidFill>
                    </a:rPr>
                    <a:t>15</a:t>
                  </a:r>
                  <a:endParaRPr lang="nl-N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hthoek 114"/>
                <p:cNvSpPr/>
                <p:nvPr/>
              </p:nvSpPr>
              <p:spPr>
                <a:xfrm>
                  <a:off x="2708176" y="1277144"/>
                  <a:ext cx="288032" cy="288032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l-NL" sz="1100" dirty="0" smtClean="0">
                      <a:solidFill>
                        <a:schemeClr val="tx1"/>
                      </a:solidFill>
                    </a:rPr>
                    <a:t>42</a:t>
                  </a:r>
                  <a:endParaRPr lang="nl-NL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5" name="Rechthoekige driehoek 104"/>
              <p:cNvSpPr/>
              <p:nvPr/>
            </p:nvSpPr>
            <p:spPr>
              <a:xfrm>
                <a:off x="-4700" y="3260055"/>
                <a:ext cx="2016223" cy="1908103"/>
              </a:xfrm>
              <a:prstGeom prst="rtTriangle">
                <a:avLst/>
              </a:prstGeom>
              <a:solidFill>
                <a:schemeClr val="bg1">
                  <a:lumMod val="7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06" name="Rechthoek 105"/>
              <p:cNvSpPr/>
              <p:nvPr/>
            </p:nvSpPr>
            <p:spPr>
              <a:xfrm>
                <a:off x="11080" y="2996953"/>
                <a:ext cx="2542527" cy="215711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93" name="Rechte verbindingslijn met pijl 92"/>
            <p:cNvCxnSpPr/>
            <p:nvPr/>
          </p:nvCxnSpPr>
          <p:spPr>
            <a:xfrm flipV="1">
              <a:off x="1332396" y="1904551"/>
              <a:ext cx="833339" cy="87550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Rechte verbindingslijn met pijl 93"/>
            <p:cNvCxnSpPr/>
            <p:nvPr/>
          </p:nvCxnSpPr>
          <p:spPr>
            <a:xfrm>
              <a:off x="1332396" y="2751487"/>
              <a:ext cx="1265387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Rechte verbindingslijn met pijl 94"/>
            <p:cNvCxnSpPr/>
            <p:nvPr/>
          </p:nvCxnSpPr>
          <p:spPr>
            <a:xfrm flipV="1">
              <a:off x="1332396" y="1688527"/>
              <a:ext cx="0" cy="106296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kstvak 95"/>
                <p:cNvSpPr txBox="1"/>
                <p:nvPr/>
              </p:nvSpPr>
              <p:spPr>
                <a:xfrm>
                  <a:off x="1882696" y="2342305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nl-NL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kstvak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696" y="2342305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kstvak 96"/>
                <p:cNvSpPr txBox="1"/>
                <p:nvPr/>
              </p:nvSpPr>
              <p:spPr>
                <a:xfrm>
                  <a:off x="1150574" y="1250188"/>
                  <a:ext cx="45140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nl-NL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97" name="Tekstvak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574" y="1250188"/>
                  <a:ext cx="451406" cy="39126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kstvak 97"/>
                <p:cNvSpPr txBox="1"/>
                <p:nvPr/>
              </p:nvSpPr>
              <p:spPr>
                <a:xfrm>
                  <a:off x="2525775" y="2548370"/>
                  <a:ext cx="443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nl-NL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98" name="Tekstvak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5775" y="2548370"/>
                  <a:ext cx="443776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kstvak 98"/>
                <p:cNvSpPr txBox="1"/>
                <p:nvPr/>
              </p:nvSpPr>
              <p:spPr>
                <a:xfrm>
                  <a:off x="3203848" y="4440751"/>
                  <a:ext cx="4771050" cy="3904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nl-NL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nl-NL" sz="16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a:rPr lang="nl-NL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nl-NL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l-NL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nl-NL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6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nl-NL" sz="16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NL" sz="16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nl-NL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6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18</m:t>
                                    </m:r>
                                  </m:e>
                                  <m:sup>
                                    <m:r>
                                      <a:rPr lang="nl-NL" sz="16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nl-NL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nl-NL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l-NL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=24 (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𝐴𝑏𝑠𝑜𝑙𝑢𝑡𝑒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𝑚𝑎𝑔𝑛𝑖𝑡𝑢𝑑𝑒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nl-NL" sz="1600" dirty="0"/>
                </a:p>
              </p:txBody>
            </p:sp>
          </mc:Choice>
          <mc:Fallback xmlns="">
            <p:sp>
              <p:nvSpPr>
                <p:cNvPr id="99" name="Tekstvak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4440751"/>
                  <a:ext cx="4771050" cy="39049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81250" b="-11562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kstvak 99"/>
                <p:cNvSpPr txBox="1"/>
                <p:nvPr/>
              </p:nvSpPr>
              <p:spPr>
                <a:xfrm>
                  <a:off x="2165735" y="1641449"/>
                  <a:ext cx="5200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oMath>
                    </m:oMathPara>
                  </a14:m>
                  <a:endParaRPr lang="nl-N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kstvak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735" y="1641449"/>
                  <a:ext cx="52001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kstvak 100"/>
                <p:cNvSpPr txBox="1"/>
                <p:nvPr/>
              </p:nvSpPr>
              <p:spPr>
                <a:xfrm>
                  <a:off x="3131840" y="1523981"/>
                  <a:ext cx="4501873" cy="77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𝑌</m:t>
                            </m:r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: </m:t>
                            </m:r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nl-NL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nl-NL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nl-NL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38−12</m:t>
                                        </m:r>
                                      </m:num>
                                      <m:den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nl-NL" sz="1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nl-NL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nl-NL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66</m:t>
                                        </m:r>
                                        <m:r>
                                          <a:rPr lang="nl-NL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15</m:t>
                                        </m:r>
                                      </m:num>
                                      <m:den>
                                        <m:r>
                                          <a:rPr lang="nl-NL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nl-NL" sz="1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nl-NL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nl-NL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65</m:t>
                                        </m:r>
                                        <m:r>
                                          <a:rPr lang="nl-NL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42</m:t>
                                        </m:r>
                                      </m:num>
                                      <m:den>
                                        <m:r>
                                          <a:rPr lang="nl-NL" sz="1400" b="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nl-NL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=16</m:t>
                        </m:r>
                      </m:oMath>
                    </m:oMathPara>
                  </a14:m>
                  <a:endParaRPr lang="nl-NL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kstvak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1523981"/>
                  <a:ext cx="4501873" cy="77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kstvak 101"/>
                <p:cNvSpPr txBox="1"/>
                <p:nvPr/>
              </p:nvSpPr>
              <p:spPr>
                <a:xfrm>
                  <a:off x="3203848" y="2515964"/>
                  <a:ext cx="4462312" cy="77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nl-NL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nl-NL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nl-NL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65−38</m:t>
                                        </m:r>
                                      </m:num>
                                      <m:den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nl-NL" sz="1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nl-NL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nl-NL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64</m:t>
                                        </m:r>
                                        <m:r>
                                          <a:rPr lang="nl-NL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14</m:t>
                                        </m:r>
                                      </m:num>
                                      <m:den>
                                        <m:r>
                                          <a:rPr lang="nl-NL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nl-NL" sz="1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nl-NL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nl-NL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42</m:t>
                                        </m:r>
                                        <m:r>
                                          <a:rPr lang="nl-NL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nl-NL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num>
                                      <m:den>
                                        <m:r>
                                          <a:rPr lang="nl-NL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nl-NL" sz="1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nl-NL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=18</m:t>
                        </m:r>
                      </m:oMath>
                    </m:oMathPara>
                  </a14:m>
                  <a:endParaRPr lang="nl-NL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kstvak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2515964"/>
                  <a:ext cx="4462312" cy="77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kstvak 102"/>
                <p:cNvSpPr txBox="1"/>
                <p:nvPr/>
              </p:nvSpPr>
              <p:spPr>
                <a:xfrm>
                  <a:off x="3204142" y="3575714"/>
                  <a:ext cx="5114798" cy="64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6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nl-NL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nl-NL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𝑡𝑎𝑛</m:t>
                            </m:r>
                          </m:e>
                          <m:sup>
                            <m:r>
                              <a:rPr lang="nl-NL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nl-NL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NL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nl-NL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16</m:t>
                                </m:r>
                              </m:num>
                              <m:den>
                                <m:r>
                                  <a:rPr lang="nl-NL" sz="1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18</m:t>
                                </m:r>
                              </m:den>
                            </m:f>
                          </m:e>
                        </m:d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=0.727 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𝑟𝑎𝑑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𝑜𝑟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42 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𝑑𝑒𝑔𝑟𝑒𝑒𝑠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𝐺𝑟𝑎𝑑𝑖𝑒𝑛𝑡</m:t>
                        </m:r>
                        <m:r>
                          <a:rPr lang="nl-NL" sz="1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nl-NL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kstvak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4142" y="3575714"/>
                  <a:ext cx="5114798" cy="64556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MINES-VIS 2015         O. Figaroa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18</a:t>
            </a:fld>
            <a:endParaRPr lang="nl-NL" dirty="0"/>
          </a:p>
        </p:txBody>
      </p:sp>
      <p:sp>
        <p:nvSpPr>
          <p:cNvPr id="83" name="Rechthoek 82"/>
          <p:cNvSpPr/>
          <p:nvPr/>
        </p:nvSpPr>
        <p:spPr>
          <a:xfrm>
            <a:off x="2278470" y="119081"/>
            <a:ext cx="5382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Steps performed by the Canny Edge Detector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Calculating Gradients</a:t>
            </a:r>
            <a:endParaRPr lang="nl-NL" dirty="0">
              <a:solidFill>
                <a:srgbClr val="C00000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2201020" y="5947729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i="1" dirty="0" smtClean="0"/>
              <a:t>L2gradient</a:t>
            </a:r>
            <a:endParaRPr lang="nl-NL" sz="1600" i="1" dirty="0"/>
          </a:p>
        </p:txBody>
      </p:sp>
    </p:spTree>
    <p:extLst>
      <p:ext uri="{BB962C8B-B14F-4D97-AF65-F5344CB8AC3E}">
        <p14:creationId xmlns:p14="http://schemas.microsoft.com/office/powerpoint/2010/main" val="3795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19</a:t>
            </a:fld>
            <a:endParaRPr lang="nl-NL"/>
          </a:p>
        </p:txBody>
      </p:sp>
      <p:grpSp>
        <p:nvGrpSpPr>
          <p:cNvPr id="6" name="Groep 5"/>
          <p:cNvGrpSpPr/>
          <p:nvPr/>
        </p:nvGrpSpPr>
        <p:grpSpPr>
          <a:xfrm>
            <a:off x="827584" y="2176105"/>
            <a:ext cx="6948264" cy="1478047"/>
            <a:chOff x="827584" y="2176105"/>
            <a:chExt cx="6948264" cy="1478047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2176105"/>
              <a:ext cx="1999710" cy="1478047"/>
            </a:xfrm>
            <a:prstGeom prst="rect">
              <a:avLst/>
            </a:prstGeom>
          </p:spPr>
        </p:pic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3848" y="2282552"/>
              <a:ext cx="4572000" cy="1371600"/>
            </a:xfrm>
            <a:prstGeom prst="rect">
              <a:avLst/>
            </a:prstGeom>
          </p:spPr>
        </p:pic>
      </p:grp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274" y="4019413"/>
            <a:ext cx="5257800" cy="657225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2392743" y="24973"/>
            <a:ext cx="5382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Steps performed by the Canny Edge Detector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Calculating Gradients</a:t>
            </a:r>
            <a:endParaRPr lang="nl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4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1043608" y="1772815"/>
            <a:ext cx="727280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Topics Image Processing: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2000" dirty="0" err="1" smtClean="0"/>
              <a:t>Edge</a:t>
            </a:r>
            <a:r>
              <a:rPr lang="nl-NL" sz="2000" dirty="0" smtClean="0"/>
              <a:t> </a:t>
            </a:r>
            <a:r>
              <a:rPr lang="nl-NL" sz="2000" dirty="0" err="1" smtClean="0"/>
              <a:t>detection</a:t>
            </a:r>
            <a:r>
              <a:rPr lang="nl-NL" sz="20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2000" dirty="0" smtClean="0"/>
              <a:t>The </a:t>
            </a:r>
            <a:r>
              <a:rPr lang="nl-NL" sz="2000" dirty="0" err="1" smtClean="0"/>
              <a:t>Canny</a:t>
            </a:r>
            <a:r>
              <a:rPr lang="nl-NL" sz="2000" dirty="0" smtClean="0"/>
              <a:t> </a:t>
            </a:r>
            <a:r>
              <a:rPr lang="nl-NL" sz="2000" dirty="0" err="1" smtClean="0"/>
              <a:t>Edge</a:t>
            </a:r>
            <a:r>
              <a:rPr lang="nl-NL" sz="2000" dirty="0" smtClean="0"/>
              <a:t> detector </a:t>
            </a:r>
            <a:r>
              <a:rPr lang="nl-NL" sz="1600" dirty="0" err="1" smtClean="0">
                <a:solidFill>
                  <a:srgbClr val="0070C0"/>
                </a:solidFill>
              </a:rPr>
              <a:t>the</a:t>
            </a:r>
            <a:r>
              <a:rPr lang="nl-NL" sz="1600" dirty="0" smtClean="0">
                <a:solidFill>
                  <a:srgbClr val="0070C0"/>
                </a:solidFill>
              </a:rPr>
              <a:t> </a:t>
            </a:r>
            <a:r>
              <a:rPr lang="nl-NL" sz="1600" dirty="0" err="1" smtClean="0">
                <a:solidFill>
                  <a:srgbClr val="0070C0"/>
                </a:solidFill>
              </a:rPr>
              <a:t>Algorithm</a:t>
            </a:r>
            <a:r>
              <a:rPr lang="nl-NL" sz="1600" dirty="0" smtClean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2000" dirty="0" err="1" smtClean="0"/>
              <a:t>Edge</a:t>
            </a:r>
            <a:r>
              <a:rPr lang="nl-NL" sz="2000" dirty="0" smtClean="0"/>
              <a:t> detector in steps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nl-NL" sz="2000" dirty="0" smtClean="0">
                <a:solidFill>
                  <a:schemeClr val="bg1">
                    <a:lumMod val="85000"/>
                  </a:schemeClr>
                </a:solidFill>
              </a:rPr>
              <a:t>Code Examples C++ </a:t>
            </a:r>
            <a:r>
              <a:rPr lang="nl-NL" sz="2000" dirty="0" err="1" smtClean="0">
                <a:solidFill>
                  <a:schemeClr val="bg1">
                    <a:lumMod val="85000"/>
                  </a:schemeClr>
                </a:solidFill>
              </a:rPr>
              <a:t>OpenCV</a:t>
            </a:r>
            <a:r>
              <a:rPr lang="nl-NL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l-NL" sz="2000" dirty="0" err="1" smtClean="0">
                <a:solidFill>
                  <a:schemeClr val="bg1">
                    <a:lumMod val="85000"/>
                  </a:schemeClr>
                </a:solidFill>
              </a:rPr>
              <a:t>published</a:t>
            </a:r>
            <a:r>
              <a:rPr lang="nl-NL" sz="2000" dirty="0" smtClean="0">
                <a:solidFill>
                  <a:schemeClr val="bg1">
                    <a:lumMod val="85000"/>
                  </a:schemeClr>
                </a:solidFill>
              </a:rPr>
              <a:t> on SharePoint. 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000" dirty="0" smtClean="0"/>
          </a:p>
        </p:txBody>
      </p:sp>
      <p:sp>
        <p:nvSpPr>
          <p:cNvPr id="7" name="Tekstvak 6"/>
          <p:cNvSpPr txBox="1"/>
          <p:nvPr/>
        </p:nvSpPr>
        <p:spPr>
          <a:xfrm>
            <a:off x="2771800" y="116632"/>
            <a:ext cx="339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rgbClr val="C00000"/>
                </a:solidFill>
                <a:latin typeface="+mj-lt"/>
              </a:rPr>
              <a:t>TOPICS in brief week 3</a:t>
            </a:r>
            <a:endParaRPr lang="nl-NL" sz="24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5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MINES-VIS 2015         O. Figaroa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20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46393" y="3499975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Example of visualizing the angle: Color-coded </a:t>
            </a:r>
            <a:r>
              <a:rPr lang="en-US" sz="1600" i="1" dirty="0"/>
              <a:t>result of the angle equation </a:t>
            </a:r>
            <a:r>
              <a:rPr lang="en-US" sz="1600" i="1" dirty="0" smtClean="0"/>
              <a:t>using Gradient</a:t>
            </a:r>
            <a:endParaRPr lang="nl-NL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833921" y="3775596"/>
                <a:ext cx="2201308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nl-NL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nl-N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nl-NL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𝑡𝑎𝑛</m:t>
                          </m:r>
                        </m:e>
                        <m:sup>
                          <m:r>
                            <a:rPr lang="nl-NL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nl-N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l-NL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l-NL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nl-NL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21" y="3775596"/>
                <a:ext cx="2201308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ep 4"/>
          <p:cNvGrpSpPr/>
          <p:nvPr/>
        </p:nvGrpSpPr>
        <p:grpSpPr>
          <a:xfrm>
            <a:off x="1166331" y="4483915"/>
            <a:ext cx="5648955" cy="1513869"/>
            <a:chOff x="786516" y="4509120"/>
            <a:chExt cx="5648955" cy="151386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916" y="4509120"/>
              <a:ext cx="2048555" cy="1513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16" y="4509120"/>
              <a:ext cx="2048554" cy="1513868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>
              <a:off x="3410744" y="5068457"/>
              <a:ext cx="288032" cy="39519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" name="Rechthoek 11"/>
          <p:cNvSpPr/>
          <p:nvPr/>
        </p:nvSpPr>
        <p:spPr>
          <a:xfrm>
            <a:off x="1880828" y="-3021"/>
            <a:ext cx="5382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Steps performed by the Canny Edge Detector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Calculating Gradients</a:t>
            </a:r>
            <a:endParaRPr lang="nl-NL" dirty="0">
              <a:solidFill>
                <a:srgbClr val="C00000"/>
              </a:solidFill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211" y="981726"/>
            <a:ext cx="5172075" cy="2028825"/>
          </a:xfrm>
          <a:prstGeom prst="rect">
            <a:avLst/>
          </a:prstGeom>
        </p:spPr>
      </p:pic>
      <p:sp>
        <p:nvSpPr>
          <p:cNvPr id="16" name="Tekstvak 15"/>
          <p:cNvSpPr txBox="1"/>
          <p:nvPr/>
        </p:nvSpPr>
        <p:spPr>
          <a:xfrm>
            <a:off x="3124200" y="2961672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/>
              <a:t>Image </a:t>
            </a:r>
            <a:r>
              <a:rPr lang="nl-NL" sz="1600" dirty="0" err="1" smtClean="0"/>
              <a:t>Gradient</a:t>
            </a:r>
            <a:r>
              <a:rPr lang="nl-NL" sz="1600" dirty="0" smtClean="0"/>
              <a:t> , </a:t>
            </a:r>
            <a:r>
              <a:rPr lang="nl-NL" sz="1600" dirty="0" err="1" smtClean="0"/>
              <a:t>result</a:t>
            </a:r>
            <a:r>
              <a:rPr lang="nl-NL" sz="1600" dirty="0" smtClean="0"/>
              <a:t>.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7631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782" y="784989"/>
            <a:ext cx="4104418" cy="265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782" y="3498620"/>
            <a:ext cx="4244399" cy="277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21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1880828" y="-3021"/>
            <a:ext cx="5382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Steps performed by the Canny Edge Detector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Non-Maximum Suppression</a:t>
            </a:r>
            <a:endParaRPr lang="nl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embedded-vision.com/sites/default/files/technical-articles/FindingEdgesInImagesEmbeddedCom/Figu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52735"/>
            <a:ext cx="361950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22</a:t>
            </a:fld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1880828" y="-3021"/>
            <a:ext cx="5382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Steps performed by the Canny Edge Detector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Overview Algorithm</a:t>
            </a:r>
            <a:endParaRPr lang="nl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23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3491880" y="3356992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err="1" smtClean="0"/>
              <a:t>Questions</a:t>
            </a:r>
            <a:r>
              <a:rPr lang="nl-NL" sz="3200" dirty="0" smtClean="0"/>
              <a:t> ?</a:t>
            </a:r>
            <a:endParaRPr lang="nl-NL" sz="3200" dirty="0"/>
          </a:p>
        </p:txBody>
      </p:sp>
      <p:sp>
        <p:nvSpPr>
          <p:cNvPr id="6" name="Tekstvak 5"/>
          <p:cNvSpPr txBox="1"/>
          <p:nvPr/>
        </p:nvSpPr>
        <p:spPr>
          <a:xfrm>
            <a:off x="3513986" y="394176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listening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0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3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3</a:t>
            </a:fld>
            <a:endParaRPr lang="nl-NL"/>
          </a:p>
        </p:txBody>
      </p:sp>
      <p:sp>
        <p:nvSpPr>
          <p:cNvPr id="5" name="Rechthoek 4"/>
          <p:cNvSpPr/>
          <p:nvPr/>
        </p:nvSpPr>
        <p:spPr>
          <a:xfrm>
            <a:off x="2123728" y="1340768"/>
            <a:ext cx="4903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Simple answer: discontinuities in intensity</a:t>
            </a:r>
            <a:endParaRPr lang="nl-NL" sz="2000" dirty="0"/>
          </a:p>
        </p:txBody>
      </p:sp>
      <p:sp>
        <p:nvSpPr>
          <p:cNvPr id="6" name="Rechthoek 5"/>
          <p:cNvSpPr/>
          <p:nvPr/>
        </p:nvSpPr>
        <p:spPr>
          <a:xfrm>
            <a:off x="2341689" y="404664"/>
            <a:ext cx="41767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4000" dirty="0" err="1">
                <a:solidFill>
                  <a:srgbClr val="FF0000"/>
                </a:solidFill>
              </a:rPr>
              <a:t>What</a:t>
            </a:r>
            <a:r>
              <a:rPr lang="nl-NL" sz="4000" dirty="0">
                <a:solidFill>
                  <a:srgbClr val="FF0000"/>
                </a:solidFill>
              </a:rPr>
              <a:t> Are </a:t>
            </a:r>
            <a:r>
              <a:rPr lang="nl-NL" sz="4000" dirty="0" err="1">
                <a:solidFill>
                  <a:srgbClr val="FF0000"/>
                </a:solidFill>
              </a:rPr>
              <a:t>Edges</a:t>
            </a:r>
            <a:r>
              <a:rPr lang="nl-NL" sz="40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82" y="1746005"/>
            <a:ext cx="4071265" cy="449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9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4</a:t>
            </a:fld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419872" y="251044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>
                <a:solidFill>
                  <a:srgbClr val="FF0000"/>
                </a:solidFill>
              </a:rPr>
              <a:t>Edge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 err="1" smtClean="0">
                <a:solidFill>
                  <a:srgbClr val="FF0000"/>
                </a:solidFill>
              </a:rPr>
              <a:t>Detection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endParaRPr lang="nl-NL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268760"/>
            <a:ext cx="3345939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899593" y="712709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>
                <a:solidFill>
                  <a:srgbClr val="FF0000"/>
                </a:solidFill>
              </a:rPr>
              <a:t>What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causes</a:t>
            </a:r>
            <a:r>
              <a:rPr lang="nl-NL" dirty="0" smtClean="0">
                <a:solidFill>
                  <a:srgbClr val="FF0000"/>
                </a:solidFill>
              </a:rPr>
              <a:t> </a:t>
            </a:r>
            <a:r>
              <a:rPr lang="nl-NL" dirty="0" err="1" smtClean="0">
                <a:solidFill>
                  <a:srgbClr val="FF0000"/>
                </a:solidFill>
              </a:rPr>
              <a:t>edges</a:t>
            </a:r>
            <a:r>
              <a:rPr lang="nl-NL" dirty="0" smtClean="0">
                <a:solidFill>
                  <a:srgbClr val="FF0000"/>
                </a:solidFill>
              </a:rPr>
              <a:t>? 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5292080" y="1268760"/>
            <a:ext cx="2156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Boundaries</a:t>
            </a:r>
            <a:r>
              <a:rPr lang="nl-NL" sz="1600" dirty="0" smtClean="0"/>
              <a:t> of objects</a:t>
            </a:r>
          </a:p>
        </p:txBody>
      </p:sp>
      <p:sp>
        <p:nvSpPr>
          <p:cNvPr id="10" name="Ovaal 9"/>
          <p:cNvSpPr/>
          <p:nvPr/>
        </p:nvSpPr>
        <p:spPr>
          <a:xfrm>
            <a:off x="2314908" y="2420888"/>
            <a:ext cx="360040" cy="360040"/>
          </a:xfrm>
          <a:prstGeom prst="ellipse">
            <a:avLst/>
          </a:prstGeom>
          <a:solidFill>
            <a:srgbClr val="FF0000">
              <a:alpha val="48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Gebogen verbindingslijn 11"/>
          <p:cNvCxnSpPr>
            <a:stCxn id="10" idx="0"/>
          </p:cNvCxnSpPr>
          <p:nvPr/>
        </p:nvCxnSpPr>
        <p:spPr>
          <a:xfrm rot="5400000" flipH="1" flipV="1">
            <a:off x="3409773" y="538581"/>
            <a:ext cx="967462" cy="2797152"/>
          </a:xfrm>
          <a:prstGeom prst="bentConnector2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>
            <a:off x="3469843" y="2240379"/>
            <a:ext cx="473632" cy="432048"/>
          </a:xfrm>
          <a:prstGeom prst="ellipse">
            <a:avLst/>
          </a:prstGeom>
          <a:solidFill>
            <a:srgbClr val="FF0000">
              <a:alpha val="18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/>
          <p:cNvSpPr txBox="1"/>
          <p:nvPr/>
        </p:nvSpPr>
        <p:spPr>
          <a:xfrm>
            <a:off x="5292080" y="1580148"/>
            <a:ext cx="315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Boundaries</a:t>
            </a:r>
            <a:r>
              <a:rPr lang="nl-NL" sz="1600" dirty="0" smtClean="0"/>
              <a:t> of </a:t>
            </a:r>
            <a:r>
              <a:rPr lang="nl-NL" sz="1600" dirty="0" err="1" smtClean="0"/>
              <a:t>lighting</a:t>
            </a:r>
            <a:r>
              <a:rPr lang="nl-NL" sz="1600" dirty="0" smtClean="0"/>
              <a:t> (</a:t>
            </a:r>
            <a:r>
              <a:rPr lang="nl-NL" sz="1600" dirty="0" err="1" smtClean="0"/>
              <a:t>shadows</a:t>
            </a:r>
            <a:r>
              <a:rPr lang="nl-NL" sz="1600" dirty="0" smtClean="0"/>
              <a:t>)</a:t>
            </a:r>
          </a:p>
        </p:txBody>
      </p:sp>
      <p:cxnSp>
        <p:nvCxnSpPr>
          <p:cNvPr id="16" name="Gebogen verbindingslijn 15"/>
          <p:cNvCxnSpPr>
            <a:stCxn id="14" idx="0"/>
            <a:endCxn id="15" idx="1"/>
          </p:cNvCxnSpPr>
          <p:nvPr/>
        </p:nvCxnSpPr>
        <p:spPr>
          <a:xfrm rot="5400000" flipH="1" flipV="1">
            <a:off x="4253892" y="1202192"/>
            <a:ext cx="490954" cy="1585421"/>
          </a:xfrm>
          <a:prstGeom prst="bentConnector2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al 17"/>
          <p:cNvSpPr/>
          <p:nvPr/>
        </p:nvSpPr>
        <p:spPr>
          <a:xfrm>
            <a:off x="2240475" y="4873327"/>
            <a:ext cx="360040" cy="360040"/>
          </a:xfrm>
          <a:prstGeom prst="ellipse">
            <a:avLst/>
          </a:prstGeom>
          <a:solidFill>
            <a:srgbClr val="FF0000">
              <a:alpha val="48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/>
          <p:cNvSpPr txBox="1"/>
          <p:nvPr/>
        </p:nvSpPr>
        <p:spPr>
          <a:xfrm>
            <a:off x="5292080" y="190182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Material</a:t>
            </a:r>
            <a:r>
              <a:rPr lang="nl-NL" sz="1600" dirty="0" smtClean="0"/>
              <a:t> </a:t>
            </a:r>
            <a:r>
              <a:rPr lang="nl-NL" sz="1600" dirty="0" err="1" smtClean="0"/>
              <a:t>color</a:t>
            </a:r>
            <a:endParaRPr lang="nl-NL" sz="1600" dirty="0" smtClean="0"/>
          </a:p>
        </p:txBody>
      </p:sp>
      <p:cxnSp>
        <p:nvCxnSpPr>
          <p:cNvPr id="20" name="Gebogen verbindingslijn 19"/>
          <p:cNvCxnSpPr>
            <a:stCxn id="18" idx="6"/>
            <a:endCxn id="19" idx="1"/>
          </p:cNvCxnSpPr>
          <p:nvPr/>
        </p:nvCxnSpPr>
        <p:spPr>
          <a:xfrm flipV="1">
            <a:off x="2600515" y="2071102"/>
            <a:ext cx="2691565" cy="298224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 24"/>
          <p:cNvSpPr/>
          <p:nvPr/>
        </p:nvSpPr>
        <p:spPr>
          <a:xfrm>
            <a:off x="5292080" y="2271737"/>
            <a:ext cx="219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/>
              <a:t>Material</a:t>
            </a:r>
            <a:r>
              <a:rPr lang="nl-NL" dirty="0"/>
              <a:t> </a:t>
            </a:r>
            <a:r>
              <a:rPr lang="nl-NL" dirty="0" err="1"/>
              <a:t>differences</a:t>
            </a:r>
            <a:endParaRPr lang="nl-NL" dirty="0"/>
          </a:p>
        </p:txBody>
      </p:sp>
      <p:sp>
        <p:nvSpPr>
          <p:cNvPr id="27" name="Ovaal 26"/>
          <p:cNvSpPr/>
          <p:nvPr/>
        </p:nvSpPr>
        <p:spPr>
          <a:xfrm>
            <a:off x="2335746" y="5661248"/>
            <a:ext cx="473632" cy="432048"/>
          </a:xfrm>
          <a:prstGeom prst="ellipse">
            <a:avLst/>
          </a:prstGeom>
          <a:solidFill>
            <a:srgbClr val="FF0000">
              <a:alpha val="18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Gebogen verbindingslijn 27"/>
          <p:cNvCxnSpPr>
            <a:stCxn id="27" idx="6"/>
            <a:endCxn id="25" idx="1"/>
          </p:cNvCxnSpPr>
          <p:nvPr/>
        </p:nvCxnSpPr>
        <p:spPr>
          <a:xfrm flipV="1">
            <a:off x="2809378" y="2456403"/>
            <a:ext cx="2482702" cy="3420869"/>
          </a:xfrm>
          <a:prstGeom prst="bentConnector3">
            <a:avLst>
              <a:gd name="adj1" fmla="val 74170"/>
            </a:avLst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5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583535" cy="19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4085" y="1188991"/>
            <a:ext cx="5655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Edges</a:t>
            </a:r>
            <a:r>
              <a:rPr lang="nl-NL" sz="2000" dirty="0" smtClean="0"/>
              <a:t>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their</a:t>
            </a:r>
            <a:r>
              <a:rPr lang="nl-NL" sz="2000" dirty="0" smtClean="0"/>
              <a:t> </a:t>
            </a:r>
            <a:r>
              <a:rPr lang="nl-NL" sz="2000" dirty="0" err="1" smtClean="0"/>
              <a:t>corresponding</a:t>
            </a:r>
            <a:r>
              <a:rPr lang="nl-NL" sz="2000" dirty="0" smtClean="0"/>
              <a:t> </a:t>
            </a:r>
            <a:r>
              <a:rPr lang="nl-NL" sz="2000" dirty="0" err="1" smtClean="0"/>
              <a:t>intensity</a:t>
            </a:r>
            <a:r>
              <a:rPr lang="nl-NL" sz="2000" dirty="0" smtClean="0"/>
              <a:t> </a:t>
            </a:r>
            <a:r>
              <a:rPr lang="nl-NL" sz="2000" dirty="0" err="1" smtClean="0"/>
              <a:t>profiles</a:t>
            </a:r>
            <a:r>
              <a:rPr lang="nl-NL" sz="2000" dirty="0" smtClean="0"/>
              <a:t>.</a:t>
            </a:r>
            <a:endParaRPr lang="nl-NL" sz="2000" dirty="0"/>
          </a:p>
        </p:txBody>
      </p:sp>
      <p:sp>
        <p:nvSpPr>
          <p:cNvPr id="6" name="Tekstvak 5"/>
          <p:cNvSpPr txBox="1"/>
          <p:nvPr/>
        </p:nvSpPr>
        <p:spPr>
          <a:xfrm>
            <a:off x="3419872" y="251044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>
                <a:solidFill>
                  <a:srgbClr val="FF0000"/>
                </a:solidFill>
              </a:rPr>
              <a:t>Edge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 err="1" smtClean="0">
                <a:solidFill>
                  <a:srgbClr val="FF0000"/>
                </a:solidFill>
              </a:rPr>
              <a:t>Detection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3227409" cy="326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60" y="1988840"/>
            <a:ext cx="4410299" cy="326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3608413" y="90872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rgbClr val="C00000"/>
                </a:solidFill>
              </a:rPr>
              <a:t>Step </a:t>
            </a:r>
            <a:r>
              <a:rPr lang="nl-NL" sz="2400" dirty="0" err="1" smtClean="0">
                <a:solidFill>
                  <a:srgbClr val="C00000"/>
                </a:solidFill>
              </a:rPr>
              <a:t>Edges</a:t>
            </a:r>
            <a:r>
              <a:rPr lang="nl-NL" sz="2400" dirty="0" smtClean="0">
                <a:solidFill>
                  <a:srgbClr val="C00000"/>
                </a:solidFill>
              </a:rPr>
              <a:t>.</a:t>
            </a:r>
            <a:endParaRPr lang="nl-NL" sz="2400" dirty="0">
              <a:solidFill>
                <a:srgbClr val="C00000"/>
              </a:solidFill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5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3171893" cy="312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4234409" cy="339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608413" y="908720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rgbClr val="C00000"/>
                </a:solidFill>
              </a:rPr>
              <a:t>Ramp </a:t>
            </a:r>
            <a:r>
              <a:rPr lang="nl-NL" sz="2400" dirty="0" err="1" smtClean="0">
                <a:solidFill>
                  <a:srgbClr val="C00000"/>
                </a:solidFill>
              </a:rPr>
              <a:t>Edges</a:t>
            </a:r>
            <a:r>
              <a:rPr lang="nl-NL" sz="2400" dirty="0" smtClean="0">
                <a:solidFill>
                  <a:srgbClr val="C00000"/>
                </a:solidFill>
              </a:rPr>
              <a:t>.</a:t>
            </a:r>
            <a:endParaRPr lang="nl-NL" sz="2400" dirty="0">
              <a:solidFill>
                <a:srgbClr val="C00000"/>
              </a:solidFill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68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3144128" cy="30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32856"/>
            <a:ext cx="4483050" cy="3284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608413" y="90872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rgbClr val="C00000"/>
                </a:solidFill>
              </a:rPr>
              <a:t>Roof </a:t>
            </a:r>
            <a:r>
              <a:rPr lang="nl-NL" sz="2400" dirty="0" err="1" smtClean="0">
                <a:solidFill>
                  <a:srgbClr val="C00000"/>
                </a:solidFill>
              </a:rPr>
              <a:t>Edges</a:t>
            </a:r>
            <a:r>
              <a:rPr lang="nl-NL" sz="2400" dirty="0" smtClean="0">
                <a:solidFill>
                  <a:srgbClr val="C00000"/>
                </a:solidFill>
              </a:rPr>
              <a:t>.</a:t>
            </a:r>
            <a:endParaRPr lang="nl-NL" sz="2400" dirty="0">
              <a:solidFill>
                <a:srgbClr val="C00000"/>
              </a:solidFill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MINES-VIS 2015         O. Figaroa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29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MINES-VIS 2015         O. Figaroa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D0BE5-989C-42F0-AC7D-F26A05BBD271}" type="slidenum">
              <a:rPr lang="nl-NL" smtClean="0"/>
              <a:t>9</a:t>
            </a:fld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3656849" y="116632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Edge</a:t>
            </a:r>
            <a:r>
              <a:rPr lang="nl-NL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l-NL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endParaRPr lang="nl-NL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ep 2"/>
          <p:cNvGrpSpPr/>
          <p:nvPr/>
        </p:nvGrpSpPr>
        <p:grpSpPr>
          <a:xfrm>
            <a:off x="331997" y="557186"/>
            <a:ext cx="3560510" cy="2743467"/>
            <a:chOff x="79406" y="908559"/>
            <a:chExt cx="3560510" cy="2743467"/>
          </a:xfrm>
        </p:grpSpPr>
        <p:pic>
          <p:nvPicPr>
            <p:cNvPr id="9" name="Afbeelding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6" y="908559"/>
              <a:ext cx="3560510" cy="2743467"/>
            </a:xfrm>
            <a:prstGeom prst="rect">
              <a:avLst/>
            </a:prstGeom>
            <a:solidFill>
              <a:srgbClr val="C00000">
                <a:alpha val="86000"/>
              </a:srgbClr>
            </a:solidFill>
          </p:spPr>
        </p:pic>
        <p:sp>
          <p:nvSpPr>
            <p:cNvPr id="2" name="Ovaal 1"/>
            <p:cNvSpPr/>
            <p:nvPr/>
          </p:nvSpPr>
          <p:spPr>
            <a:xfrm>
              <a:off x="1695700" y="1810172"/>
              <a:ext cx="163961" cy="178668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 w="1270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0" name="Picture 2" descr="http://www.petercorke.com/RVC/chaps/12/figs/sign_profile_z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9" y="3538239"/>
            <a:ext cx="3664860" cy="27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1403648" y="4365103"/>
            <a:ext cx="235969" cy="314019"/>
          </a:xfrm>
          <a:prstGeom prst="ellipse">
            <a:avLst/>
          </a:prstGeom>
          <a:solidFill>
            <a:srgbClr val="92D050">
              <a:alpha val="35000"/>
            </a:srgbClr>
          </a:solidFill>
          <a:ln w="12700" cap="rnd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" name="Groep 4"/>
          <p:cNvGrpSpPr/>
          <p:nvPr/>
        </p:nvGrpSpPr>
        <p:grpSpPr>
          <a:xfrm>
            <a:off x="4322658" y="3466629"/>
            <a:ext cx="3664858" cy="2746498"/>
            <a:chOff x="4499598" y="3482622"/>
            <a:chExt cx="3664858" cy="2746498"/>
          </a:xfrm>
        </p:grpSpPr>
        <p:pic>
          <p:nvPicPr>
            <p:cNvPr id="12" name="Picture 4" descr="http://www.petercorke.com/RVC/chaps/12/figs/sign_diff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598" y="3482622"/>
              <a:ext cx="3664858" cy="2746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Ovaal 13"/>
            <p:cNvSpPr/>
            <p:nvPr/>
          </p:nvSpPr>
          <p:spPr>
            <a:xfrm>
              <a:off x="5705810" y="4005064"/>
              <a:ext cx="552834" cy="449374"/>
            </a:xfrm>
            <a:prstGeom prst="ellipse">
              <a:avLst/>
            </a:prstGeom>
            <a:solidFill>
              <a:srgbClr val="92D050">
                <a:alpha val="35000"/>
              </a:srgbClr>
            </a:solidFill>
            <a:ln w="12700" cap="rnd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Ovaal 14"/>
            <p:cNvSpPr/>
            <p:nvPr/>
          </p:nvSpPr>
          <p:spPr>
            <a:xfrm>
              <a:off x="6411044" y="5013176"/>
              <a:ext cx="552834" cy="449374"/>
            </a:xfrm>
            <a:prstGeom prst="ellipse">
              <a:avLst/>
            </a:prstGeom>
            <a:solidFill>
              <a:srgbClr val="FF0000">
                <a:alpha val="35000"/>
              </a:srgbClr>
            </a:solidFill>
            <a:ln w="12700" cap="rnd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6" name="Ovaal 15"/>
          <p:cNvSpPr/>
          <p:nvPr/>
        </p:nvSpPr>
        <p:spPr>
          <a:xfrm>
            <a:off x="1986619" y="4365102"/>
            <a:ext cx="358398" cy="314021"/>
          </a:xfrm>
          <a:prstGeom prst="ellipse">
            <a:avLst/>
          </a:prstGeom>
          <a:solidFill>
            <a:srgbClr val="FF0000">
              <a:alpha val="35000"/>
            </a:srgbClr>
          </a:solidFill>
          <a:ln w="12700" cap="rnd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256053" y="542379"/>
            <a:ext cx="3430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/>
              <a:t>See also this link:</a:t>
            </a:r>
            <a:r>
              <a:rPr lang="nl-NL" sz="1600" dirty="0"/>
              <a:t> </a:t>
            </a:r>
            <a:r>
              <a:rPr lang="nl-NL" sz="1600" dirty="0" smtClean="0">
                <a:hlinkClick r:id="rId5"/>
              </a:rPr>
              <a:t>Sobel </a:t>
            </a:r>
            <a:r>
              <a:rPr lang="nl-NL" sz="1600" dirty="0">
                <a:hlinkClick r:id="rId5"/>
              </a:rPr>
              <a:t>Derivatives</a:t>
            </a:r>
            <a:endParaRPr lang="nl-NL" sz="16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880933"/>
            <a:ext cx="3165716" cy="25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C0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ak xmlns="252BDB0A-93DC-4662-B430-FE66A79436E9">V3D1</Vak>
    <Categorie xmlns="252BDB0A-93DC-4662-B430-FE66A79436E9">Periode1</Categori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C173E217BAF4E80805EE817A2FB16" ma:contentTypeVersion="0" ma:contentTypeDescription="Create a new document." ma:contentTypeScope="" ma:versionID="5b1d31a4fab7e725f1c741106b634ad7">
  <xsd:schema xmlns:xsd="http://www.w3.org/2001/XMLSchema" xmlns:xs="http://www.w3.org/2001/XMLSchema" xmlns:p="http://schemas.microsoft.com/office/2006/metadata/properties" xmlns:ns2="252BDB0A-93DC-4662-B430-FE66A79436E9" targetNamespace="http://schemas.microsoft.com/office/2006/metadata/properties" ma:root="true" ma:fieldsID="44b0c62110821253a9df2be90f6d531b" ns2:_="">
    <xsd:import namespace="252BDB0A-93DC-4662-B430-FE66A79436E9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Va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2BDB0A-93DC-4662-B430-FE66A79436E9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Periode1" ma:format="Dropdown" ma:internalName="Categorie">
      <xsd:simpleType>
        <xsd:restriction base="dms:Choice">
          <xsd:enumeration value="Periode1"/>
          <xsd:enumeration value="Periode2"/>
          <xsd:enumeration value="Algemeen"/>
          <xsd:enumeration value="Cursus UvT"/>
        </xsd:restriction>
      </xsd:simpleType>
    </xsd:element>
    <xsd:element name="Vak" ma:index="9" nillable="true" ma:displayName="Vak" ma:default="V3D1" ma:format="Dropdown" ma:internalName="Vak">
      <xsd:simpleType>
        <xsd:restriction base="dms:Choice">
          <xsd:enumeration value="V3D1"/>
          <xsd:enumeration value="VED1"/>
          <xsd:enumeration value="VCC1"/>
          <xsd:enumeration value="VPT1"/>
          <xsd:enumeration value="VIS2"/>
          <xsd:enumeration value="VPT2"/>
          <xsd:enumeration value="VRS2"/>
          <xsd:enumeration value="VEX2"/>
          <xsd:enumeration value="VUI2"/>
          <xsd:enumeration value="VUX2"/>
          <xsd:enumeration value="Curs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BDF62-1822-4A64-AA00-186C9D86C464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52BDB0A-93DC-4662-B430-FE66A79436E9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5352FD-1EB1-401D-85C6-347E2E3483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E09E0-E433-47E0-9F8E-4A4E201827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2BDB0A-93DC-4662-B430-FE66A79436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998</Words>
  <Application>Microsoft Office PowerPoint</Application>
  <PresentationFormat>Diavoorstelling (4:3)</PresentationFormat>
  <Paragraphs>197</Paragraphs>
  <Slides>24</Slides>
  <Notes>5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Courier New</vt:lpstr>
      <vt:lpstr>Times New Roman</vt:lpstr>
      <vt:lpstr>Blank</vt:lpstr>
      <vt:lpstr>MathType 6.0 Equation</vt:lpstr>
      <vt:lpstr>MINES-VIS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Figaroa,Oswald O.E.</dc:creator>
  <cp:lastModifiedBy>Figaroa,Oswald O.E.</cp:lastModifiedBy>
  <cp:revision>150</cp:revision>
  <dcterms:created xsi:type="dcterms:W3CDTF">2012-09-04T19:30:35Z</dcterms:created>
  <dcterms:modified xsi:type="dcterms:W3CDTF">2016-09-13T07:53:24Z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0x0101002BFC173E217BAF4E80805EE817A2FB16</vt:lpwstr>
  </property>
</Properties>
</file>