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6" r:id="rId8"/>
    <p:sldId id="277" r:id="rId9"/>
    <p:sldId id="279" r:id="rId10"/>
    <p:sldId id="259" r:id="rId11"/>
    <p:sldId id="260" r:id="rId12"/>
    <p:sldId id="263" r:id="rId13"/>
    <p:sldId id="261" r:id="rId14"/>
    <p:sldId id="271" r:id="rId15"/>
    <p:sldId id="275" r:id="rId16"/>
    <p:sldId id="273" r:id="rId17"/>
    <p:sldId id="280" r:id="rId18"/>
    <p:sldId id="270" r:id="rId19"/>
    <p:sldId id="267" r:id="rId20"/>
    <p:sldId id="281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6-10-2015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2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F7C1-D0DD-4559-951E-E7AFA7DF9325}" type="datetime1">
              <a:rPr lang="nl-NL" smtClean="0"/>
              <a:t>6-10-2015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1F1C-D97E-488F-855A-464E0011BFE0}" type="datetime1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7812-8C40-4C45-9BE7-EA4A3B9092A2}" type="datetime1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AB31-836C-4512-AA11-FF5B240B3ACB}" type="datetime1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55A-885C-49F9-881E-E0FF6A7A02CA}" type="datetime1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F57F-1644-40EB-9914-B2A35F24BC14}" type="datetime1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22-D209-4585-8C51-68D75E8C59D2}" type="datetime1">
              <a:rPr lang="nl-NL" smtClean="0"/>
              <a:t>6-10-2015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4823-1ED0-4143-A3E0-C3BFB9CB909D}" type="datetime1">
              <a:rPr lang="nl-NL" smtClean="0"/>
              <a:t>6-10-2015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EEB-25C0-4B39-965C-D66E4E7B0AC2}" type="datetime1">
              <a:rPr lang="nl-NL" smtClean="0"/>
              <a:t>6-10-2015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54E0-024D-4A33-9CB4-3EBF6B644C5B}" type="datetime1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C63A-68E8-47FB-A6EE-79CEB7F3522E}" type="datetime1">
              <a:rPr lang="nl-NL" smtClean="0"/>
              <a:t>6-10-2015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1877-B69B-4362-ACA5-19DCC53C1D4E}" type="datetime1">
              <a:rPr lang="nl-NL" smtClean="0"/>
              <a:t>6-10-2015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doc/tutorials/imgproc/imgtrans/hough_lines/hough_lines.html" TargetMode="External"/><Relationship Id="rId2" Type="http://schemas.openxmlformats.org/officeDocument/2006/relationships/hyperlink" Target="http://www.lirtex.com/robotics/fast-object-tracking-robot-computer-vis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pencv.org/doc/tutorials/imgproc/imgtrans/hough_circle/hough_circle.html?highlight=houghcircl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446126/opencv-2d-line-intersection-helper-func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ough_transfor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MINES-VIS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/>
              <a:t>Week 4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 dirty="0" smtClean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82742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nl-NL" b="1" u="sng" dirty="0" smtClean="0">
                <a:solidFill>
                  <a:schemeClr val="accent1">
                    <a:lumMod val="75000"/>
                  </a:schemeClr>
                </a:solidFill>
              </a:rPr>
              <a:t>he basic </a:t>
            </a:r>
            <a:r>
              <a:rPr lang="nl-NL" b="1" u="sng" dirty="0" err="1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endParaRPr lang="nl-NL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7140" y="1196752"/>
                <a:ext cx="6768752" cy="357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Assume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that we have performed some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edge detection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, and a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thresholding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of the edge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magnitude </a:t>
                </a:r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image.</a:t>
                </a:r>
              </a:p>
              <a:p>
                <a:endParaRPr lang="nl-NL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Thus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, we have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pixels that may partially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describe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boundary of some objects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We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wish to find sets of pixels that make up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straight </a:t>
                </a:r>
                <a:r>
                  <a:rPr lang="nl-NL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lines</a:t>
                </a:r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nl-NL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Regard</a:t>
                </a:r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dirty="0">
                    <a:solidFill>
                      <a:schemeClr val="accent1">
                        <a:lumMod val="75000"/>
                      </a:schemeClr>
                    </a:solidFill>
                  </a:rPr>
                  <a:t>a point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straight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There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are many lines passing through the point </a:t>
                </a:r>
                <a14:m>
                  <m:oMath xmlns:m="http://schemas.openxmlformats.org/officeDocument/2006/math">
                    <m:r>
                      <a:rPr lang="nl-NL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/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Common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to them is that they satisfy the equation for 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some set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of parameters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40" y="1196752"/>
                <a:ext cx="6768752" cy="3570208"/>
              </a:xfrm>
              <a:prstGeom prst="rect">
                <a:avLst/>
              </a:prstGeom>
              <a:blipFill rotWithShape="0">
                <a:blip r:embed="rId2"/>
                <a:stretch>
                  <a:fillRect l="-540" t="-853" r="-900" b="-11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10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11</a:t>
            </a:fld>
            <a:endParaRPr lang="nl-NL"/>
          </a:p>
        </p:txBody>
      </p:sp>
      <p:grpSp>
        <p:nvGrpSpPr>
          <p:cNvPr id="25" name="Groep 24"/>
          <p:cNvGrpSpPr/>
          <p:nvPr/>
        </p:nvGrpSpPr>
        <p:grpSpPr>
          <a:xfrm>
            <a:off x="308853" y="901025"/>
            <a:ext cx="3558880" cy="2987481"/>
            <a:chOff x="2165248" y="1737663"/>
            <a:chExt cx="3558880" cy="2987481"/>
          </a:xfrm>
        </p:grpSpPr>
        <p:grpSp>
          <p:nvGrpSpPr>
            <p:cNvPr id="14" name="Groep 13"/>
            <p:cNvGrpSpPr/>
            <p:nvPr/>
          </p:nvGrpSpPr>
          <p:grpSpPr>
            <a:xfrm>
              <a:off x="2483768" y="2060848"/>
              <a:ext cx="3240360" cy="2664296"/>
              <a:chOff x="2483768" y="2060848"/>
              <a:chExt cx="3240360" cy="2664296"/>
            </a:xfrm>
          </p:grpSpPr>
          <p:cxnSp>
            <p:nvCxnSpPr>
              <p:cNvPr id="5" name="Rechte verbindingslijn 4"/>
              <p:cNvCxnSpPr/>
              <p:nvPr/>
            </p:nvCxnSpPr>
            <p:spPr>
              <a:xfrm>
                <a:off x="2483768" y="2060848"/>
                <a:ext cx="32403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>
                <a:off x="2483768" y="2060848"/>
                <a:ext cx="0" cy="2664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/>
            <p:cNvGrpSpPr/>
            <p:nvPr/>
          </p:nvGrpSpPr>
          <p:grpSpPr>
            <a:xfrm rot="242082">
              <a:off x="2209200" y="2122726"/>
              <a:ext cx="3168352" cy="2541126"/>
              <a:chOff x="2126722" y="1796937"/>
              <a:chExt cx="3168352" cy="2541126"/>
            </a:xfrm>
          </p:grpSpPr>
          <p:cxnSp>
            <p:nvCxnSpPr>
              <p:cNvPr id="9" name="Rechte verbindingslijn 8"/>
              <p:cNvCxnSpPr/>
              <p:nvPr/>
            </p:nvCxnSpPr>
            <p:spPr>
              <a:xfrm flipV="1">
                <a:off x="2126722" y="1889791"/>
                <a:ext cx="3168352" cy="244827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10"/>
              <p:cNvCxnSpPr/>
              <p:nvPr/>
            </p:nvCxnSpPr>
            <p:spPr>
              <a:xfrm rot="21357918">
                <a:off x="2363635" y="1796937"/>
                <a:ext cx="1075830" cy="1527789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kstvak 14"/>
                <p:cNvSpPr txBox="1"/>
                <p:nvPr/>
              </p:nvSpPr>
              <p:spPr>
                <a:xfrm>
                  <a:off x="2555776" y="2437442"/>
                  <a:ext cx="200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5" name="Tekstvak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437442"/>
                  <a:ext cx="20069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r="-18182" b="-888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kstvak 15"/>
                <p:cNvSpPr txBox="1"/>
                <p:nvPr/>
              </p:nvSpPr>
              <p:spPr>
                <a:xfrm>
                  <a:off x="3081449" y="2692429"/>
                  <a:ext cx="178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6" name="Tekstvak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449" y="2692429"/>
                  <a:ext cx="17819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kstvak 16"/>
                <p:cNvSpPr txBox="1"/>
                <p:nvPr/>
              </p:nvSpPr>
              <p:spPr>
                <a:xfrm>
                  <a:off x="2907843" y="3906496"/>
                  <a:ext cx="736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7" name="Tekstvak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843" y="3906496"/>
                  <a:ext cx="7363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17" t="-2222" r="-10744" b="-3777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kstvak 17"/>
                <p:cNvSpPr txBox="1"/>
                <p:nvPr/>
              </p:nvSpPr>
              <p:spPr>
                <a:xfrm>
                  <a:off x="4572000" y="2830928"/>
                  <a:ext cx="741037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8" name="Tekstvak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0928"/>
                  <a:ext cx="741037" cy="2993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836" r="-10656" b="-26531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troomdiagram: Verbindingslijn 19"/>
            <p:cNvSpPr/>
            <p:nvPr/>
          </p:nvSpPr>
          <p:spPr>
            <a:xfrm>
              <a:off x="2884983" y="3999276"/>
              <a:ext cx="45719" cy="4571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Stroomdiagram: Verbindingslijn 20"/>
            <p:cNvSpPr/>
            <p:nvPr/>
          </p:nvSpPr>
          <p:spPr>
            <a:xfrm>
              <a:off x="4788024" y="2727753"/>
              <a:ext cx="45719" cy="4571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kstvak 21"/>
                <p:cNvSpPr txBox="1"/>
                <p:nvPr/>
              </p:nvSpPr>
              <p:spPr>
                <a:xfrm>
                  <a:off x="4103948" y="1737663"/>
                  <a:ext cx="4526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22" name="Tekstvak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48" y="1737663"/>
                  <a:ext cx="45262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05" r="-5405" b="-222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kstvak 23"/>
                <p:cNvSpPr txBox="1"/>
                <p:nvPr/>
              </p:nvSpPr>
              <p:spPr>
                <a:xfrm rot="5400000">
                  <a:off x="2075737" y="3456325"/>
                  <a:ext cx="456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24" name="Tekstvak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75737" y="3456325"/>
                  <a:ext cx="45602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889" t="-10667" b="-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Vrije vorm 43"/>
          <p:cNvSpPr/>
          <p:nvPr/>
        </p:nvSpPr>
        <p:spPr>
          <a:xfrm>
            <a:off x="2844116" y="4074829"/>
            <a:ext cx="5176972" cy="1112869"/>
          </a:xfrm>
          <a:custGeom>
            <a:avLst/>
            <a:gdLst>
              <a:gd name="connsiteX0" fmla="*/ 0 w 3045481"/>
              <a:gd name="connsiteY0" fmla="*/ 336228 h 831712"/>
              <a:gd name="connsiteX1" fmla="*/ 838829 w 3045481"/>
              <a:gd name="connsiteY1" fmla="*/ 18833 h 831712"/>
              <a:gd name="connsiteX2" fmla="*/ 2085739 w 3045481"/>
              <a:gd name="connsiteY2" fmla="*/ 827434 h 831712"/>
              <a:gd name="connsiteX3" fmla="*/ 3045481 w 3045481"/>
              <a:gd name="connsiteY3" fmla="*/ 358899 h 831712"/>
              <a:gd name="connsiteX4" fmla="*/ 3045481 w 3045481"/>
              <a:gd name="connsiteY4" fmla="*/ 358899 h 83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481" h="831712">
                <a:moveTo>
                  <a:pt x="0" y="336228"/>
                </a:moveTo>
                <a:cubicBezTo>
                  <a:pt x="245603" y="136596"/>
                  <a:pt x="491206" y="-63035"/>
                  <a:pt x="838829" y="18833"/>
                </a:cubicBezTo>
                <a:cubicBezTo>
                  <a:pt x="1186452" y="100701"/>
                  <a:pt x="1717964" y="770756"/>
                  <a:pt x="2085739" y="827434"/>
                </a:cubicBezTo>
                <a:cubicBezTo>
                  <a:pt x="2453514" y="884112"/>
                  <a:pt x="3045481" y="358899"/>
                  <a:pt x="3045481" y="358899"/>
                </a:cubicBezTo>
                <a:lnTo>
                  <a:pt x="3045481" y="358899"/>
                </a:ln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Vrije vorm 44"/>
          <p:cNvSpPr/>
          <p:nvPr/>
        </p:nvSpPr>
        <p:spPr>
          <a:xfrm>
            <a:off x="1043609" y="3461839"/>
            <a:ext cx="6597934" cy="1804583"/>
          </a:xfrm>
          <a:custGeom>
            <a:avLst/>
            <a:gdLst>
              <a:gd name="connsiteX0" fmla="*/ 0 w 3045481"/>
              <a:gd name="connsiteY0" fmla="*/ 336228 h 831712"/>
              <a:gd name="connsiteX1" fmla="*/ 838829 w 3045481"/>
              <a:gd name="connsiteY1" fmla="*/ 18833 h 831712"/>
              <a:gd name="connsiteX2" fmla="*/ 2085739 w 3045481"/>
              <a:gd name="connsiteY2" fmla="*/ 827434 h 831712"/>
              <a:gd name="connsiteX3" fmla="*/ 3045481 w 3045481"/>
              <a:gd name="connsiteY3" fmla="*/ 358899 h 831712"/>
              <a:gd name="connsiteX4" fmla="*/ 3045481 w 3045481"/>
              <a:gd name="connsiteY4" fmla="*/ 358899 h 83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481" h="831712">
                <a:moveTo>
                  <a:pt x="0" y="336228"/>
                </a:moveTo>
                <a:cubicBezTo>
                  <a:pt x="245603" y="136596"/>
                  <a:pt x="491206" y="-63035"/>
                  <a:pt x="838829" y="18833"/>
                </a:cubicBezTo>
                <a:cubicBezTo>
                  <a:pt x="1186452" y="100701"/>
                  <a:pt x="1717964" y="770756"/>
                  <a:pt x="2085739" y="827434"/>
                </a:cubicBezTo>
                <a:cubicBezTo>
                  <a:pt x="2453514" y="884112"/>
                  <a:pt x="3045481" y="358899"/>
                  <a:pt x="3045481" y="358899"/>
                </a:cubicBezTo>
                <a:lnTo>
                  <a:pt x="3045481" y="358899"/>
                </a:lnTo>
              </a:path>
            </a:pathLst>
          </a:cu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ep 46"/>
          <p:cNvGrpSpPr/>
          <p:nvPr/>
        </p:nvGrpSpPr>
        <p:grpSpPr>
          <a:xfrm>
            <a:off x="1025493" y="2996975"/>
            <a:ext cx="6638910" cy="2941295"/>
            <a:chOff x="1025493" y="2996975"/>
            <a:chExt cx="6638910" cy="2941295"/>
          </a:xfrm>
        </p:grpSpPr>
        <p:grpSp>
          <p:nvGrpSpPr>
            <p:cNvPr id="41" name="Groep 40"/>
            <p:cNvGrpSpPr/>
            <p:nvPr/>
          </p:nvGrpSpPr>
          <p:grpSpPr>
            <a:xfrm>
              <a:off x="4131065" y="2996975"/>
              <a:ext cx="3533338" cy="2941295"/>
              <a:chOff x="4211961" y="3082418"/>
              <a:chExt cx="3533338" cy="2941295"/>
            </a:xfrm>
          </p:grpSpPr>
          <p:grpSp>
            <p:nvGrpSpPr>
              <p:cNvPr id="27" name="Groep 26"/>
              <p:cNvGrpSpPr/>
              <p:nvPr/>
            </p:nvGrpSpPr>
            <p:grpSpPr>
              <a:xfrm>
                <a:off x="4504939" y="3359417"/>
                <a:ext cx="3240360" cy="2664296"/>
                <a:chOff x="2483768" y="2060848"/>
                <a:chExt cx="3240360" cy="2664296"/>
              </a:xfrm>
            </p:grpSpPr>
            <p:cxnSp>
              <p:nvCxnSpPr>
                <p:cNvPr id="39" name="Rechte verbindingslijn 38"/>
                <p:cNvCxnSpPr/>
                <p:nvPr/>
              </p:nvCxnSpPr>
              <p:spPr>
                <a:xfrm>
                  <a:off x="2483768" y="2060848"/>
                  <a:ext cx="32403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>
                <a:xfrm>
                  <a:off x="2483768" y="2060848"/>
                  <a:ext cx="0" cy="2664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Stroomdiagram: Verbindingslijn 33"/>
              <p:cNvSpPr/>
              <p:nvPr/>
            </p:nvSpPr>
            <p:spPr>
              <a:xfrm>
                <a:off x="6300192" y="5220703"/>
                <a:ext cx="45719" cy="45719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kstvak 34"/>
                  <p:cNvSpPr txBox="1"/>
                  <p:nvPr/>
                </p:nvSpPr>
                <p:spPr>
                  <a:xfrm rot="5400000">
                    <a:off x="4132324" y="5514561"/>
                    <a:ext cx="4362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 xmlns="">
              <p:sp>
                <p:nvSpPr>
                  <p:cNvPr id="35" name="Tekstvak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132324" y="5514561"/>
                    <a:ext cx="436273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222" t="-7042" b="-5634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kstvak 35"/>
                  <p:cNvSpPr txBox="1"/>
                  <p:nvPr/>
                </p:nvSpPr>
                <p:spPr>
                  <a:xfrm>
                    <a:off x="7257738" y="3082418"/>
                    <a:ext cx="45877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 xmlns="">
              <p:sp>
                <p:nvSpPr>
                  <p:cNvPr id="36" name="Tekstvak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7738" y="3082418"/>
                    <a:ext cx="45877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526" r="-526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hoek 45"/>
            <p:cNvSpPr/>
            <p:nvPr/>
          </p:nvSpPr>
          <p:spPr>
            <a:xfrm>
              <a:off x="1025493" y="3421448"/>
              <a:ext cx="3350877" cy="1886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0" name="Groep 59"/>
          <p:cNvGrpSpPr/>
          <p:nvPr/>
        </p:nvGrpSpPr>
        <p:grpSpPr>
          <a:xfrm>
            <a:off x="3676668" y="2859182"/>
            <a:ext cx="5467332" cy="2613888"/>
            <a:chOff x="3676668" y="2859182"/>
            <a:chExt cx="5467332" cy="261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kstvak 47"/>
                <p:cNvSpPr txBox="1"/>
                <p:nvPr/>
              </p:nvSpPr>
              <p:spPr>
                <a:xfrm>
                  <a:off x="6119846" y="3027753"/>
                  <a:ext cx="24461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nl-NL" sz="1600" dirty="0"/>
                </a:p>
              </p:txBody>
            </p:sp>
          </mc:Choice>
          <mc:Fallback xmlns="">
            <p:sp>
              <p:nvSpPr>
                <p:cNvPr id="48" name="Tekstvak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46" y="3027753"/>
                  <a:ext cx="24461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500" r="-2500" b="-10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kstvak 48"/>
                <p:cNvSpPr txBox="1"/>
                <p:nvPr/>
              </p:nvSpPr>
              <p:spPr>
                <a:xfrm>
                  <a:off x="4217535" y="4884922"/>
                  <a:ext cx="21210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nl-NL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nl-NL" sz="1600" dirty="0"/>
                </a:p>
              </p:txBody>
            </p:sp>
          </mc:Choice>
          <mc:Fallback xmlns="">
            <p:sp>
              <p:nvSpPr>
                <p:cNvPr id="49" name="Tekstvak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535" y="4884922"/>
                  <a:ext cx="212109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Rechte verbindingslijn 53"/>
            <p:cNvCxnSpPr/>
            <p:nvPr/>
          </p:nvCxnSpPr>
          <p:spPr>
            <a:xfrm>
              <a:off x="3676668" y="5135717"/>
              <a:ext cx="258834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54"/>
            <p:cNvCxnSpPr/>
            <p:nvPr/>
          </p:nvCxnSpPr>
          <p:spPr>
            <a:xfrm flipV="1">
              <a:off x="6239933" y="2859182"/>
              <a:ext cx="2222" cy="22693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kstvak 57"/>
                <p:cNvSpPr txBox="1"/>
                <p:nvPr/>
              </p:nvSpPr>
              <p:spPr>
                <a:xfrm>
                  <a:off x="7515477" y="4373366"/>
                  <a:ext cx="1628523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nl-NL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nl-NL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kstvak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477" y="4373366"/>
                  <a:ext cx="1628523" cy="23275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24" r="-1498" b="-2307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kstvak 58"/>
                <p:cNvSpPr txBox="1"/>
                <p:nvPr/>
              </p:nvSpPr>
              <p:spPr>
                <a:xfrm>
                  <a:off x="4511957" y="5257626"/>
                  <a:ext cx="16259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nl-NL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kstvak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957" y="5257626"/>
                  <a:ext cx="1625958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49" r="-1873" b="-25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2"/>
              <p:cNvSpPr txBox="1"/>
              <p:nvPr/>
            </p:nvSpPr>
            <p:spPr>
              <a:xfrm>
                <a:off x="4465413" y="579419"/>
                <a:ext cx="3955764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Two points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define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line in the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1">
                        <a:lumMod val="75000"/>
                      </a:schemeClr>
                    </a:solidFill>
                  </a:rPr>
                  <a:t>plane</a:t>
                </a:r>
                <a:r>
                  <a:rPr lang="nl-NL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These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two points give rise to two different lines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1">
                        <a:lumMod val="75000"/>
                      </a:schemeClr>
                    </a:solidFill>
                  </a:rPr>
                  <a:t>space</a:t>
                </a:r>
                <a:r>
                  <a:rPr lang="nl-NL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nl-NL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space these lines will intersect in a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point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′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′</m:t>
                    </m:r>
                    <m:r>
                      <a:rPr lang="nl-NL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nl-NL" dirty="0"/>
              </a:p>
            </p:txBody>
          </p:sp>
        </mc:Choice>
        <mc:Fallback xmlns="">
          <p:sp>
            <p:nvSpPr>
              <p:cNvPr id="6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13" y="579419"/>
                <a:ext cx="3955764" cy="2053639"/>
              </a:xfrm>
              <a:prstGeom prst="rect">
                <a:avLst/>
              </a:prstGeom>
              <a:blipFill rotWithShape="0">
                <a:blip r:embed="rId14"/>
                <a:stretch>
                  <a:fillRect l="-1389" t="-1484" r="-772" b="-3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hthoek 61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1981200" cy="22383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36" y="3172125"/>
            <a:ext cx="2371725" cy="223837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971600" y="3147095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 smtClean="0">
                <a:solidFill>
                  <a:schemeClr val="accent1">
                    <a:lumMod val="75000"/>
                  </a:schemeClr>
                </a:solidFill>
              </a:rPr>
              <a:t>Loaded</a:t>
            </a:r>
            <a:r>
              <a:rPr lang="nl-NL" sz="1400" i="1" dirty="0" smtClean="0">
                <a:solidFill>
                  <a:schemeClr val="accent1">
                    <a:lumMod val="75000"/>
                  </a:schemeClr>
                </a:solidFill>
              </a:rPr>
              <a:t> Image</a:t>
            </a:r>
            <a:endParaRPr lang="nl-NL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788024" y="5410500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>
                <a:solidFill>
                  <a:schemeClr val="accent1">
                    <a:lumMod val="75000"/>
                  </a:schemeClr>
                </a:solidFill>
              </a:rPr>
              <a:t>Image </a:t>
            </a:r>
            <a:r>
              <a:rPr lang="nl-NL" sz="1400" i="1" dirty="0" err="1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nl-NL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i="1" dirty="0" err="1" smtClean="0">
                <a:solidFill>
                  <a:schemeClr val="accent1">
                    <a:lumMod val="75000"/>
                  </a:schemeClr>
                </a:solidFill>
              </a:rPr>
              <a:t>detected</a:t>
            </a:r>
            <a:r>
              <a:rPr lang="nl-NL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i="1" dirty="0" err="1" smtClean="0">
                <a:solidFill>
                  <a:schemeClr val="accent1">
                    <a:lumMod val="75000"/>
                  </a:schemeClr>
                </a:solidFill>
              </a:rPr>
              <a:t>edges</a:t>
            </a:r>
            <a:endParaRPr lang="nl-NL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4062645" cy="31683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708920"/>
            <a:ext cx="4401883" cy="320005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5285866" y="5908973"/>
            <a:ext cx="2276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entury Schoolbook" panose="02040604050505020304" pitchFamily="18" charset="0"/>
              </a:rPr>
              <a:t>Vote </a:t>
            </a:r>
            <a:r>
              <a:rPr lang="en-US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histogram in 3D</a:t>
            </a:r>
            <a:r>
              <a:rPr lang="en-US" sz="1600" dirty="0">
                <a:latin typeface="Century Schoolbook" panose="02040604050505020304" pitchFamily="18" charset="0"/>
              </a:rPr>
              <a:t>.</a:t>
            </a:r>
            <a:endParaRPr lang="nl-NL" sz="1600" dirty="0"/>
          </a:p>
        </p:txBody>
      </p:sp>
      <p:sp>
        <p:nvSpPr>
          <p:cNvPr id="8" name="Rechthoek 7"/>
          <p:cNvSpPr/>
          <p:nvPr/>
        </p:nvSpPr>
        <p:spPr>
          <a:xfrm>
            <a:off x="1222539" y="3573016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err="1" smtClean="0">
                <a:solidFill>
                  <a:schemeClr val="tx2"/>
                </a:solidFill>
                <a:latin typeface="Century Schoolbook" panose="02040604050505020304" pitchFamily="18" charset="0"/>
              </a:rPr>
              <a:t>Vote</a:t>
            </a:r>
            <a:r>
              <a:rPr lang="nl-NL" sz="1600" dirty="0" smtClean="0">
                <a:solidFill>
                  <a:schemeClr val="tx2"/>
                </a:solidFill>
                <a:latin typeface="Century Schoolbook" panose="02040604050505020304" pitchFamily="18" charset="0"/>
              </a:rPr>
              <a:t> </a:t>
            </a:r>
            <a:r>
              <a:rPr lang="nl-NL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histogram.</a:t>
            </a:r>
            <a:endParaRPr lang="nl-NL" sz="1600" dirty="0">
              <a:solidFill>
                <a:schemeClr val="tx2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8" y="1628800"/>
            <a:ext cx="3753382" cy="2940571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619672" y="4569371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 Schoolbook" panose="02040604050505020304" pitchFamily="18" charset="0"/>
              </a:rPr>
              <a:t>The </a:t>
            </a:r>
            <a:r>
              <a:rPr lang="en-US" sz="1600" dirty="0">
                <a:latin typeface="Century Schoolbook" panose="02040604050505020304" pitchFamily="18" charset="0"/>
              </a:rPr>
              <a:t>detected lines marked with ‘</a:t>
            </a:r>
            <a:r>
              <a:rPr lang="en-US" sz="1600" dirty="0">
                <a:solidFill>
                  <a:srgbClr val="FFC000"/>
                </a:solidFill>
                <a:latin typeface="Century Schoolbook" panose="02040604050505020304" pitchFamily="18" charset="0"/>
              </a:rPr>
              <a:t>o</a:t>
            </a:r>
            <a:r>
              <a:rPr lang="en-US" sz="1600" dirty="0">
                <a:latin typeface="Century Schoolbook" panose="02040604050505020304" pitchFamily="18" charset="0"/>
              </a:rPr>
              <a:t>’ on the </a:t>
            </a:r>
            <a:r>
              <a:rPr lang="en-US" sz="1600" dirty="0" smtClean="0">
                <a:latin typeface="Century Schoolbook" panose="02040604050505020304" pitchFamily="18" charset="0"/>
              </a:rPr>
              <a:t>vote histogram</a:t>
            </a:r>
            <a:r>
              <a:rPr lang="en-US" sz="1600" dirty="0">
                <a:latin typeface="Century Schoolbook" panose="02040604050505020304" pitchFamily="18" charset="0"/>
              </a:rPr>
              <a:t>.</a:t>
            </a:r>
            <a:endParaRPr lang="nl-NL" sz="1600" dirty="0"/>
          </a:p>
        </p:txBody>
      </p:sp>
      <p:sp>
        <p:nvSpPr>
          <p:cNvPr id="6" name="Rechthoek 5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grpSp>
        <p:nvGrpSpPr>
          <p:cNvPr id="4" name="Group 3"/>
          <p:cNvGrpSpPr/>
          <p:nvPr/>
        </p:nvGrpSpPr>
        <p:grpSpPr>
          <a:xfrm>
            <a:off x="1900460" y="836712"/>
            <a:ext cx="4621485" cy="5275158"/>
            <a:chOff x="1907704" y="692696"/>
            <a:chExt cx="4621485" cy="52751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692696"/>
              <a:ext cx="4608512" cy="163040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5" y="2386071"/>
              <a:ext cx="4608512" cy="1861892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676" y="4247963"/>
              <a:ext cx="4608513" cy="1719891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3167" y="1201107"/>
            <a:ext cx="1757212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solidFill>
                  <a:schemeClr val="accent1">
                    <a:lumMod val="75000"/>
                  </a:schemeClr>
                </a:solidFill>
              </a:rPr>
              <a:t>Thresholded</a:t>
            </a:r>
            <a:endParaRPr lang="nl-NL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sz="1600" dirty="0" err="1" smtClean="0">
                <a:solidFill>
                  <a:schemeClr val="accent1">
                    <a:lumMod val="75000"/>
                  </a:schemeClr>
                </a:solidFill>
              </a:rPr>
              <a:t>Edge</a:t>
            </a:r>
            <a:r>
              <a:rPr lang="nl-NL" sz="1600" dirty="0" smtClean="0">
                <a:solidFill>
                  <a:schemeClr val="accent1">
                    <a:lumMod val="75000"/>
                  </a:schemeClr>
                </a:solidFill>
              </a:rPr>
              <a:t> images</a:t>
            </a:r>
            <a:endParaRPr lang="nl-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7" y="2590503"/>
            <a:ext cx="1757212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Visualizing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</a:t>
            </a:r>
          </a:p>
          <a:p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Accumulator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of the</a:t>
            </a:r>
          </a:p>
          <a:p>
            <a:r>
              <a:rPr lang="nl-NL" sz="14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eak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defined</a:t>
            </a:r>
            <a:endParaRPr lang="nl-NL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of</a:t>
            </a:r>
          </a:p>
          <a:p>
            <a:r>
              <a:rPr lang="nl-NL" sz="14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ixels in the line.</a:t>
            </a:r>
            <a:endParaRPr lang="nl-N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68" y="4437112"/>
            <a:ext cx="1757212" cy="11695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Thresholding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 accumulator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superimposing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onto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edge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image.</a:t>
            </a:r>
            <a:endParaRPr lang="nl-N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708920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Note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noise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 accumulator. </a:t>
            </a:r>
          </a:p>
          <a:p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Still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noise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, the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largest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peaks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correspond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 the major </a:t>
            </a:r>
            <a:r>
              <a:rPr lang="nl-NL" sz="1400" dirty="0" err="1" smtClean="0">
                <a:solidFill>
                  <a:schemeClr val="accent1">
                    <a:lumMod val="75000"/>
                  </a:schemeClr>
                </a:solidFill>
              </a:rPr>
              <a:t>lines</a:t>
            </a:r>
            <a:r>
              <a:rPr lang="nl-NL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N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043" y="467380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– images and accumulator space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16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061610" y="3501008"/>
            <a:ext cx="702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Another example </a:t>
            </a:r>
            <a:r>
              <a:rPr lang="en-US" dirty="0"/>
              <a:t>using the Hough circle detector can be found </a:t>
            </a:r>
            <a:r>
              <a:rPr lang="en-US" dirty="0" smtClean="0"/>
              <a:t>at: </a:t>
            </a:r>
            <a:r>
              <a:rPr lang="en-US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opencv_source_code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/samples/</a:t>
            </a:r>
            <a:r>
              <a:rPr lang="en-US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cpp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/houghcircles.cpp 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  <a:hlinkClick r:id="rId2"/>
              </a:rPr>
              <a:t>here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/>
              <a:t>for detecting objects.</a:t>
            </a:r>
            <a:endParaRPr lang="nl-NL" dirty="0"/>
          </a:p>
        </p:txBody>
      </p:sp>
      <p:grpSp>
        <p:nvGrpSpPr>
          <p:cNvPr id="8" name="Groep 7"/>
          <p:cNvGrpSpPr/>
          <p:nvPr/>
        </p:nvGrpSpPr>
        <p:grpSpPr>
          <a:xfrm>
            <a:off x="1292227" y="2276872"/>
            <a:ext cx="5904656" cy="708462"/>
            <a:chOff x="395536" y="2876173"/>
            <a:chExt cx="5904656" cy="708462"/>
          </a:xfrm>
        </p:grpSpPr>
        <p:sp>
          <p:nvSpPr>
            <p:cNvPr id="6" name="Rechthoek 5"/>
            <p:cNvSpPr/>
            <p:nvPr/>
          </p:nvSpPr>
          <p:spPr>
            <a:xfrm>
              <a:off x="395536" y="2876173"/>
              <a:ext cx="5814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An example using the </a:t>
              </a:r>
              <a:r>
                <a:rPr lang="en-US" dirty="0" smtClean="0"/>
                <a:t>Hough line detector:  </a:t>
              </a:r>
              <a:r>
                <a:rPr lang="en-US" dirty="0" smtClean="0">
                  <a:hlinkClick r:id="rId3"/>
                </a:rPr>
                <a:t>Click here</a:t>
              </a:r>
              <a:r>
                <a:rPr lang="en-US" dirty="0" smtClean="0"/>
                <a:t>. </a:t>
              </a:r>
              <a:endParaRPr lang="nl-NL" dirty="0"/>
            </a:p>
          </p:txBody>
        </p:sp>
        <p:sp>
          <p:nvSpPr>
            <p:cNvPr id="7" name="Rechthoek 6"/>
            <p:cNvSpPr/>
            <p:nvPr/>
          </p:nvSpPr>
          <p:spPr>
            <a:xfrm>
              <a:off x="395536" y="3215303"/>
              <a:ext cx="59046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An example using the Hough circle </a:t>
              </a:r>
              <a:r>
                <a:rPr lang="en-US" dirty="0" smtClean="0"/>
                <a:t>detector : </a:t>
              </a:r>
              <a:r>
                <a:rPr lang="en-US" dirty="0" smtClean="0">
                  <a:hlinkClick r:id="rId4"/>
                </a:rPr>
                <a:t>Click here</a:t>
              </a:r>
              <a:r>
                <a:rPr lang="en-US" dirty="0" smtClean="0"/>
                <a:t>. 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2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17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51520" y="612845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// </a:t>
            </a:r>
            <a:r>
              <a:rPr lang="nl-NL" dirty="0" err="1">
                <a:solidFill>
                  <a:srgbClr val="00B050"/>
                </a:solidFill>
              </a:rPr>
              <a:t>Finds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the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intersection</a:t>
            </a:r>
            <a:r>
              <a:rPr lang="nl-NL" dirty="0">
                <a:solidFill>
                  <a:srgbClr val="00B050"/>
                </a:solidFill>
              </a:rPr>
              <a:t> of </a:t>
            </a:r>
            <a:r>
              <a:rPr lang="nl-NL" dirty="0" err="1">
                <a:solidFill>
                  <a:srgbClr val="00B050"/>
                </a:solidFill>
              </a:rPr>
              <a:t>two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lines</a:t>
            </a:r>
            <a:r>
              <a:rPr lang="nl-NL" dirty="0">
                <a:solidFill>
                  <a:srgbClr val="00B050"/>
                </a:solidFill>
              </a:rPr>
              <a:t>, or returns </a:t>
            </a:r>
            <a:r>
              <a:rPr lang="nl-NL" dirty="0" err="1">
                <a:solidFill>
                  <a:srgbClr val="00B050"/>
                </a:solidFill>
              </a:rPr>
              <a:t>false</a:t>
            </a:r>
            <a:r>
              <a:rPr lang="nl-NL" dirty="0">
                <a:solidFill>
                  <a:srgbClr val="00B050"/>
                </a:solidFill>
              </a:rPr>
              <a:t>.</a:t>
            </a:r>
          </a:p>
          <a:p>
            <a:r>
              <a:rPr lang="nl-NL" dirty="0">
                <a:solidFill>
                  <a:srgbClr val="00B050"/>
                </a:solidFill>
              </a:rPr>
              <a:t>// The </a:t>
            </a:r>
            <a:r>
              <a:rPr lang="nl-NL" dirty="0" err="1">
                <a:solidFill>
                  <a:srgbClr val="00B050"/>
                </a:solidFill>
              </a:rPr>
              <a:t>lines</a:t>
            </a:r>
            <a:r>
              <a:rPr lang="nl-NL" dirty="0">
                <a:solidFill>
                  <a:srgbClr val="00B050"/>
                </a:solidFill>
              </a:rPr>
              <a:t> are </a:t>
            </a:r>
            <a:r>
              <a:rPr lang="nl-NL" dirty="0" err="1">
                <a:solidFill>
                  <a:srgbClr val="00B050"/>
                </a:solidFill>
              </a:rPr>
              <a:t>defined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by</a:t>
            </a:r>
            <a:r>
              <a:rPr lang="nl-NL" dirty="0">
                <a:solidFill>
                  <a:srgbClr val="00B050"/>
                </a:solidFill>
              </a:rPr>
              <a:t> (o1, p1) </a:t>
            </a:r>
            <a:r>
              <a:rPr lang="nl-NL" dirty="0" err="1">
                <a:solidFill>
                  <a:srgbClr val="00B050"/>
                </a:solidFill>
              </a:rPr>
              <a:t>and</a:t>
            </a:r>
            <a:r>
              <a:rPr lang="nl-NL" dirty="0">
                <a:solidFill>
                  <a:srgbClr val="00B050"/>
                </a:solidFill>
              </a:rPr>
              <a:t> (o2, p2).</a:t>
            </a:r>
          </a:p>
          <a:p>
            <a:r>
              <a:rPr lang="nl-NL" dirty="0" err="1"/>
              <a:t>bool</a:t>
            </a:r>
            <a:r>
              <a:rPr lang="nl-NL" dirty="0"/>
              <a:t> </a:t>
            </a:r>
            <a:r>
              <a:rPr lang="nl-NL" dirty="0" err="1"/>
              <a:t>intersection</a:t>
            </a:r>
            <a:r>
              <a:rPr lang="nl-NL" dirty="0"/>
              <a:t>(Point2f o1, Point2f p1, Point2f o2, Point2f p2,</a:t>
            </a:r>
          </a:p>
          <a:p>
            <a:r>
              <a:rPr lang="nl-NL" dirty="0"/>
              <a:t>                      Point2f &amp;r)</a:t>
            </a:r>
          </a:p>
          <a:p>
            <a:r>
              <a:rPr lang="nl-NL" dirty="0"/>
              <a:t>{</a:t>
            </a:r>
          </a:p>
          <a:p>
            <a:r>
              <a:rPr lang="nl-NL" dirty="0"/>
              <a:t>    Point2f x = o2 - o1;</a:t>
            </a:r>
          </a:p>
          <a:p>
            <a:r>
              <a:rPr lang="nl-NL" dirty="0"/>
              <a:t>    Point2f d1 = p1 - o1;</a:t>
            </a:r>
          </a:p>
          <a:p>
            <a:r>
              <a:rPr lang="nl-NL" dirty="0"/>
              <a:t>    Point2f d2 = p2 - o2;</a:t>
            </a:r>
          </a:p>
          <a:p>
            <a:endParaRPr lang="nl-NL" dirty="0"/>
          </a:p>
          <a:p>
            <a:r>
              <a:rPr lang="nl-NL" dirty="0"/>
              <a:t>    </a:t>
            </a:r>
            <a:r>
              <a:rPr lang="nl-NL" dirty="0" err="1"/>
              <a:t>float</a:t>
            </a:r>
            <a:r>
              <a:rPr lang="nl-NL" dirty="0"/>
              <a:t> cross = d1.x*d2.y - d1.y*d2.x;</a:t>
            </a:r>
          </a:p>
          <a:p>
            <a:r>
              <a:rPr lang="nl-NL" dirty="0"/>
              <a:t>    </a:t>
            </a:r>
            <a:r>
              <a:rPr lang="nl-NL" dirty="0" err="1"/>
              <a:t>if</a:t>
            </a:r>
            <a:r>
              <a:rPr lang="nl-NL" dirty="0"/>
              <a:t> (</a:t>
            </a:r>
            <a:r>
              <a:rPr lang="nl-NL" dirty="0" err="1"/>
              <a:t>abs</a:t>
            </a:r>
            <a:r>
              <a:rPr lang="nl-NL" dirty="0"/>
              <a:t>(cross) &lt; /*EPS*/1e-8)</a:t>
            </a:r>
          </a:p>
          <a:p>
            <a:r>
              <a:rPr lang="nl-NL" dirty="0"/>
              <a:t>        return </a:t>
            </a:r>
            <a:r>
              <a:rPr lang="nl-NL" dirty="0" err="1"/>
              <a:t>false</a:t>
            </a:r>
            <a:r>
              <a:rPr lang="nl-NL" dirty="0"/>
              <a:t>;</a:t>
            </a:r>
          </a:p>
          <a:p>
            <a:endParaRPr lang="nl-NL" dirty="0"/>
          </a:p>
          <a:p>
            <a:r>
              <a:rPr lang="nl-NL" dirty="0"/>
              <a:t>    double t1 = (</a:t>
            </a:r>
            <a:r>
              <a:rPr lang="nl-NL" dirty="0" err="1"/>
              <a:t>x.x</a:t>
            </a:r>
            <a:r>
              <a:rPr lang="nl-NL" dirty="0"/>
              <a:t> * d2.y - </a:t>
            </a:r>
            <a:r>
              <a:rPr lang="nl-NL" dirty="0" err="1"/>
              <a:t>x.y</a:t>
            </a:r>
            <a:r>
              <a:rPr lang="nl-NL" dirty="0"/>
              <a:t> * d2.x)/cross;</a:t>
            </a:r>
          </a:p>
          <a:p>
            <a:r>
              <a:rPr lang="nl-NL" dirty="0"/>
              <a:t>    r = o1 + d1 * t1;</a:t>
            </a:r>
          </a:p>
          <a:p>
            <a:r>
              <a:rPr lang="nl-NL" dirty="0"/>
              <a:t>    return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r>
              <a:rPr lang="nl-NL" dirty="0"/>
              <a:t>}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95536" y="57332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2"/>
              </a:rPr>
              <a:t>More </a:t>
            </a:r>
            <a:r>
              <a:rPr lang="nl-NL" dirty="0" err="1" smtClean="0">
                <a:hlinkClick r:id="rId2"/>
              </a:rPr>
              <a:t>examples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729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1484784"/>
            <a:ext cx="52902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Hough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information to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detect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Representing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a 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nl-NL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,b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nl-NL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</a:t>
            </a:r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θ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nl-NL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</a:t>
            </a:r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lines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nl-NL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Detecting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Circles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OpenCV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 sample</a:t>
            </a:r>
            <a:endParaRPr lang="nl-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90300"/>
            <a:ext cx="7488832" cy="286232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Hough 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a feature extraction technique. It is used mostly for detecting lines, but can be extended to find circles and ellipses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goal is to find the location of lines in images.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Hough transform can detect lines, circles and other structures if their parametric equation is known.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can give robust detection under noise and partial occlusion.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692696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u="sng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nl-NL" sz="2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386641" y="119104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4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503548" y="692696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general formula of a line is the well-known equation, where </a:t>
            </a:r>
            <a:r>
              <a:rPr lang="en-US" sz="1600" i="1" dirty="0"/>
              <a:t>m</a:t>
            </a:r>
            <a:r>
              <a:rPr lang="en-US" sz="1600" dirty="0"/>
              <a:t> denotes the slope, while </a:t>
            </a:r>
            <a:r>
              <a:rPr lang="en-US" sz="1600" i="1" dirty="0"/>
              <a:t>b</a:t>
            </a:r>
            <a:r>
              <a:rPr lang="en-US" sz="1600" dirty="0"/>
              <a:t> is the point where the line crosses the y-axis:</a:t>
            </a:r>
            <a:endParaRPr lang="nl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124199" y="1521740"/>
                <a:ext cx="1320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9" y="1521740"/>
                <a:ext cx="132004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6" r="-2765" b="-288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93526"/>
            <a:ext cx="2228850" cy="208597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503548" y="2047195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Although this is a simple and easy-to-use formula, vertical lines cannot be described with it. Now have a look at the following image:</a:t>
            </a:r>
            <a:endParaRPr lang="nl-NL" sz="1600" dirty="0"/>
          </a:p>
        </p:txBody>
      </p:sp>
      <p:sp>
        <p:nvSpPr>
          <p:cNvPr id="8" name="Rechthoek 7"/>
          <p:cNvSpPr/>
          <p:nvPr/>
        </p:nvSpPr>
        <p:spPr>
          <a:xfrm>
            <a:off x="496628" y="4692122"/>
            <a:ext cx="8316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Here a polar coordinate describes the line: </a:t>
            </a:r>
            <a:r>
              <a:rPr lang="en-US" sz="1600" i="1" dirty="0"/>
              <a:t>r</a:t>
            </a:r>
            <a:r>
              <a:rPr lang="en-US" sz="1600" dirty="0"/>
              <a:t> is the distance of the origin and the line, while </a:t>
            </a:r>
            <a:r>
              <a:rPr lang="en-US" sz="1600" i="1" dirty="0"/>
              <a:t>θ</a:t>
            </a:r>
            <a:r>
              <a:rPr lang="en-US" sz="1600" dirty="0"/>
              <a:t> is the angle of the vector pointing from the pole to the closest </a:t>
            </a:r>
            <a:r>
              <a:rPr lang="en-US" sz="1600" i="1" dirty="0"/>
              <a:t>P</a:t>
            </a:r>
            <a:r>
              <a:rPr lang="en-US" sz="1600" dirty="0"/>
              <a:t> point of the line. Using these notations, the equation of the line becomes the </a:t>
            </a:r>
            <a:r>
              <a:rPr lang="en-US" sz="1600" dirty="0" smtClean="0"/>
              <a:t>following, see next slide:</a:t>
            </a:r>
            <a:endParaRPr lang="nl-NL" sz="1600" dirty="0"/>
          </a:p>
        </p:txBody>
      </p:sp>
      <p:sp>
        <p:nvSpPr>
          <p:cNvPr id="9" name="Rechthoek 8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5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683568" y="1099482"/>
                <a:ext cx="221573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99482"/>
                <a:ext cx="2215735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2627784" y="1860856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Which can be rearranged to:</a:t>
            </a:r>
            <a:endParaRPr lang="nl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571645" y="2488453"/>
                <a:ext cx="2463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5" y="2488453"/>
                <a:ext cx="246368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43" r="-2723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hoek 6"/>
          <p:cNvSpPr/>
          <p:nvPr/>
        </p:nvSpPr>
        <p:spPr>
          <a:xfrm>
            <a:off x="467544" y="3054495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Suppose, that we have an arbitrary </a:t>
            </a:r>
            <a:r>
              <a:rPr lang="en-US" sz="1600" i="1" dirty="0"/>
              <a:t>P</a:t>
            </a:r>
            <a:r>
              <a:rPr lang="en-US" sz="1600" dirty="0"/>
              <a:t> point on an image. To get all possible lines going through it, simply rotate a line crossing </a:t>
            </a:r>
            <a:r>
              <a:rPr lang="en-US" sz="1600" i="1" dirty="0"/>
              <a:t>P</a:t>
            </a:r>
            <a:r>
              <a:rPr lang="en-US" sz="1600" dirty="0"/>
              <a:t> from 0 to 180 degrees: as </a:t>
            </a:r>
            <a:r>
              <a:rPr lang="en-US" sz="1600" i="1" dirty="0"/>
              <a:t>θ</a:t>
            </a:r>
            <a:r>
              <a:rPr lang="en-US" sz="1600" dirty="0"/>
              <a:t> changes </a:t>
            </a:r>
            <a:r>
              <a:rPr lang="en-US" sz="1600" i="1" dirty="0"/>
              <a:t>r</a:t>
            </a:r>
            <a:r>
              <a:rPr lang="en-US" sz="1600" dirty="0"/>
              <a:t> will change too.</a:t>
            </a:r>
            <a:endParaRPr lang="nl-NL" sz="1600" dirty="0"/>
          </a:p>
        </p:txBody>
      </p:sp>
      <p:sp>
        <p:nvSpPr>
          <p:cNvPr id="8" name="Rechthoek 7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21057"/>
            <a:ext cx="5103934" cy="2241531"/>
          </a:xfrm>
          <a:prstGeom prst="rect">
            <a:avLst/>
          </a:prstGeom>
        </p:spPr>
      </p:pic>
      <p:sp>
        <p:nvSpPr>
          <p:cNvPr id="10" name="Stroomdiagram: Verbindingslijn 9"/>
          <p:cNvSpPr/>
          <p:nvPr/>
        </p:nvSpPr>
        <p:spPr>
          <a:xfrm>
            <a:off x="3035333" y="428625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Verbindingslijn 10"/>
          <p:cNvSpPr/>
          <p:nvPr/>
        </p:nvSpPr>
        <p:spPr>
          <a:xfrm>
            <a:off x="3805339" y="4669487"/>
            <a:ext cx="55320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/>
              <p:cNvSpPr txBox="1"/>
              <p:nvPr/>
            </p:nvSpPr>
            <p:spPr>
              <a:xfrm>
                <a:off x="3130459" y="4082931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59" y="4082931"/>
                <a:ext cx="2124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4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/>
          </a:p>
        </p:txBody>
      </p:sp>
      <p:pic>
        <p:nvPicPr>
          <p:cNvPr id="4" name="594E9B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9632" y="679297"/>
            <a:ext cx="6192688" cy="29446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81467" y="3756513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Here you see </a:t>
            </a:r>
            <a:r>
              <a:rPr lang="en-US" sz="1600" dirty="0"/>
              <a:t>a line rotating around, while on the right panel the corresponding </a:t>
            </a:r>
            <a:r>
              <a:rPr lang="en-US" sz="1600" i="1" dirty="0"/>
              <a:t>θ</a:t>
            </a:r>
            <a:r>
              <a:rPr lang="en-US" sz="1600" dirty="0"/>
              <a:t> and </a:t>
            </a:r>
            <a:r>
              <a:rPr lang="en-US" sz="1600" i="1" dirty="0"/>
              <a:t>r</a:t>
            </a:r>
            <a:r>
              <a:rPr lang="en-US" sz="1600" dirty="0"/>
              <a:t> coordinates will be </a:t>
            </a:r>
            <a:r>
              <a:rPr lang="en-US" sz="1600" dirty="0" smtClean="0"/>
              <a:t>visualized. </a:t>
            </a:r>
            <a:r>
              <a:rPr lang="nl-NL" sz="1600" dirty="0"/>
              <a:t>The result is </a:t>
            </a:r>
            <a:r>
              <a:rPr lang="nl-NL" sz="1600" dirty="0" smtClean="0"/>
              <a:t>sinusoidal.</a:t>
            </a:r>
            <a:endParaRPr lang="nl-NL" sz="1600" dirty="0"/>
          </a:p>
        </p:txBody>
      </p:sp>
      <p:sp>
        <p:nvSpPr>
          <p:cNvPr id="6" name="Rechthoek 5"/>
          <p:cNvSpPr/>
          <p:nvPr/>
        </p:nvSpPr>
        <p:spPr>
          <a:xfrm>
            <a:off x="389583" y="446570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two trajectory cross each other, when the two points are on the same line. The </a:t>
            </a:r>
            <a:r>
              <a:rPr lang="en-US" sz="1600" i="1" dirty="0"/>
              <a:t>θ</a:t>
            </a:r>
            <a:r>
              <a:rPr lang="en-US" sz="1600" dirty="0"/>
              <a:t> and </a:t>
            </a:r>
            <a:r>
              <a:rPr lang="en-US" sz="1600" i="1" dirty="0"/>
              <a:t>r</a:t>
            </a:r>
            <a:r>
              <a:rPr lang="en-US" sz="1600" dirty="0"/>
              <a:t> coordinates of the crossing point exactly describe the line on which both points are found.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395536" y="5411025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is the basic idea of the Hough transform: we draw the sinusoid for each edge point, and then find the crossings, which describe the lines. Of course the more point is located on a line, the more sinusoid will cross at the given </a:t>
            </a:r>
            <a:r>
              <a:rPr lang="en-US" sz="1400" i="1" dirty="0"/>
              <a:t>θ</a:t>
            </a:r>
            <a:r>
              <a:rPr lang="en-US" sz="1400" dirty="0"/>
              <a:t> and </a:t>
            </a:r>
            <a:r>
              <a:rPr lang="en-US" sz="1400" i="1" dirty="0"/>
              <a:t>r</a:t>
            </a:r>
            <a:r>
              <a:rPr lang="en-US" sz="1400" dirty="0"/>
              <a:t> pair.</a:t>
            </a:r>
            <a:endParaRPr lang="nl-NL" sz="1400" dirty="0"/>
          </a:p>
        </p:txBody>
      </p:sp>
      <p:sp>
        <p:nvSpPr>
          <p:cNvPr id="11" name="Rechthoek 10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6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5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79" y="1570439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Borders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between the regions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are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straight lines.</a:t>
            </a:r>
          </a:p>
          <a:p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These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lines separate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regions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different grey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levels.</a:t>
            </a:r>
          </a:p>
          <a:p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is often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pre processing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3" y="3227751"/>
            <a:ext cx="335825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07" y="3248980"/>
            <a:ext cx="334774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115615" y="4307871"/>
            <a:ext cx="432048" cy="5908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07203" y="764704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Image with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75000"/>
                  </a:schemeClr>
                </a:solidFill>
              </a:rPr>
              <a:t>structures</a:t>
            </a:r>
            <a:endParaRPr lang="nl-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7</a:t>
            </a:fld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530657" y="123168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Hough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43" y="3717032"/>
            <a:ext cx="2304256" cy="81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54868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Hough-transform – the input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28635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The input image must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thresholded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edge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image.</a:t>
            </a:r>
          </a:p>
          <a:p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The magnitude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computed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Sobel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operator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thresholded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as input.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i="1" dirty="0" err="1" smtClean="0">
                <a:solidFill>
                  <a:schemeClr val="accent1">
                    <a:lumMod val="75000"/>
                  </a:schemeClr>
                </a:solidFill>
              </a:rPr>
              <a:t>Following</a:t>
            </a:r>
            <a:r>
              <a:rPr lang="nl-NL" sz="1600" i="1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nl-NL" sz="1600" i="1" dirty="0" err="1" smtClean="0">
                <a:solidFill>
                  <a:schemeClr val="accent1">
                    <a:lumMod val="75000"/>
                  </a:schemeClr>
                </a:solidFill>
              </a:rPr>
              <a:t>recap</a:t>
            </a:r>
            <a:r>
              <a:rPr lang="nl-NL" sz="1600" i="1" dirty="0" smtClean="0">
                <a:solidFill>
                  <a:schemeClr val="accent1">
                    <a:lumMod val="75000"/>
                  </a:schemeClr>
                </a:solidFill>
              </a:rPr>
              <a:t>..</a:t>
            </a:r>
            <a:endParaRPr lang="nl-NL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282223" cy="107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6176" y="2777286"/>
                <a:ext cx="2135393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Sobel </a:t>
                </a:r>
                <a:r>
                  <a:rPr lang="nl-NL" sz="1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kernels</a:t>
                </a:r>
                <a:r>
                  <a:rPr lang="nl-NL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nl-NL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𝑎𝑛𝑑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nl-NL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77286"/>
                <a:ext cx="2135393" cy="324769"/>
              </a:xfrm>
              <a:prstGeom prst="rect">
                <a:avLst/>
              </a:prstGeom>
              <a:blipFill rotWithShape="1">
                <a:blip r:embed="rId4"/>
                <a:stretch>
                  <a:fillRect l="-857" t="-1887" b="-132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4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27326"/>
            <a:ext cx="2042066" cy="193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1475" y="219998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nl-NL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i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lang="nl-NL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nl-NL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754653"/>
                <a:ext cx="7128792" cy="29726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thresholded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edge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image is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starting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point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for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Hough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transform</a:t>
                </a:r>
                <a:endParaRPr lang="nl-NL" sz="16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What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does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Sobel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filter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produce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Approximation to the image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gradient</a:t>
                </a:r>
                <a:r>
                  <a:rPr lang="nl-NL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which</a:t>
                </a:r>
                <a:r>
                  <a:rPr lang="nl-NL" sz="1600" dirty="0">
                    <a:solidFill>
                      <a:schemeClr val="accent1">
                        <a:lumMod val="75000"/>
                      </a:schemeClr>
                    </a:solidFill>
                  </a:rPr>
                  <a:t> is a vector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quantity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given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by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nl-N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𝜵</m:t>
                    </m:r>
                    <m:r>
                      <a:rPr lang="nl-N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nl-N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nl-N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nl-N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l-N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nl-NL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nl-N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l-N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𝝏</m:t>
                                </m:r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𝝏</m:t>
                                </m:r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𝝏</m:t>
                                </m:r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𝝏</m:t>
                                </m:r>
                                <m:r>
                                  <a:rPr lang="nl-NL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nl-NL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gradient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is a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measure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𝒚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changes as a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changes in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arguments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𝑎𝑛𝑑</m:t>
                    </m:r>
                    <m:r>
                      <a:rPr lang="nl-NL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nl-NL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16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gradient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vector points in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direction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the maximum change.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 length of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this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vector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indicates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size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the </a:t>
                </a:r>
                <a:r>
                  <a:rPr lang="nl-NL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gradient</a:t>
                </a:r>
                <a:r>
                  <a:rPr lang="nl-NL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endParaRPr lang="nl-NL" sz="1400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nl-NL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nl-NL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l-NL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nl-NL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nl-NL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</m:d>
                      <m:r>
                        <a:rPr lang="nl-NL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NL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nl-NL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nl-NL" sz="1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nl-NL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4653"/>
                <a:ext cx="7128792" cy="2972673"/>
              </a:xfrm>
              <a:prstGeom prst="rect">
                <a:avLst/>
              </a:prstGeom>
              <a:blipFill rotWithShape="0">
                <a:blip r:embed="rId3"/>
                <a:stretch>
                  <a:fillRect l="-256" t="-4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C173E217BAF4E80805EE817A2FB16" ma:contentTypeVersion="0" ma:contentTypeDescription="Create a new document." ma:contentTypeScope="" ma:versionID="5b1d31a4fab7e725f1c741106b634ad7">
  <xsd:schema xmlns:xsd="http://www.w3.org/2001/XMLSchema" xmlns:xs="http://www.w3.org/2001/XMLSchema" xmlns:p="http://schemas.microsoft.com/office/2006/metadata/properties" xmlns:ns2="252BDB0A-93DC-4662-B430-FE66A79436E9" targetNamespace="http://schemas.microsoft.com/office/2006/metadata/properties" ma:root="true" ma:fieldsID="44b0c62110821253a9df2be90f6d531b" ns2:_="">
    <xsd:import namespace="252BDB0A-93DC-4662-B430-FE66A79436E9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Va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BDB0A-93DC-4662-B430-FE66A79436E9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Periode1" ma:format="Dropdown" ma:internalName="Categorie">
      <xsd:simpleType>
        <xsd:restriction base="dms:Choice">
          <xsd:enumeration value="Periode1"/>
          <xsd:enumeration value="Periode2"/>
          <xsd:enumeration value="Algemeen"/>
          <xsd:enumeration value="Cursus UvT"/>
        </xsd:restriction>
      </xsd:simpleType>
    </xsd:element>
    <xsd:element name="Vak" ma:index="9" nillable="true" ma:displayName="Vak" ma:default="V3D1" ma:format="Dropdown" ma:internalName="Vak">
      <xsd:simpleType>
        <xsd:restriction base="dms:Choice">
          <xsd:enumeration value="V3D1"/>
          <xsd:enumeration value="VED1"/>
          <xsd:enumeration value="VCC1"/>
          <xsd:enumeration value="VPT1"/>
          <xsd:enumeration value="VIS2"/>
          <xsd:enumeration value="VPT2"/>
          <xsd:enumeration value="VRS2"/>
          <xsd:enumeration value="VEX2"/>
          <xsd:enumeration value="VUI2"/>
          <xsd:enumeration value="VUX2"/>
          <xsd:enumeration value="Curs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252BDB0A-93DC-4662-B430-FE66A79436E9">V3D1</Vak>
    <Categorie xmlns="252BDB0A-93DC-4662-B430-FE66A79436E9">Periode1</Categori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CCA92A-B020-4B11-9BAC-ADD92E4117B5}"/>
</file>

<file path=customXml/itemProps2.xml><?xml version="1.0" encoding="utf-8"?>
<ds:datastoreItem xmlns:ds="http://schemas.openxmlformats.org/officeDocument/2006/customXml" ds:itemID="{FE7E4487-2BBE-4151-8814-14A777138418}"/>
</file>

<file path=customXml/itemProps3.xml><?xml version="1.0" encoding="utf-8"?>
<ds:datastoreItem xmlns:ds="http://schemas.openxmlformats.org/officeDocument/2006/customXml" ds:itemID="{C1870FEE-B866-43E4-95CC-A6B6B235013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976</Words>
  <Application>Microsoft Office PowerPoint</Application>
  <PresentationFormat>Diavoorstelling (4:3)</PresentationFormat>
  <Paragraphs>163</Paragraphs>
  <Slides>17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Cambria Math</vt:lpstr>
      <vt:lpstr>Century Schoolbook</vt:lpstr>
      <vt:lpstr>Times New Roman</vt:lpstr>
      <vt:lpstr>Blank</vt:lpstr>
      <vt:lpstr>MINES-VIS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Fontys Hogescholen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MINES-VIS/CVIS</dc:title>
  <dc:creator>Figaroa,Oswald O.E.</dc:creator>
  <cp:lastModifiedBy>Figaroa,Oswald O.E.</cp:lastModifiedBy>
  <cp:revision>53</cp:revision>
  <dcterms:created xsi:type="dcterms:W3CDTF">2014-09-03T11:17:11Z</dcterms:created>
  <dcterms:modified xsi:type="dcterms:W3CDTF">2015-10-06T08:08:15Z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0x0101002BFC173E217BAF4E80805EE817A2FB16</vt:lpwstr>
  </property>
</Properties>
</file>