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63" r:id="rId6"/>
    <p:sldId id="261" r:id="rId7"/>
    <p:sldId id="265" r:id="rId8"/>
    <p:sldId id="266" r:id="rId9"/>
    <p:sldId id="267" r:id="rId10"/>
    <p:sldId id="268" r:id="rId11"/>
    <p:sldId id="269" r:id="rId1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https://products.office.com/id-ID/compare-all-microsoft-office-products-b?tab=1&amp;OCID=AID737190_SEM_2eqEajBF&amp;MarinID=s2eqEajBF|331158603832|+microsoft%20+office|b|c||60964098705|aud-312771921029:kwd-1309826907&amp;lnkd=Google_O365SMB_NI&amp;gclid=EAIaIQobChMIuZ" TargetMode="Externa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hyperlink" Target="https://www.wps.com/id-ID/download" TargetMode="External"/><Relationship Id="rId2" Type="http://schemas.openxmlformats.org/officeDocument/2006/relationships/hyperlink" Target="https://products.office.com/id-ID/compare-all-microsoft-office-products-b?tab=1&amp;OCID=AID737190_SEM_2eqEajBF&amp;MarinID=s2eqEajBF|331158603832|+microsoft%20+office|b|c||60964098705|aud-312771921029:kwd-1309826907&amp;lnkd=Google_O365SMB_NI&amp;gclid=EAIaIQobChMIuZ" TargetMode="Externa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GIF"/><Relationship Id="rId4" Type="http://schemas.openxmlformats.org/officeDocument/2006/relationships/image" Target="../media/image9.png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3020" y="4445"/>
            <a:ext cx="12257405" cy="6848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en-US">
                <a:solidFill>
                  <a:schemeClr val="bg1"/>
                </a:solidFill>
                <a:latin typeface="Purisa" panose="02000603000000000000" charset="0"/>
                <a:cs typeface="Purisa" panose="02000603000000000000" charset="0"/>
              </a:rPr>
              <a:t>WORK OFFICE Alternatives Application</a:t>
            </a:r>
            <a:endParaRPr lang="en-US" altLang="en-US">
              <a:solidFill>
                <a:schemeClr val="bg1"/>
              </a:solidFill>
              <a:latin typeface="Purisa" panose="02000603000000000000" charset="0"/>
              <a:cs typeface="Purisa" panose="02000603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  <a:latin typeface="Purisa" panose="02000603000000000000" charset="0"/>
                <a:cs typeface="Purisa" panose="02000603000000000000" charset="0"/>
              </a:rPr>
              <a:t>Adeputra Armadani., JNA., CND</a:t>
            </a:r>
            <a:endParaRPr lang="en-US" altLang="en-US">
              <a:solidFill>
                <a:schemeClr val="tx1">
                  <a:lumMod val="65000"/>
                  <a:lumOff val="35000"/>
                </a:schemeClr>
              </a:solidFill>
              <a:latin typeface="Purisa" panose="02000603000000000000" charset="0"/>
              <a:cs typeface="Purisa" panose="0200060300000000000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3020" y="4445"/>
            <a:ext cx="12257405" cy="6848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5445" y="1049020"/>
            <a:ext cx="9144000" cy="1160780"/>
          </a:xfrm>
        </p:spPr>
        <p:txBody>
          <a:bodyPr>
            <a:normAutofit/>
          </a:bodyPr>
          <a:p>
            <a:r>
              <a:rPr lang="en-US" altLang="en-US" sz="5000">
                <a:solidFill>
                  <a:schemeClr val="bg1"/>
                </a:solidFill>
                <a:latin typeface="Purisa" panose="02000603000000000000" charset="0"/>
                <a:cs typeface="Purisa" panose="02000603000000000000" charset="0"/>
              </a:rPr>
              <a:t>cyber security tips</a:t>
            </a:r>
            <a:endParaRPr lang="en-US" altLang="en-US" sz="5000">
              <a:solidFill>
                <a:schemeClr val="bg1"/>
              </a:solidFill>
              <a:latin typeface="Purisa" panose="02000603000000000000" charset="0"/>
              <a:cs typeface="Purisa" panose="02000603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01595"/>
            <a:ext cx="9144000" cy="3876675"/>
          </a:xfrm>
        </p:spPr>
        <p:txBody>
          <a:bodyPr>
            <a:normAutofit lnSpcReduction="10000"/>
          </a:bodyPr>
          <a:p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  <a:latin typeface="Purisa" panose="02000603000000000000" charset="0"/>
                <a:cs typeface="Purisa" panose="02000603000000000000" charset="0"/>
              </a:rPr>
              <a:t>* aware of malware, trojan, ransomware, virus computer</a:t>
            </a:r>
            <a:endParaRPr lang="en-US" altLang="en-US">
              <a:solidFill>
                <a:schemeClr val="tx1">
                  <a:lumMod val="65000"/>
                  <a:lumOff val="35000"/>
                </a:schemeClr>
              </a:solidFill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  <a:latin typeface="Purisa" panose="02000603000000000000" charset="0"/>
                <a:cs typeface="Purisa" panose="02000603000000000000" charset="0"/>
              </a:rPr>
              <a:t>* have to worry about suspicious files, new mail, file into flashdisk.</a:t>
            </a:r>
            <a:endParaRPr lang="en-US" altLang="en-US">
              <a:solidFill>
                <a:schemeClr val="tx1">
                  <a:lumMod val="65000"/>
                  <a:lumOff val="35000"/>
                </a:schemeClr>
              </a:solidFill>
              <a:latin typeface="Purisa" panose="02000603000000000000" charset="0"/>
              <a:cs typeface="Purisa" panose="02000603000000000000" charset="0"/>
            </a:endParaRPr>
          </a:p>
          <a:p>
            <a:endParaRPr lang="en-US" altLang="en-US">
              <a:solidFill>
                <a:schemeClr val="tx1">
                  <a:lumMod val="65000"/>
                  <a:lumOff val="35000"/>
                </a:schemeClr>
              </a:solidFill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  <a:latin typeface="Purisa" panose="02000603000000000000" charset="0"/>
                <a:cs typeface="Purisa" panose="02000603000000000000" charset="0"/>
              </a:rPr>
              <a:t>[solutions]</a:t>
            </a:r>
            <a:endParaRPr lang="en-US" altLang="en-US">
              <a:solidFill>
                <a:schemeClr val="tx1">
                  <a:lumMod val="65000"/>
                  <a:lumOff val="35000"/>
                </a:schemeClr>
              </a:solidFill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  <a:latin typeface="Purisa" panose="02000603000000000000" charset="0"/>
                <a:cs typeface="Purisa" panose="02000603000000000000" charset="0"/>
              </a:rPr>
              <a:t>*identification, analysis, use anti-virus</a:t>
            </a:r>
            <a:endParaRPr lang="en-US" altLang="en-US">
              <a:solidFill>
                <a:schemeClr val="tx1">
                  <a:lumMod val="65000"/>
                  <a:lumOff val="35000"/>
                </a:schemeClr>
              </a:solidFill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  <a:latin typeface="Purisa" panose="02000603000000000000" charset="0"/>
                <a:cs typeface="Purisa" panose="02000603000000000000" charset="0"/>
              </a:rPr>
              <a:t>*https://virustotal.com</a:t>
            </a:r>
            <a:endParaRPr lang="en-US" altLang="en-US">
              <a:solidFill>
                <a:schemeClr val="tx1">
                  <a:lumMod val="65000"/>
                  <a:lumOff val="35000"/>
                </a:schemeClr>
              </a:solidFill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  <a:latin typeface="Purisa" panose="02000603000000000000" charset="0"/>
                <a:cs typeface="Purisa" panose="02000603000000000000" charset="0"/>
              </a:rPr>
              <a:t>*check code file md5hash</a:t>
            </a:r>
            <a:endParaRPr lang="en-US" altLang="en-US">
              <a:solidFill>
                <a:schemeClr val="tx1">
                  <a:lumMod val="65000"/>
                  <a:lumOff val="35000"/>
                </a:schemeClr>
              </a:solidFill>
              <a:latin typeface="Purisa" panose="02000603000000000000" charset="0"/>
              <a:cs typeface="Purisa" panose="0200060300000000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3020" y="4445"/>
            <a:ext cx="12257405" cy="6848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altLang="en-US">
                <a:solidFill>
                  <a:schemeClr val="bg1"/>
                </a:solidFill>
                <a:latin typeface="Purisa" panose="02000603000000000000" charset="0"/>
                <a:cs typeface="Purisa" panose="02000603000000000000" charset="0"/>
              </a:rPr>
              <a:t>work office ?</a:t>
            </a:r>
            <a:endParaRPr lang="en-US" altLang="en-US">
              <a:solidFill>
                <a:schemeClr val="bg1"/>
              </a:solidFill>
              <a:latin typeface="Purisa" panose="02000603000000000000" charset="0"/>
              <a:cs typeface="Purisa" panose="02000603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 altLang="en-US">
              <a:solidFill>
                <a:schemeClr val="tx1">
                  <a:lumMod val="65000"/>
                  <a:lumOff val="35000"/>
                </a:schemeClr>
              </a:solidFill>
              <a:latin typeface="Purisa" panose="02000603000000000000" charset="0"/>
              <a:cs typeface="Purisa" panose="0200060300000000000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3020" y="4445"/>
            <a:ext cx="12257405" cy="6848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3020" y="1122680"/>
            <a:ext cx="11891010" cy="2387600"/>
          </a:xfrm>
        </p:spPr>
        <p:txBody>
          <a:bodyPr>
            <a:normAutofit/>
          </a:bodyPr>
          <a:p>
            <a:r>
              <a:rPr lang="en-US" altLang="en-US" sz="4000">
                <a:solidFill>
                  <a:schemeClr val="bg1"/>
                </a:solidFill>
                <a:latin typeface="Purisa" panose="02000603000000000000" charset="0"/>
                <a:cs typeface="Purisa" panose="02000603000000000000" charset="0"/>
                <a:sym typeface="+mn-ea"/>
              </a:rPr>
              <a:t>(writer, presentation, spredsheets)</a:t>
            </a:r>
            <a:endParaRPr lang="en-US" altLang="en-US" sz="4000">
              <a:solidFill>
                <a:schemeClr val="bg1"/>
              </a:solidFill>
              <a:latin typeface="Purisa" panose="02000603000000000000" charset="0"/>
              <a:cs typeface="Purisa" panose="02000603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 altLang="en-US">
              <a:solidFill>
                <a:schemeClr val="tx1">
                  <a:lumMod val="65000"/>
                  <a:lumOff val="35000"/>
                </a:schemeClr>
              </a:solidFill>
              <a:latin typeface="Purisa" panose="02000603000000000000" charset="0"/>
              <a:cs typeface="Purisa" panose="0200060300000000000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3020" y="3810"/>
            <a:ext cx="12257405" cy="6848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19710" y="6284595"/>
            <a:ext cx="860425" cy="2597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Screenshot_2019-04-26_19-01-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3420" y="523240"/>
            <a:ext cx="8677275" cy="58102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58445" y="572135"/>
            <a:ext cx="2759710" cy="974090"/>
            <a:chOff x="356" y="1461"/>
            <a:chExt cx="4346" cy="1534"/>
          </a:xfrm>
        </p:grpSpPr>
        <p:sp>
          <p:nvSpPr>
            <p:cNvPr id="9" name="Rectangle 8"/>
            <p:cNvSpPr/>
            <p:nvPr/>
          </p:nvSpPr>
          <p:spPr>
            <a:xfrm>
              <a:off x="356" y="1461"/>
              <a:ext cx="4347" cy="15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8" name="Picture 7" descr="Screenshot_2019-04-03_23-39-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7" y="1913"/>
              <a:ext cx="3240" cy="690"/>
            </a:xfrm>
            <a:prstGeom prst="rect">
              <a:avLst/>
            </a:prstGeom>
          </p:spPr>
        </p:pic>
      </p:grpSp>
      <p:sp>
        <p:nvSpPr>
          <p:cNvPr id="11" name="Text Box 10"/>
          <p:cNvSpPr txBox="1"/>
          <p:nvPr/>
        </p:nvSpPr>
        <p:spPr>
          <a:xfrm>
            <a:off x="1270" y="1998980"/>
            <a:ext cx="55848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Purisa" panose="02000603000000000000" charset="0"/>
                <a:cs typeface="Purisa" panose="02000603000000000000" charset="0"/>
                <a:sym typeface="+mn-ea"/>
              </a:rPr>
              <a:t>for bisnis </a:t>
            </a:r>
            <a:endParaRPr lang="en-US" sz="3600">
              <a:solidFill>
                <a:schemeClr val="bg1"/>
              </a:solidFill>
              <a:latin typeface="Purisa" panose="02000603000000000000" charset="0"/>
              <a:cs typeface="Purisa" panose="02000603000000000000" charset="0"/>
              <a:sym typeface="+mn-ea"/>
            </a:endParaRPr>
          </a:p>
          <a:p>
            <a:r>
              <a:rPr lang="en-US" sz="3600">
                <a:solidFill>
                  <a:schemeClr val="bg1"/>
                </a:solidFill>
                <a:latin typeface="Purisa" panose="02000603000000000000" charset="0"/>
                <a:cs typeface="Purisa" panose="02000603000000000000" charset="0"/>
                <a:sym typeface="+mn-ea"/>
              </a:rPr>
              <a:t>for home </a:t>
            </a:r>
            <a:endParaRPr lang="en-US" sz="3600">
              <a:solidFill>
                <a:schemeClr val="bg1"/>
              </a:solidFill>
              <a:latin typeface="Purisa" panose="02000603000000000000" charset="0"/>
              <a:cs typeface="Purisa" panose="02000603000000000000" charset="0"/>
              <a:sym typeface="+mn-ea"/>
            </a:endParaRPr>
          </a:p>
          <a:p>
            <a:r>
              <a:rPr lang="en-US" sz="3600">
                <a:solidFill>
                  <a:schemeClr val="bg1"/>
                </a:solidFill>
                <a:latin typeface="Purisa" panose="02000603000000000000" charset="0"/>
                <a:cs typeface="Purisa" panose="02000603000000000000" charset="0"/>
                <a:sym typeface="+mn-ea"/>
              </a:rPr>
              <a:t>for person </a:t>
            </a:r>
            <a:endParaRPr lang="en-US" sz="3600">
              <a:solidFill>
                <a:schemeClr val="bg1"/>
              </a:solidFill>
              <a:latin typeface="Purisa" panose="02000603000000000000" charset="0"/>
              <a:cs typeface="Purisa" panose="02000603000000000000" charset="0"/>
              <a:sym typeface="+mn-ea"/>
            </a:endParaRPr>
          </a:p>
          <a:p>
            <a:r>
              <a:rPr lang="en-US" sz="3600">
                <a:solidFill>
                  <a:schemeClr val="bg1"/>
                </a:solidFill>
                <a:latin typeface="Purisa" panose="02000603000000000000" charset="0"/>
                <a:cs typeface="Purisa" panose="02000603000000000000" charset="0"/>
                <a:sym typeface="+mn-ea"/>
              </a:rPr>
              <a:t>for student</a:t>
            </a:r>
            <a:endParaRPr lang="en-US" sz="3600"/>
          </a:p>
        </p:txBody>
      </p:sp>
      <p:pic>
        <p:nvPicPr>
          <p:cNvPr id="12" name="Picture 11" descr="Screenshot_2019-04-26_19-07-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985" y="2292350"/>
            <a:ext cx="6009005" cy="4249420"/>
          </a:xfrm>
          <a:prstGeom prst="rect">
            <a:avLst/>
          </a:prstGeom>
        </p:spPr>
      </p:pic>
      <p:sp>
        <p:nvSpPr>
          <p:cNvPr id="13" name="Text Box 12">
            <a:hlinkClick r:id="rId4" action="ppaction://hlinkfile"/>
          </p:cNvPr>
          <p:cNvSpPr txBox="1"/>
          <p:nvPr/>
        </p:nvSpPr>
        <p:spPr>
          <a:xfrm>
            <a:off x="258445" y="6266180"/>
            <a:ext cx="13957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bg1"/>
                </a:solidFill>
              </a:rPr>
              <a:t>sumber</a:t>
            </a:r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7207250" y="3583940"/>
            <a:ext cx="1817370" cy="6057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/>
              <a:t>microsoft lost cost becaus piracy</a:t>
            </a:r>
            <a:endParaRPr lang="" altLang="en-U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3020" y="4445"/>
            <a:ext cx="12257405" cy="6848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altLang="en-US" sz="5000">
                <a:solidFill>
                  <a:schemeClr val="bg1"/>
                </a:solidFill>
                <a:latin typeface="Purisa" panose="02000603000000000000" charset="0"/>
                <a:cs typeface="Purisa" panose="02000603000000000000" charset="0"/>
              </a:rPr>
              <a:t>Alternative Application </a:t>
            </a:r>
            <a:endParaRPr lang="en-US" altLang="en-US" sz="5000">
              <a:solidFill>
                <a:schemeClr val="bg1"/>
              </a:solidFill>
              <a:latin typeface="Purisa" panose="02000603000000000000" charset="0"/>
              <a:cs typeface="Purisa" panose="02000603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 altLang="en-US">
              <a:solidFill>
                <a:schemeClr val="tx1">
                  <a:lumMod val="65000"/>
                  <a:lumOff val="35000"/>
                </a:schemeClr>
              </a:solidFill>
              <a:latin typeface="Purisa" panose="02000603000000000000" charset="0"/>
              <a:cs typeface="Purisa" panose="0200060300000000000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3020" y="3810"/>
            <a:ext cx="12257405" cy="6848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 descr="Screenshot_2019-04-26_19-16-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2020" y="332740"/>
            <a:ext cx="8445500" cy="3660775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219710" y="6284595"/>
            <a:ext cx="860425" cy="2597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270" y="1998980"/>
            <a:ext cx="55848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Purisa" panose="02000603000000000000" charset="0"/>
                <a:cs typeface="Purisa" panose="02000603000000000000" charset="0"/>
                <a:sym typeface="+mn-ea"/>
              </a:rPr>
              <a:t>for </a:t>
            </a:r>
            <a:r>
              <a:rPr lang="en-US" altLang="en-US" sz="3600">
                <a:solidFill>
                  <a:schemeClr val="bg1"/>
                </a:solidFill>
                <a:latin typeface="Purisa" panose="02000603000000000000" charset="0"/>
                <a:cs typeface="Purisa" panose="02000603000000000000" charset="0"/>
                <a:sym typeface="+mn-ea"/>
              </a:rPr>
              <a:t>android</a:t>
            </a:r>
            <a:endParaRPr lang="en-US" altLang="en-US" sz="3600">
              <a:solidFill>
                <a:schemeClr val="bg1"/>
              </a:solidFill>
              <a:latin typeface="Purisa" panose="02000603000000000000" charset="0"/>
              <a:cs typeface="Purisa" panose="02000603000000000000" charset="0"/>
              <a:sym typeface="+mn-ea"/>
            </a:endParaRPr>
          </a:p>
          <a:p>
            <a:r>
              <a:rPr lang="en-US" altLang="en-US" sz="3600">
                <a:solidFill>
                  <a:schemeClr val="bg1"/>
                </a:solidFill>
                <a:latin typeface="Purisa" panose="02000603000000000000" charset="0"/>
                <a:cs typeface="Purisa" panose="02000603000000000000" charset="0"/>
                <a:sym typeface="+mn-ea"/>
              </a:rPr>
              <a:t>for iOS </a:t>
            </a:r>
            <a:endParaRPr lang="en-US" altLang="en-US" sz="3600">
              <a:solidFill>
                <a:schemeClr val="bg1"/>
              </a:solidFill>
              <a:latin typeface="Purisa" panose="02000603000000000000" charset="0"/>
              <a:cs typeface="Purisa" panose="02000603000000000000" charset="0"/>
              <a:sym typeface="+mn-ea"/>
            </a:endParaRPr>
          </a:p>
          <a:p>
            <a:r>
              <a:rPr lang="en-US" altLang="en-US" sz="3600">
                <a:solidFill>
                  <a:schemeClr val="bg1"/>
                </a:solidFill>
                <a:latin typeface="Purisa" panose="02000603000000000000" charset="0"/>
                <a:cs typeface="Purisa" panose="02000603000000000000" charset="0"/>
                <a:sym typeface="+mn-ea"/>
              </a:rPr>
              <a:t>for windows</a:t>
            </a:r>
            <a:endParaRPr lang="en-US" altLang="en-US" sz="3600">
              <a:solidFill>
                <a:schemeClr val="bg1"/>
              </a:solidFill>
              <a:latin typeface="Purisa" panose="02000603000000000000" charset="0"/>
              <a:cs typeface="Purisa" panose="02000603000000000000" charset="0"/>
              <a:sym typeface="+mn-ea"/>
            </a:endParaRPr>
          </a:p>
          <a:p>
            <a:r>
              <a:rPr lang="en-US" altLang="en-US" sz="3600">
                <a:solidFill>
                  <a:schemeClr val="bg1"/>
                </a:solidFill>
                <a:latin typeface="Purisa" panose="02000603000000000000" charset="0"/>
                <a:cs typeface="Purisa" panose="02000603000000000000" charset="0"/>
                <a:sym typeface="+mn-ea"/>
              </a:rPr>
              <a:t>for linux</a:t>
            </a:r>
            <a:endParaRPr lang="en-US" altLang="en-US" sz="3600"/>
          </a:p>
        </p:txBody>
      </p:sp>
      <p:sp>
        <p:nvSpPr>
          <p:cNvPr id="13" name="Text Box 12">
            <a:hlinkClick r:id="rId2" action="ppaction://hlinkfile"/>
          </p:cNvPr>
          <p:cNvSpPr txBox="1"/>
          <p:nvPr/>
        </p:nvSpPr>
        <p:spPr>
          <a:xfrm>
            <a:off x="258445" y="6266180"/>
            <a:ext cx="13957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bg1"/>
                </a:solidFill>
                <a:hlinkClick r:id="rId3" action="ppaction://hlinkfile"/>
              </a:rPr>
              <a:t>sumber</a:t>
            </a:r>
            <a:endParaRPr lang="en-US" altLang="en-US" sz="1200">
              <a:solidFill>
                <a:schemeClr val="bg1"/>
              </a:solidFill>
            </a:endParaRPr>
          </a:p>
        </p:txBody>
      </p:sp>
      <p:pic>
        <p:nvPicPr>
          <p:cNvPr id="2" name="Picture 1" descr="Screenshot_2019-04-26_19-14-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690" y="2147570"/>
            <a:ext cx="8030210" cy="388366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58445" y="332740"/>
            <a:ext cx="2529840" cy="875030"/>
            <a:chOff x="407" y="849"/>
            <a:chExt cx="3984" cy="1378"/>
          </a:xfrm>
        </p:grpSpPr>
        <p:sp>
          <p:nvSpPr>
            <p:cNvPr id="9" name="Rectangle 8"/>
            <p:cNvSpPr/>
            <p:nvPr/>
          </p:nvSpPr>
          <p:spPr>
            <a:xfrm>
              <a:off x="407" y="849"/>
              <a:ext cx="3984" cy="13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3" name="Picture 2" descr="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4" y="1132"/>
              <a:ext cx="3458" cy="8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Title 16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8" name="Subtitle 17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33020" y="4445"/>
            <a:ext cx="12257405" cy="6848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92110" y="3220720"/>
            <a:ext cx="3180080" cy="795655"/>
          </a:xfrm>
          <a:prstGeom prst="rect">
            <a:avLst/>
          </a:prstGeom>
        </p:spPr>
      </p:pic>
      <p:pic>
        <p:nvPicPr>
          <p:cNvPr id="6" name="Picture 5" descr="1280px-LibreOffice_logo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880" y="3840480"/>
            <a:ext cx="5017135" cy="1101090"/>
          </a:xfrm>
          <a:prstGeom prst="rect">
            <a:avLst/>
          </a:prstGeom>
        </p:spPr>
      </p:pic>
      <p:pic>
        <p:nvPicPr>
          <p:cNvPr id="7" name="Picture 6" descr="Kingsoft_Office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715" y="5144135"/>
            <a:ext cx="3580765" cy="1361440"/>
          </a:xfrm>
          <a:prstGeom prst="rect">
            <a:avLst/>
          </a:prstGeom>
        </p:spPr>
      </p:pic>
      <p:pic>
        <p:nvPicPr>
          <p:cNvPr id="8" name="Picture 7" descr="logo_open_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935" y="1430020"/>
            <a:ext cx="3580765" cy="1790700"/>
          </a:xfrm>
          <a:prstGeom prst="rect">
            <a:avLst/>
          </a:prstGeom>
        </p:spPr>
      </p:pic>
      <p:pic>
        <p:nvPicPr>
          <p:cNvPr id="9" name="Picture 8" descr="microsoft-office-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60" y="3483610"/>
            <a:ext cx="4749800" cy="267398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296035" y="2263140"/>
            <a:ext cx="2019300" cy="743585"/>
            <a:chOff x="356" y="1461"/>
            <a:chExt cx="4346" cy="1534"/>
          </a:xfrm>
        </p:grpSpPr>
        <p:sp>
          <p:nvSpPr>
            <p:cNvPr id="13" name="Rectangle 12"/>
            <p:cNvSpPr/>
            <p:nvPr/>
          </p:nvSpPr>
          <p:spPr>
            <a:xfrm>
              <a:off x="356" y="1461"/>
              <a:ext cx="4347" cy="15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4" name="Picture 13" descr="Screenshot_2019-04-03_23-39-4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7" y="1913"/>
              <a:ext cx="3240" cy="690"/>
            </a:xfrm>
            <a:prstGeom prst="rect">
              <a:avLst/>
            </a:prstGeom>
          </p:spPr>
        </p:pic>
      </p:grpSp>
      <p:cxnSp>
        <p:nvCxnSpPr>
          <p:cNvPr id="16" name="Straight Connector 15"/>
          <p:cNvCxnSpPr/>
          <p:nvPr/>
        </p:nvCxnSpPr>
        <p:spPr>
          <a:xfrm>
            <a:off x="5784850" y="696595"/>
            <a:ext cx="0" cy="6071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6532880" y="586740"/>
            <a:ext cx="558482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000">
                <a:solidFill>
                  <a:schemeClr val="bg1"/>
                </a:solidFill>
                <a:latin typeface="Purisa" panose="02000603000000000000" charset="0"/>
                <a:cs typeface="Purisa" panose="02000603000000000000" charset="0"/>
                <a:sym typeface="+mn-ea"/>
              </a:rPr>
              <a:t>free</a:t>
            </a:r>
            <a:endParaRPr lang="en-US" altLang="en-US" sz="3600">
              <a:solidFill>
                <a:schemeClr val="bg1"/>
              </a:solidFill>
              <a:latin typeface="Purisa" panose="02000603000000000000" charset="0"/>
              <a:cs typeface="Purisa" panose="02000603000000000000" charset="0"/>
              <a:sym typeface="+mn-ea"/>
            </a:endParaRPr>
          </a:p>
          <a:p>
            <a:pPr algn="ctr"/>
            <a:r>
              <a:rPr lang="en-US" altLang="en-US" sz="3600">
                <a:solidFill>
                  <a:schemeClr val="bg1"/>
                </a:solidFill>
                <a:latin typeface="Purisa" panose="02000603000000000000" charset="0"/>
                <a:cs typeface="Purisa" panose="02000603000000000000" charset="0"/>
                <a:sym typeface="+mn-ea"/>
              </a:rPr>
              <a:t>for you</a:t>
            </a:r>
            <a:endParaRPr lang="en-US" altLang="en-US" sz="3600"/>
          </a:p>
        </p:txBody>
      </p:sp>
      <p:sp>
        <p:nvSpPr>
          <p:cNvPr id="21" name="Text Box 20"/>
          <p:cNvSpPr txBox="1"/>
          <p:nvPr/>
        </p:nvSpPr>
        <p:spPr>
          <a:xfrm>
            <a:off x="200025" y="466725"/>
            <a:ext cx="558482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000">
                <a:solidFill>
                  <a:schemeClr val="bg1"/>
                </a:solidFill>
                <a:latin typeface="Purisa" panose="02000603000000000000" charset="0"/>
                <a:cs typeface="Purisa" panose="02000603000000000000" charset="0"/>
                <a:sym typeface="+mn-ea"/>
              </a:rPr>
              <a:t>for student</a:t>
            </a:r>
            <a:endParaRPr lang="en-US" altLang="en-US" sz="3600">
              <a:solidFill>
                <a:schemeClr val="bg1"/>
              </a:solidFill>
              <a:latin typeface="Purisa" panose="02000603000000000000" charset="0"/>
              <a:cs typeface="Purisa" panose="02000603000000000000" charset="0"/>
              <a:sym typeface="+mn-ea"/>
            </a:endParaRPr>
          </a:p>
          <a:p>
            <a:pPr algn="ctr"/>
            <a:r>
              <a:rPr lang="en-US" altLang="en-US" sz="3600">
                <a:solidFill>
                  <a:schemeClr val="bg1"/>
                </a:solidFill>
                <a:latin typeface="Purisa" panose="02000603000000000000" charset="0"/>
                <a:cs typeface="Purisa" panose="02000603000000000000" charset="0"/>
                <a:sym typeface="+mn-ea"/>
              </a:rPr>
              <a:t>Rp. 1.799.000</a:t>
            </a:r>
            <a:endParaRPr lang="en-US" altLang="en-US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3020" y="4445"/>
            <a:ext cx="12257405" cy="6848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altLang="en-US" sz="5000">
                <a:solidFill>
                  <a:schemeClr val="bg1"/>
                </a:solidFill>
                <a:latin typeface="Purisa" panose="02000603000000000000" charset="0"/>
                <a:cs typeface="Purisa" panose="02000603000000000000" charset="0"/>
              </a:rPr>
              <a:t>Demo WPS Office</a:t>
            </a:r>
            <a:endParaRPr lang="en-US" altLang="en-US" sz="5000">
              <a:solidFill>
                <a:schemeClr val="bg1"/>
              </a:solidFill>
              <a:latin typeface="Purisa" panose="02000603000000000000" charset="0"/>
              <a:cs typeface="Purisa" panose="02000603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  <a:latin typeface="Purisa" panose="02000603000000000000" charset="0"/>
                <a:cs typeface="Purisa" panose="02000603000000000000" charset="0"/>
              </a:rPr>
              <a:t>writer, presentation, spreadsheets</a:t>
            </a:r>
            <a:endParaRPr lang="en-US" altLang="en-US">
              <a:solidFill>
                <a:schemeClr val="tx1">
                  <a:lumMod val="65000"/>
                  <a:lumOff val="35000"/>
                </a:schemeClr>
              </a:solidFill>
              <a:latin typeface="Purisa" panose="02000603000000000000" charset="0"/>
              <a:cs typeface="Purisa" panose="0200060300000000000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3020" y="4445"/>
            <a:ext cx="12257405" cy="6848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altLang="en-US" sz="5000">
                <a:solidFill>
                  <a:schemeClr val="bg1"/>
                </a:solidFill>
                <a:latin typeface="Purisa" panose="02000603000000000000" charset="0"/>
                <a:cs typeface="Purisa" panose="02000603000000000000" charset="0"/>
              </a:rPr>
              <a:t>thanks</a:t>
            </a:r>
            <a:endParaRPr lang="en-US" altLang="en-US" sz="5000">
              <a:solidFill>
                <a:schemeClr val="bg1"/>
              </a:solidFill>
              <a:latin typeface="Purisa" panose="02000603000000000000" charset="0"/>
              <a:cs typeface="Purisa" panose="02000603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  <a:latin typeface="Purisa" panose="02000603000000000000" charset="0"/>
                <a:cs typeface="Purisa" panose="02000603000000000000" charset="0"/>
              </a:rPr>
              <a:t>work office alternatives application opensource</a:t>
            </a:r>
            <a:endParaRPr lang="en-US" altLang="en-US">
              <a:solidFill>
                <a:schemeClr val="tx1">
                  <a:lumMod val="65000"/>
                  <a:lumOff val="35000"/>
                </a:schemeClr>
              </a:solidFill>
              <a:latin typeface="Purisa" panose="02000603000000000000" charset="0"/>
              <a:cs typeface="Purisa" panose="0200060300000000000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642</Words>
  <Application>WPS Presentation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Purisa</vt:lpstr>
      <vt:lpstr>Calibri</vt:lpstr>
      <vt:lpstr>微软雅黑</vt:lpstr>
      <vt:lpstr>文泉驿微米黑</vt:lpstr>
      <vt:lpstr/>
      <vt:lpstr>Arial Unicode MS</vt:lpstr>
      <vt:lpstr>Calibri Light</vt:lpstr>
      <vt:lpstr>Office Theme</vt:lpstr>
      <vt:lpstr>WORK OFFICE Alternatives Application</vt:lpstr>
      <vt:lpstr>work office ?</vt:lpstr>
      <vt:lpstr>(writer, presentation, spredsheets)</vt:lpstr>
      <vt:lpstr>PowerPoint 演示文稿</vt:lpstr>
      <vt:lpstr>Alternative Application </vt:lpstr>
      <vt:lpstr>PowerPoint 演示文稿</vt:lpstr>
      <vt:lpstr>PowerPoint 演示文稿</vt:lpstr>
      <vt:lpstr>Demo WPS Office</vt:lpstr>
      <vt:lpstr>thanks</vt:lpstr>
      <vt:lpstr>cyber security tips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OFFICE Alternatives Application</dc:title>
  <dc:creator>mcmillan</dc:creator>
  <cp:lastModifiedBy>mcmillan</cp:lastModifiedBy>
  <cp:revision>18</cp:revision>
  <dcterms:created xsi:type="dcterms:W3CDTF">2019-05-15T04:36:05Z</dcterms:created>
  <dcterms:modified xsi:type="dcterms:W3CDTF">2019-05-15T04:36:05Z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