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A7C1"/>
    <a:srgbClr val="F66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Parallelogram 23"/>
          <p:cNvSpPr/>
          <p:nvPr/>
        </p:nvSpPr>
        <p:spPr>
          <a:xfrm>
            <a:off x="8603615" y="1565275"/>
            <a:ext cx="3375660" cy="2889885"/>
          </a:xfrm>
          <a:prstGeom prst="parallelogram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>
            <a:off x="8716645" y="5260340"/>
            <a:ext cx="3846195" cy="1575435"/>
          </a:xfrm>
          <a:prstGeom prst="parallelogram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5634990" y="5260340"/>
            <a:ext cx="3489325" cy="1575435"/>
          </a:xfrm>
          <a:prstGeom prst="parallelogram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317990" y="5912485"/>
            <a:ext cx="811530" cy="7632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129520" y="4985385"/>
            <a:ext cx="1849755" cy="185039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524615" y="4563110"/>
            <a:ext cx="454660" cy="422275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64845" y="181610"/>
            <a:ext cx="10535920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5500">
                <a:latin typeface="Abyssinica SIL" panose="02000603020000020004" charset="0"/>
                <a:cs typeface="Abyssinica SIL" panose="02000603020000020004" charset="0"/>
              </a:rPr>
              <a:t>GERAKAN OPEN SOURCE</a:t>
            </a:r>
            <a:endParaRPr lang="en-US" altLang="en-US" sz="5500">
              <a:latin typeface="Abyssinica SIL" panose="02000603020000020004" charset="0"/>
              <a:cs typeface="Abyssinica SIL" panose="02000603020000020004" charset="0"/>
            </a:endParaRPr>
          </a:p>
        </p:txBody>
      </p:sp>
      <p:pic>
        <p:nvPicPr>
          <p:cNvPr id="9" name="Picture 8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74965" y="5519420"/>
            <a:ext cx="1020445" cy="1161415"/>
          </a:xfrm>
          <a:prstGeom prst="rect">
            <a:avLst/>
          </a:prstGeom>
        </p:spPr>
      </p:pic>
      <p:pic>
        <p:nvPicPr>
          <p:cNvPr id="10" name="Picture 9" descr="trigun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910" y="5519420"/>
            <a:ext cx="1138555" cy="113855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3655" y="1577340"/>
            <a:ext cx="8426450" cy="274891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75908" y="1733550"/>
            <a:ext cx="786257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4000">
                <a:solidFill>
                  <a:schemeClr val="bg1"/>
                </a:solidFill>
                <a:latin typeface="Tibetan Machine Uni" panose="01000503020000020002" charset="0"/>
                <a:cs typeface="Tibetan Machine Uni" panose="01000503020000020002" charset="0"/>
                <a:sym typeface="+mn-ea"/>
              </a:rPr>
              <a:t>Software Open Source terbaik</a:t>
            </a:r>
            <a:endParaRPr lang="en-US" altLang="en-US" sz="4000">
              <a:solidFill>
                <a:schemeClr val="bg1"/>
              </a:solidFill>
              <a:latin typeface="Tibetan Machine Uni" panose="01000503020000020002" charset="0"/>
              <a:cs typeface="Tibetan Machine Uni" panose="01000503020000020002" charset="0"/>
              <a:sym typeface="+mn-ea"/>
            </a:endParaRPr>
          </a:p>
          <a:p>
            <a:pPr algn="ctr"/>
            <a:r>
              <a:rPr lang="en-US" altLang="en-US" sz="4000">
                <a:solidFill>
                  <a:schemeClr val="bg1"/>
                </a:solidFill>
                <a:latin typeface="Tibetan Machine Uni" panose="01000503020000020002" charset="0"/>
                <a:cs typeface="Tibetan Machine Uni" panose="01000503020000020002" charset="0"/>
                <a:sym typeface="+mn-ea"/>
              </a:rPr>
              <a:t>untuk Multimedia</a:t>
            </a:r>
            <a:endParaRPr lang="en-US" altLang="en-US" sz="4000">
              <a:solidFill>
                <a:schemeClr val="bg1"/>
              </a:solidFill>
              <a:latin typeface="Tibetan Machine Uni" panose="01000503020000020002" charset="0"/>
              <a:cs typeface="Tibetan Machine Uni" panose="01000503020000020002" charset="0"/>
              <a:sym typeface="+mn-ea"/>
            </a:endParaRPr>
          </a:p>
          <a:p>
            <a:pPr algn="ctr"/>
            <a:r>
              <a:rPr lang="en-US" altLang="en-US" sz="4000">
                <a:solidFill>
                  <a:schemeClr val="bg1"/>
                </a:solidFill>
                <a:latin typeface="Tibetan Machine Uni" panose="01000503020000020002" charset="0"/>
                <a:cs typeface="Tibetan Machine Uni" panose="01000503020000020002" charset="0"/>
                <a:sym typeface="+mn-ea"/>
              </a:rPr>
              <a:t>+</a:t>
            </a:r>
            <a:br>
              <a:rPr lang="en-US" altLang="en-US" sz="4000">
                <a:solidFill>
                  <a:schemeClr val="bg1"/>
                </a:solidFill>
                <a:latin typeface="Tibetan Machine Uni" panose="01000503020000020002" charset="0"/>
                <a:cs typeface="Tibetan Machine Uni" panose="01000503020000020002" charset="0"/>
                <a:sym typeface="+mn-ea"/>
              </a:rPr>
            </a:br>
            <a:r>
              <a:rPr lang="en-US" altLang="en-US" sz="4000">
                <a:solidFill>
                  <a:schemeClr val="bg1"/>
                </a:solidFill>
                <a:latin typeface="Tibetan Machine Uni" panose="01000503020000020002" charset="0"/>
                <a:cs typeface="Tibetan Machine Uni" panose="01000503020000020002" charset="0"/>
                <a:sym typeface="+mn-ea"/>
              </a:rPr>
              <a:t>Cyber Security TIPS</a:t>
            </a:r>
            <a:endParaRPr lang="en-US" altLang="en-US" sz="4000">
              <a:solidFill>
                <a:schemeClr val="bg1"/>
              </a:solidFill>
              <a:latin typeface="Tibetan Machine Uni" panose="01000503020000020002" charset="0"/>
              <a:cs typeface="Tibetan Machine Uni" panose="01000503020000020002" charset="0"/>
              <a:sym typeface="+mn-ea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9206230" y="1702435"/>
            <a:ext cx="1885315" cy="2694940"/>
            <a:chOff x="13726" y="2898"/>
            <a:chExt cx="2955" cy="3958"/>
          </a:xfrm>
        </p:grpSpPr>
        <p:sp>
          <p:nvSpPr>
            <p:cNvPr id="15" name="Text Box 14"/>
            <p:cNvSpPr txBox="1"/>
            <p:nvPr/>
          </p:nvSpPr>
          <p:spPr>
            <a:xfrm>
              <a:off x="13849" y="5683"/>
              <a:ext cx="2832" cy="1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4600">
                  <a:solidFill>
                    <a:schemeClr val="bg1"/>
                  </a:solidFill>
                  <a:latin typeface="Tibetan Machine Uni" panose="01000503020000020002" charset="0"/>
                  <a:cs typeface="Tibetan Machine Uni" panose="01000503020000020002" charset="0"/>
                  <a:sym typeface="+mn-ea"/>
                </a:rPr>
                <a:t>F6-T1</a:t>
              </a:r>
              <a:endParaRPr lang="en-US" altLang="en-US" sz="4600">
                <a:solidFill>
                  <a:schemeClr val="bg1"/>
                </a:solidFill>
                <a:latin typeface="Tibetan Machine Uni" panose="01000503020000020002" charset="0"/>
                <a:cs typeface="Tibetan Machine Uni" panose="01000503020000020002" charset="0"/>
                <a:sym typeface="+mn-ea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14053" y="2898"/>
              <a:ext cx="2297" cy="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4000">
                  <a:solidFill>
                    <a:schemeClr val="bg1"/>
                  </a:solidFill>
                  <a:latin typeface="Tibetan Machine Uni" panose="01000503020000020002" charset="0"/>
                  <a:cs typeface="Tibetan Machine Uni" panose="01000503020000020002" charset="0"/>
                  <a:sym typeface="+mn-ea"/>
                </a:rPr>
                <a:t>Rabu</a:t>
              </a:r>
              <a:endParaRPr lang="en-US" altLang="en-US" sz="4000">
                <a:solidFill>
                  <a:schemeClr val="bg1"/>
                </a:solidFill>
                <a:latin typeface="Tibetan Machine Uni" panose="01000503020000020002" charset="0"/>
                <a:cs typeface="Tibetan Machine Uni" panose="01000503020000020002" charset="0"/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3882" y="3941"/>
              <a:ext cx="2736" cy="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3000">
                  <a:solidFill>
                    <a:schemeClr val="bg1"/>
                  </a:solidFill>
                  <a:latin typeface="Tibetan Machine Uni" panose="01000503020000020002" charset="0"/>
                  <a:cs typeface="Tibetan Machine Uni" panose="01000503020000020002" charset="0"/>
                  <a:sym typeface="+mn-ea"/>
                </a:rPr>
                <a:t>2</a:t>
              </a:r>
              <a:r>
                <a:rPr lang="" altLang="en-US" sz="3000">
                  <a:solidFill>
                    <a:schemeClr val="bg1"/>
                  </a:solidFill>
                  <a:latin typeface="Tibetan Machine Uni" panose="01000503020000020002" charset="0"/>
                  <a:cs typeface="Tibetan Machine Uni" panose="01000503020000020002" charset="0"/>
                  <a:sym typeface="+mn-ea"/>
                </a:rPr>
                <a:t>6</a:t>
              </a:r>
              <a:r>
                <a:rPr lang="en-US" altLang="en-US" sz="3000">
                  <a:solidFill>
                    <a:schemeClr val="bg1"/>
                  </a:solidFill>
                  <a:latin typeface="Tibetan Machine Uni" panose="01000503020000020002" charset="0"/>
                  <a:cs typeface="Tibetan Machine Uni" panose="01000503020000020002" charset="0"/>
                  <a:sym typeface="+mn-ea"/>
                </a:rPr>
                <a:t> </a:t>
              </a:r>
              <a:r>
                <a:rPr lang="" altLang="en-US" sz="3000">
                  <a:solidFill>
                    <a:schemeClr val="bg1"/>
                  </a:solidFill>
                  <a:latin typeface="Tibetan Machine Uni" panose="01000503020000020002" charset="0"/>
                  <a:cs typeface="Tibetan Machine Uni" panose="01000503020000020002" charset="0"/>
                  <a:sym typeface="+mn-ea"/>
                </a:rPr>
                <a:t>Juni</a:t>
              </a:r>
              <a:endParaRPr lang="" altLang="en-US" sz="3000">
                <a:solidFill>
                  <a:schemeClr val="bg1"/>
                </a:solidFill>
                <a:latin typeface="Tibetan Machine Uni" panose="01000503020000020002" charset="0"/>
                <a:cs typeface="Tibetan Machine Uni" panose="01000503020000020002" charset="0"/>
                <a:sym typeface="+mn-ea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3726" y="4812"/>
              <a:ext cx="2955" cy="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3000">
                  <a:solidFill>
                    <a:schemeClr val="bg1"/>
                  </a:solidFill>
                  <a:latin typeface="Tibetan Machine Uni" panose="01000503020000020002" charset="0"/>
                  <a:cs typeface="Tibetan Machine Uni" panose="01000503020000020002" charset="0"/>
                  <a:sym typeface="+mn-ea"/>
                </a:rPr>
                <a:t>14:00-s/d</a:t>
              </a:r>
              <a:endParaRPr lang="en-US" altLang="en-US" sz="3000">
                <a:solidFill>
                  <a:schemeClr val="bg1"/>
                </a:solidFill>
                <a:latin typeface="Tibetan Machine Uni" panose="01000503020000020002" charset="0"/>
                <a:cs typeface="Tibetan Machine Uni" panose="01000503020000020002" charset="0"/>
                <a:sym typeface="+mn-ea"/>
              </a:endParaRPr>
            </a:p>
          </p:txBody>
        </p:sp>
      </p:grpSp>
      <p:sp>
        <p:nvSpPr>
          <p:cNvPr id="20" name="Text Box 19"/>
          <p:cNvSpPr txBox="1"/>
          <p:nvPr/>
        </p:nvSpPr>
        <p:spPr>
          <a:xfrm>
            <a:off x="6518910" y="4892040"/>
            <a:ext cx="3624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Dari LDK Departemen Pendidikan</a:t>
            </a:r>
            <a:endParaRPr lang="en-US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128905" y="5363845"/>
            <a:ext cx="27355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#yukMentoring</a:t>
            </a:r>
            <a:br>
              <a:rPr lang="en-US" altLang="en-US"/>
            </a:br>
            <a:r>
              <a:rPr lang="en-US" altLang="en-US"/>
              <a:t>#OpenSource</a:t>
            </a:r>
            <a:br>
              <a:rPr lang="en-US" altLang="en-US"/>
            </a:br>
            <a:r>
              <a:rPr lang="en-US" altLang="en-US"/>
              <a:t>#CyberSecurity</a:t>
            </a:r>
            <a:endParaRPr lang="en-US" altLang="en-US"/>
          </a:p>
          <a:p>
            <a:r>
              <a:rPr lang="en-US" altLang="en-US"/>
              <a:t>#LDKirmastri</a:t>
            </a:r>
            <a:endParaRPr lang="en-US" altLang="en-US"/>
          </a:p>
          <a:p>
            <a:r>
              <a:rPr lang="en-US" altLang="en-US"/>
              <a:t>#multimedia_opensource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WPS Presentation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Abyssinica SIL</vt:lpstr>
      <vt:lpstr>Tibetan Machine Uni</vt:lpstr>
      <vt:lpstr>Calibri</vt:lpstr>
      <vt:lpstr>微软雅黑</vt:lpstr>
      <vt:lpstr>文泉驿微米黑</vt:lpstr>
      <vt:lpstr/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mcmillan</dc:creator>
  <cp:lastModifiedBy>mcmillan</cp:lastModifiedBy>
  <cp:revision>2</cp:revision>
  <dcterms:created xsi:type="dcterms:W3CDTF">2019-06-25T02:30:43Z</dcterms:created>
  <dcterms:modified xsi:type="dcterms:W3CDTF">2019-06-25T02:30:43Z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