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1" r:id="rId18"/>
    <p:sldId id="273" r:id="rId19"/>
    <p:sldId id="277" r:id="rId20"/>
    <p:sldId id="278" r:id="rId21"/>
    <p:sldId id="279" r:id="rId22"/>
    <p:sldId id="280" r:id="rId23"/>
    <p:sldId id="274" r:id="rId24"/>
    <p:sldId id="275" r:id="rId25"/>
    <p:sldId id="276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42" autoAdjust="0"/>
  </p:normalViewPr>
  <p:slideViewPr>
    <p:cSldViewPr snapToGrid="0">
      <p:cViewPr varScale="1">
        <p:scale>
          <a:sx n="74" d="100"/>
          <a:sy n="74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761F5-5461-48E3-BB0D-9D1B0C452E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5A4B-A570-4822-A77E-8D3B2754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Stephen Wolfram</a:t>
            </a:r>
            <a:r>
              <a:rPr lang="en-US" baseline="0" dirty="0" smtClean="0"/>
              <a:t> and the interesting things about him.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5A4B-A570-4822-A77E-8D3B2754B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really like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5A4B-A570-4822-A77E-8D3B2754B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http://pmav.eu/stuff/javascript-game-of-life-v3.1.1/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5A4B-A570-4822-A77E-8D3B2754B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5A4B-A570-4822-A77E-8D3B2754B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8AC-DA36-4C56-8616-E99DFDF110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98EC-E6DB-47E7-B476-22CF28A20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8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mav.eu/stuff/javascript-game-of-life-v3.1.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Systems Theory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paper by Stephen Wolfram </a:t>
            </a:r>
          </a:p>
          <a:p>
            <a:endParaRPr lang="en-US" dirty="0"/>
          </a:p>
          <a:p>
            <a:r>
              <a:rPr lang="en-US" dirty="0" smtClean="0"/>
              <a:t>presented @ Dallas Papers We Love</a:t>
            </a:r>
          </a:p>
          <a:p>
            <a:r>
              <a:rPr lang="en-US" dirty="0" smtClean="0"/>
              <a:t>Nik Clarkson 3/2/2015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2 cell states</a:t>
            </a:r>
          </a:p>
          <a:p>
            <a:r>
              <a:rPr lang="en-US" dirty="0" smtClean="0"/>
              <a:t>One dimension</a:t>
            </a:r>
          </a:p>
          <a:p>
            <a:r>
              <a:rPr lang="en-US" dirty="0" smtClean="0"/>
              <a:t>One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11" y="187061"/>
            <a:ext cx="9855200" cy="66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implication that complicated patterns of growth can arise from simple basic processes</a:t>
            </a:r>
          </a:p>
          <a:p>
            <a:pPr lvl="1"/>
            <a:r>
              <a:rPr lang="en-US" dirty="0" smtClean="0"/>
              <a:t>External Randomness – boat on the ocean</a:t>
            </a:r>
          </a:p>
          <a:p>
            <a:pPr lvl="1"/>
            <a:r>
              <a:rPr lang="en-US" dirty="0" smtClean="0"/>
              <a:t>Initial conditions – car on a bumpy road</a:t>
            </a:r>
          </a:p>
          <a:p>
            <a:pPr lvl="1"/>
            <a:r>
              <a:rPr lang="en-US" dirty="0" smtClean="0"/>
              <a:t>Internal complexity generation – Rule 30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&amp;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 typically declares the simplest model the right one</a:t>
            </a:r>
          </a:p>
          <a:p>
            <a:endParaRPr lang="en-US" dirty="0"/>
          </a:p>
          <a:p>
            <a:r>
              <a:rPr lang="en-US" dirty="0" smtClean="0"/>
              <a:t>Biology wants to use the simplest model, but often natural events step in to mess this 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Stephen’s Leap of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“It is only the improbability of a very complicated arrangements have been reached by biological evolution that makes a criterion of simplicity at all relevant. And in fact it may no more be possible to understand the construction of a biological organism than a computer program: each is arranged to work, but a multitude of arbitrary choices is made in its construction.”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rules are formulated and the consequences observed</a:t>
            </a:r>
          </a:p>
          <a:p>
            <a:endParaRPr lang="en-US" dirty="0"/>
          </a:p>
          <a:p>
            <a:r>
              <a:rPr lang="en-US" dirty="0" smtClean="0"/>
              <a:t>Modern computational horsepower makes this more feasible each day</a:t>
            </a:r>
          </a:p>
          <a:p>
            <a:endParaRPr lang="en-US" dirty="0"/>
          </a:p>
          <a:p>
            <a:r>
              <a:rPr lang="en-US" dirty="0" smtClean="0"/>
              <a:t>Wolfram believes this might be as revolutionary as the telescope was to biology.</a:t>
            </a:r>
          </a:p>
          <a:p>
            <a:endParaRPr lang="en-US" dirty="0"/>
          </a:p>
          <a:p>
            <a:r>
              <a:rPr lang="en-US" dirty="0" smtClean="0"/>
              <a:t>In 1985 and even today this field is open to ANYONE!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transitions over time</a:t>
            </a:r>
          </a:p>
          <a:p>
            <a:pPr lvl="1"/>
            <a:r>
              <a:rPr lang="en-US" dirty="0" smtClean="0"/>
              <a:t>Complexity over time</a:t>
            </a:r>
          </a:p>
          <a:p>
            <a:pPr lvl="1"/>
            <a:r>
              <a:rPr lang="en-US" dirty="0" smtClean="0"/>
              <a:t>Differentiable over time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Cellular Automata as discrete idealized partial differential equations</a:t>
            </a:r>
          </a:p>
          <a:p>
            <a:pPr lvl="1"/>
            <a:r>
              <a:rPr lang="en-US" dirty="0" smtClean="0"/>
              <a:t>What!?</a:t>
            </a:r>
          </a:p>
          <a:p>
            <a:pPr lvl="1"/>
            <a:r>
              <a:rPr lang="en-US" dirty="0" smtClean="0"/>
              <a:t>While the steps are discrete over time this averages out to appear continuous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6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organization produces complexity over time</a:t>
            </a:r>
          </a:p>
          <a:p>
            <a:pPr lvl="1"/>
            <a:r>
              <a:rPr lang="en-US" dirty="0" smtClean="0"/>
              <a:t>Dynamical evolution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Randomness</a:t>
            </a:r>
          </a:p>
          <a:p>
            <a:pPr lvl="1"/>
            <a:r>
              <a:rPr lang="en-US" dirty="0" smtClean="0"/>
              <a:t>is relative to our knowledge, skills, and models</a:t>
            </a:r>
          </a:p>
          <a:p>
            <a:endParaRPr lang="en-US" dirty="0"/>
          </a:p>
          <a:p>
            <a:r>
              <a:rPr lang="en-US" dirty="0" smtClean="0"/>
              <a:t>Chaos </a:t>
            </a:r>
            <a:endParaRPr lang="en-US" dirty="0"/>
          </a:p>
          <a:p>
            <a:pPr lvl="1"/>
            <a:r>
              <a:rPr lang="en-US" dirty="0" smtClean="0"/>
              <a:t>Isn’t necessarily 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aren’t just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do computations</a:t>
            </a:r>
          </a:p>
          <a:p>
            <a:endParaRPr lang="en-US" dirty="0" smtClean="0"/>
          </a:p>
          <a:p>
            <a:r>
              <a:rPr lang="en-US" dirty="0" smtClean="0"/>
              <a:t>Propagating structures are like signals interacting</a:t>
            </a:r>
          </a:p>
          <a:p>
            <a:endParaRPr lang="en-US" dirty="0" smtClean="0"/>
          </a:p>
          <a:p>
            <a:r>
              <a:rPr lang="en-US" dirty="0" smtClean="0"/>
              <a:t>They can act as universal computers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IsOdd</a:t>
            </a:r>
            <a:r>
              <a:rPr lang="en-US" dirty="0" smtClean="0"/>
              <a:t>() Mathematica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 Wolfram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3 books on particle physics by age 14</a:t>
            </a:r>
          </a:p>
          <a:p>
            <a:r>
              <a:rPr lang="en-US" dirty="0" smtClean="0"/>
              <a:t>published </a:t>
            </a:r>
            <a:r>
              <a:rPr lang="en-US" dirty="0"/>
              <a:t>a widely cited paper on heavy </a:t>
            </a:r>
            <a:r>
              <a:rPr lang="en-US" dirty="0" smtClean="0"/>
              <a:t>quark</a:t>
            </a:r>
            <a:r>
              <a:rPr lang="en-US" dirty="0"/>
              <a:t> </a:t>
            </a:r>
            <a:r>
              <a:rPr lang="en-US" dirty="0" smtClean="0"/>
              <a:t>production at 18</a:t>
            </a:r>
          </a:p>
          <a:p>
            <a:r>
              <a:rPr lang="en-US" dirty="0" smtClean="0"/>
              <a:t>Became faculty at Caltech at age 21</a:t>
            </a:r>
          </a:p>
          <a:p>
            <a:r>
              <a:rPr lang="en-US" dirty="0" smtClean="0"/>
              <a:t>1985 tonight’s paper</a:t>
            </a:r>
          </a:p>
          <a:p>
            <a:r>
              <a:rPr lang="en-US" dirty="0" smtClean="0"/>
              <a:t>1988 released Mathematica 1.0</a:t>
            </a:r>
          </a:p>
          <a:p>
            <a:r>
              <a:rPr lang="en-US" dirty="0" smtClean="0"/>
              <a:t>1992 – 2002 A New Kind of Science</a:t>
            </a:r>
          </a:p>
          <a:p>
            <a:r>
              <a:rPr lang="en-US" dirty="0" smtClean="0"/>
              <a:t>2009 Wolfram Alpha – Computational data</a:t>
            </a:r>
          </a:p>
        </p:txBody>
      </p:sp>
    </p:spTree>
    <p:extLst>
      <p:ext uri="{BB962C8B-B14F-4D97-AF65-F5344CB8AC3E}">
        <p14:creationId xmlns:p14="http://schemas.microsoft.com/office/powerpoint/2010/main" val="33596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Squares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34403" r="10709" b="35308"/>
          <a:stretch/>
        </p:blipFill>
        <p:spPr>
          <a:xfrm>
            <a:off x="838200" y="1690688"/>
            <a:ext cx="1095244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Signals interacting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Golly application prime generator example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as Universal Computers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17" y="1575329"/>
            <a:ext cx="7778098" cy="181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-12425" r="-988" b="12425"/>
          <a:stretch/>
        </p:blipFill>
        <p:spPr>
          <a:xfrm>
            <a:off x="2644421" y="2900892"/>
            <a:ext cx="7473197" cy="38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simulation falls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implicitly simulate</a:t>
            </a:r>
          </a:p>
          <a:p>
            <a:r>
              <a:rPr lang="en-US" dirty="0" smtClean="0"/>
              <a:t>A computer would have to behave more complex than itself.</a:t>
            </a:r>
          </a:p>
          <a:p>
            <a:r>
              <a:rPr lang="en-US" dirty="0" smtClean="0"/>
              <a:t>A universal computer cannot one up itself </a:t>
            </a:r>
          </a:p>
          <a:p>
            <a:r>
              <a:rPr lang="en-US" dirty="0" smtClean="0"/>
              <a:t>Computational irreducible</a:t>
            </a:r>
            <a:endParaRPr lang="en-US" dirty="0"/>
          </a:p>
          <a:p>
            <a:r>
              <a:rPr lang="en-US" dirty="0" smtClean="0"/>
              <a:t>Darwin’s search example</a:t>
            </a:r>
          </a:p>
          <a:p>
            <a:r>
              <a:rPr lang="en-US" dirty="0" smtClean="0"/>
              <a:t>Must use explicit simulation</a:t>
            </a:r>
            <a:r>
              <a:rPr lang="en-US" dirty="0"/>
              <a:t> </a:t>
            </a:r>
            <a:r>
              <a:rPr lang="en-US" dirty="0" smtClean="0"/>
              <a:t>– every generation must be calculated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6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Wait.. Why did I read this paper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space ship – complexity growth</a:t>
            </a:r>
          </a:p>
          <a:p>
            <a:endParaRPr lang="en-US" dirty="0" smtClean="0"/>
          </a:p>
          <a:p>
            <a:r>
              <a:rPr lang="en-US" dirty="0" smtClean="0"/>
              <a:t>Still a new area of study</a:t>
            </a:r>
          </a:p>
          <a:p>
            <a:endParaRPr lang="en-US" dirty="0" smtClean="0"/>
          </a:p>
          <a:p>
            <a:r>
              <a:rPr lang="en-US" dirty="0" smtClean="0"/>
              <a:t>Wolfram is searching for new principles</a:t>
            </a:r>
          </a:p>
          <a:p>
            <a:r>
              <a:rPr lang="en-US" dirty="0" smtClean="0"/>
              <a:t>Quantum computing?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glue between the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binds physics and biology?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825625"/>
            <a:ext cx="11218333" cy="4351338"/>
          </a:xfrm>
        </p:spPr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CaptainArkansas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https://github.com/armadilloNik/WolframComplexSystemsTheory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paper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Insight into Wolfram’s thought process</a:t>
            </a:r>
          </a:p>
          <a:p>
            <a:endParaRPr lang="en-US" dirty="0" smtClean="0"/>
          </a:p>
          <a:p>
            <a:r>
              <a:rPr lang="en-US" dirty="0" smtClean="0"/>
              <a:t>The birth of a New Kind of Science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Phenomenon of great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the natural world</a:t>
            </a:r>
          </a:p>
          <a:p>
            <a:pPr lvl="1"/>
            <a:r>
              <a:rPr lang="en-US" dirty="0" smtClean="0"/>
              <a:t>Bees</a:t>
            </a:r>
          </a:p>
          <a:p>
            <a:pPr lvl="1"/>
            <a:r>
              <a:rPr lang="en-US" dirty="0" smtClean="0"/>
              <a:t>Birds</a:t>
            </a:r>
          </a:p>
          <a:p>
            <a:pPr lvl="1"/>
            <a:r>
              <a:rPr lang="en-US" dirty="0" smtClean="0"/>
              <a:t>Minerals</a:t>
            </a:r>
            <a:endParaRPr lang="en-US" dirty="0"/>
          </a:p>
          <a:p>
            <a:r>
              <a:rPr lang="en-US" dirty="0" smtClean="0"/>
              <a:t>In the artificial world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Facebook groups</a:t>
            </a:r>
          </a:p>
          <a:p>
            <a:pPr lvl="1"/>
            <a:r>
              <a:rPr lang="en-US" dirty="0" smtClean="0"/>
              <a:t>Optimization algorithms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answer simplicity?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04089" y="2542021"/>
            <a:ext cx="0" cy="32245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23734" y="4154313"/>
            <a:ext cx="45607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0648" y="1772356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Complexity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7914" y="3969647"/>
            <a:ext cx="209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 of Rules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23734" y="4246646"/>
            <a:ext cx="2201333" cy="151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Principles</a:t>
            </a:r>
          </a:p>
          <a:p>
            <a:pPr algn="ctr"/>
            <a:r>
              <a:rPr lang="en-US" dirty="0" smtClean="0"/>
              <a:t>Axioms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23734" y="2542021"/>
            <a:ext cx="2201333" cy="1519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Wolfram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83111" y="2542021"/>
            <a:ext cx="2201333" cy="1519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Unexplained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83110" y="4246646"/>
            <a:ext cx="2201333" cy="1519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Equations</a:t>
            </a:r>
          </a:p>
          <a:p>
            <a:pPr algn="ctr"/>
            <a:r>
              <a:rPr lang="en-US" dirty="0" smtClean="0"/>
              <a:t>Theorems</a:t>
            </a:r>
          </a:p>
          <a:p>
            <a:pPr algn="ctr"/>
            <a:r>
              <a:rPr lang="en-US" dirty="0" smtClean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9823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045" y="2645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 search of a generalized governing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grid of cells</a:t>
            </a:r>
          </a:p>
          <a:p>
            <a:r>
              <a:rPr lang="en-US" dirty="0" smtClean="0"/>
              <a:t>A list of possible states for a single cell</a:t>
            </a:r>
          </a:p>
          <a:p>
            <a:r>
              <a:rPr lang="en-US" dirty="0" smtClean="0"/>
              <a:t>A collection of rules governing state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825624"/>
            <a:ext cx="11745531" cy="4823531"/>
          </a:xfrm>
        </p:spPr>
        <p:txBody>
          <a:bodyPr/>
          <a:lstStyle/>
          <a:p>
            <a:r>
              <a:rPr lang="en-US" dirty="0" smtClean="0"/>
              <a:t>John Horton Conway – October 1970 Scientific American</a:t>
            </a:r>
          </a:p>
          <a:p>
            <a:r>
              <a:rPr lang="en-US" dirty="0" smtClean="0"/>
              <a:t>Each cell has eight neighbors</a:t>
            </a:r>
            <a:endParaRPr lang="en-US" dirty="0"/>
          </a:p>
          <a:p>
            <a:r>
              <a:rPr lang="en-US" dirty="0" smtClean="0"/>
              <a:t>The Rules</a:t>
            </a:r>
          </a:p>
          <a:p>
            <a:pPr lvl="1"/>
            <a:r>
              <a:rPr lang="en-US" dirty="0"/>
              <a:t>Any live cell with fewer than two live </a:t>
            </a:r>
            <a:r>
              <a:rPr lang="en-US" dirty="0" smtClean="0"/>
              <a:t>neighbors </a:t>
            </a:r>
            <a:r>
              <a:rPr lang="en-US" dirty="0"/>
              <a:t>dies, as if caused by under-population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live cell with two or three live </a:t>
            </a:r>
            <a:r>
              <a:rPr lang="en-US" dirty="0" smtClean="0"/>
              <a:t>neighbors </a:t>
            </a:r>
            <a:r>
              <a:rPr lang="en-US" dirty="0"/>
              <a:t>lives on to the next generation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live cell with more than three live </a:t>
            </a:r>
            <a:r>
              <a:rPr lang="en-US" dirty="0" smtClean="0"/>
              <a:t>neighbors </a:t>
            </a:r>
            <a:r>
              <a:rPr lang="en-US" dirty="0"/>
              <a:t>dies, as if by overcrowding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dead cell with exactly three live </a:t>
            </a:r>
            <a:r>
              <a:rPr lang="en-US" dirty="0" smtClean="0"/>
              <a:t>neighbors </a:t>
            </a:r>
            <a:r>
              <a:rPr lang="en-US" dirty="0"/>
              <a:t>becomes a live cell, as if by reproduction.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2" y="365125"/>
            <a:ext cx="4109156" cy="1325563"/>
          </a:xfrm>
        </p:spPr>
        <p:txBody>
          <a:bodyPr/>
          <a:lstStyle/>
          <a:p>
            <a:r>
              <a:rPr lang="en-US" dirty="0" smtClean="0"/>
              <a:t>Conway’s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39" y="122060"/>
            <a:ext cx="6772627" cy="65722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3089" y="5275791"/>
            <a:ext cx="3056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Game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620</Words>
  <Application>Microsoft Office PowerPoint</Application>
  <PresentationFormat>Widescreen</PresentationFormat>
  <Paragraphs>134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Complex Systems Theory </vt:lpstr>
      <vt:lpstr>Stephen Wolfram</vt:lpstr>
      <vt:lpstr>Why is this paper interesting?</vt:lpstr>
      <vt:lpstr>Phenomenon of great complexity</vt:lpstr>
      <vt:lpstr>Is the answer simplicity?</vt:lpstr>
      <vt:lpstr>in search of a generalized governing law</vt:lpstr>
      <vt:lpstr>Cellular Automata</vt:lpstr>
      <vt:lpstr>Conway’s Game of Life</vt:lpstr>
      <vt:lpstr>Conway’s Rules</vt:lpstr>
      <vt:lpstr>Elementary Cellular Automata</vt:lpstr>
      <vt:lpstr>PowerPoint Presentation</vt:lpstr>
      <vt:lpstr>Consequence</vt:lpstr>
      <vt:lpstr>Physics &amp; Biology</vt:lpstr>
      <vt:lpstr>Stephen’s Leap of Faith</vt:lpstr>
      <vt:lpstr>Experimental Mathematics</vt:lpstr>
      <vt:lpstr>Dynamical Systems</vt:lpstr>
      <vt:lpstr>Evolving Complexity</vt:lpstr>
      <vt:lpstr>Cellular Automata aren’t just simulations</vt:lpstr>
      <vt:lpstr>Simple Computation</vt:lpstr>
      <vt:lpstr>Computing Squares</vt:lpstr>
      <vt:lpstr>Signals interacting </vt:lpstr>
      <vt:lpstr>Cellular Automata as Universal Computers</vt:lpstr>
      <vt:lpstr>Where simulation falls short</vt:lpstr>
      <vt:lpstr>Wait.. Why did I read this paper then?</vt:lpstr>
      <vt:lpstr>The glue between the disciplines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34</cp:revision>
  <dcterms:created xsi:type="dcterms:W3CDTF">2015-03-02T03:34:37Z</dcterms:created>
  <dcterms:modified xsi:type="dcterms:W3CDTF">2015-03-02T17:28:22Z</dcterms:modified>
</cp:coreProperties>
</file>