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9"/>
  </p:notesMasterIdLst>
  <p:sldIdLst>
    <p:sldId id="258" r:id="rId8"/>
    <p:sldId id="271" r:id="rId9"/>
    <p:sldId id="266" r:id="rId10"/>
    <p:sldId id="270" r:id="rId11"/>
    <p:sldId id="272" r:id="rId12"/>
    <p:sldId id="273" r:id="rId13"/>
    <p:sldId id="275" r:id="rId14"/>
    <p:sldId id="274" r:id="rId15"/>
    <p:sldId id="276" r:id="rId16"/>
    <p:sldId id="268"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5" d="100"/>
          <a:sy n="65"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24/05/2024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Korrie</a:t>
            </a:r>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Korrie</a:t>
            </a:r>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7967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Korrie</a:t>
            </a:r>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9856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4431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957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3565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5/24/2024 7:34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5/24/2024</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5.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4.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Tomato Disease Classifier</a:t>
            </a:r>
            <a:endParaRPr lang="en-US" b="1"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buFont typeface="Wingdings" panose="05000000000000000000" pitchFamily="2" charset="2"/>
              <a:buChar char=""/>
            </a:pPr>
            <a:endParaRPr lang="en-US" sz="2800" b="1" dirty="0"/>
          </a:p>
        </p:txBody>
      </p:sp>
      <p:sp>
        <p:nvSpPr>
          <p:cNvPr id="20" name="TextBox 19">
            <a:extLst>
              <a:ext uri="{FF2B5EF4-FFF2-40B4-BE49-F238E27FC236}">
                <a16:creationId xmlns:a16="http://schemas.microsoft.com/office/drawing/2014/main" id="{03CC5AE6-0D4A-D3F3-24BE-44389D0A8296}"/>
              </a:ext>
            </a:extLst>
          </p:cNvPr>
          <p:cNvSpPr txBox="1"/>
          <p:nvPr/>
        </p:nvSpPr>
        <p:spPr>
          <a:xfrm>
            <a:off x="584200" y="1844674"/>
            <a:ext cx="10661555" cy="4424363"/>
          </a:xfrm>
          <a:prstGeom prst="rect">
            <a:avLst/>
          </a:prstGeom>
        </p:spPr>
        <p:txBody>
          <a:bodyPr vert="horz" wrap="square" lIns="0" tIns="0" rIns="0" bIns="0" rtlCol="0" anchor="t">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120000"/>
              </a:lnSpc>
              <a:spcBef>
                <a:spcPct val="20000"/>
              </a:spcBef>
              <a:buSzPct val="90000"/>
            </a:pPr>
            <a:r>
              <a:rPr lang="en-US" b="1" dirty="0"/>
              <a:t>Recommendations for the Audience: </a:t>
            </a:r>
            <a:r>
              <a:rPr lang="en-US" dirty="0"/>
              <a:t>We recommend that our audience stop relying solely on traditional, manual methods of disease detection and embrace the power of technology to streamline their operations. Start leveraging advanced solutions like ours to optimize disease management and enhance crop health.</a:t>
            </a:r>
          </a:p>
          <a:p>
            <a:pPr defTabSz="932742">
              <a:lnSpc>
                <a:spcPct val="120000"/>
              </a:lnSpc>
              <a:spcBef>
                <a:spcPct val="20000"/>
              </a:spcBef>
              <a:buSzPct val="90000"/>
            </a:pPr>
            <a:endParaRPr lang="en-US" dirty="0"/>
          </a:p>
          <a:p>
            <a:pPr defTabSz="932742">
              <a:lnSpc>
                <a:spcPct val="120000"/>
              </a:lnSpc>
              <a:spcBef>
                <a:spcPct val="20000"/>
              </a:spcBef>
              <a:buSzPct val="90000"/>
            </a:pPr>
            <a:r>
              <a:rPr lang="en-US" b="1" dirty="0"/>
              <a:t>What Can Be Done Without Us</a:t>
            </a:r>
            <a:r>
              <a:rPr lang="en-US" dirty="0"/>
              <a:t>: Farmers can independently monitor crops, implement good practices, and seek agronomist advice for disease management.</a:t>
            </a:r>
          </a:p>
          <a:p>
            <a:pPr defTabSz="932742">
              <a:lnSpc>
                <a:spcPct val="120000"/>
              </a:lnSpc>
              <a:spcBef>
                <a:spcPct val="20000"/>
              </a:spcBef>
              <a:buSzPct val="90000"/>
            </a:pPr>
            <a:endParaRPr lang="en-US" dirty="0"/>
          </a:p>
          <a:p>
            <a:pPr defTabSz="932742">
              <a:lnSpc>
                <a:spcPct val="120000"/>
              </a:lnSpc>
              <a:spcBef>
                <a:spcPct val="20000"/>
              </a:spcBef>
              <a:buSzPct val="90000"/>
            </a:pPr>
            <a:r>
              <a:rPr lang="en-US" b="1" dirty="0"/>
              <a:t>How Our Solution Speeds Up the Process</a:t>
            </a:r>
            <a:r>
              <a:rPr lang="en-US" dirty="0"/>
              <a:t>: Our solution provides real-time insights and expert guidance, automating tasks and simplifying disease management for quicker decision-making.</a:t>
            </a:r>
          </a:p>
          <a:p>
            <a:pPr defTabSz="932742">
              <a:lnSpc>
                <a:spcPct val="120000"/>
              </a:lnSpc>
              <a:spcBef>
                <a:spcPct val="20000"/>
              </a:spcBef>
              <a:buSzPct val="90000"/>
            </a:pPr>
            <a:endParaRPr lang="en-US" dirty="0"/>
          </a:p>
          <a:p>
            <a:pPr defTabSz="932742">
              <a:lnSpc>
                <a:spcPct val="120000"/>
              </a:lnSpc>
              <a:spcBef>
                <a:spcPct val="20000"/>
              </a:spcBef>
              <a:buSzPct val="90000"/>
            </a:pPr>
            <a:r>
              <a:rPr lang="en-US" b="1" dirty="0"/>
              <a:t>Simplifying and Making It Cheaper</a:t>
            </a:r>
            <a:r>
              <a:rPr lang="en-US" dirty="0"/>
              <a:t>: Our user-friendly platform centralizes disease detection, reducing the need for costly manual inspections and offering cost-effective alternatives to chemical treatments.</a:t>
            </a:r>
            <a:endParaRPr lang="en-US" b="1" dirty="0"/>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003459"/>
          </a:xfrm>
        </p:spPr>
        <p:txBody>
          <a:bodyPr wrap="square" anchor="b">
            <a:normAutofit fontScale="90000"/>
          </a:bodyPr>
          <a:lstStyle/>
          <a:p>
            <a:r>
              <a:rPr lang="en-US" dirty="0">
                <a:cs typeface="Segoe UI"/>
              </a:rPr>
              <a:t>Team Matrix</a:t>
            </a:r>
            <a:br>
              <a:rPr lang="en-US" dirty="0">
                <a:cs typeface="Segoe UI"/>
              </a:rPr>
            </a:b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sz="5000" b="1" dirty="0">
                <a:cs typeface="Segoe UI"/>
              </a:rPr>
              <a:t>Thank You !!!</a:t>
            </a:r>
            <a:endParaRPr lang="en-US" sz="5000"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16121446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Team Matrix</a:t>
            </a:r>
            <a:br>
              <a:rPr lang="en-US" dirty="0">
                <a:cs typeface="Segoe UI"/>
              </a:rPr>
            </a:br>
            <a:r>
              <a:rPr lang="en-US" sz="2000" dirty="0">
                <a:cs typeface="Segoe UI"/>
              </a:rPr>
              <a:t>Solution Type: Prototype, Blog/Video, Workshop Content  </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Ridwan Abdurahman (Team Lead)</a:t>
            </a: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b="1" dirty="0">
                <a:solidFill>
                  <a:srgbClr val="000000"/>
                </a:solidFill>
              </a:rPr>
              <a:t>Industry Trends &amp; Pain Points</a:t>
            </a:r>
            <a:endParaRPr lang="en-US" dirty="0">
              <a:solidFill>
                <a:srgbClr val="000000"/>
              </a:solidFill>
            </a:endParaRPr>
          </a:p>
          <a:p>
            <a:pPr defTabSz="932742"/>
            <a:r>
              <a:rPr lang="en-US" dirty="0">
                <a:solidFill>
                  <a:srgbClr val="000000"/>
                </a:solidFill>
              </a:rPr>
              <a:t>The agriculture industry faces several challenges including heavy reliance on manual inspections, inaccurate and delayed disease diagnosis, overuse of chemical treatments, and decreased crop yield and quality.</a:t>
            </a:r>
          </a:p>
          <a:p>
            <a:pPr defTabSz="932742"/>
            <a:endParaRPr lang="en-US" dirty="0">
              <a:solidFill>
                <a:srgbClr val="000000"/>
              </a:solidFill>
            </a:endParaRPr>
          </a:p>
          <a:p>
            <a:pPr defTabSz="932742"/>
            <a:r>
              <a:rPr lang="en-US" b="1" dirty="0">
                <a:solidFill>
                  <a:srgbClr val="000000"/>
                </a:solidFill>
              </a:rPr>
              <a:t>Why Partner with a Startup?</a:t>
            </a:r>
          </a:p>
          <a:p>
            <a:pPr defTabSz="932742"/>
            <a:r>
              <a:rPr lang="en-US" dirty="0">
                <a:solidFill>
                  <a:srgbClr val="000000"/>
                </a:solidFill>
              </a:rPr>
              <a:t>Partnering with us allows you to challenge the status quo of manual and error-prone disease detection. We leverage machine learning, computer vision, and Azure OpenAI techniques to identify diseases early and accurately, offering new perspectives and innovative solutions that big companies might overlook.</a:t>
            </a:r>
          </a:p>
          <a:p>
            <a:pPr defTabSz="932742"/>
            <a:endParaRPr lang="en-US" dirty="0">
              <a:solidFill>
                <a:srgbClr val="000000"/>
              </a:solidFill>
            </a:endParaRPr>
          </a:p>
          <a:p>
            <a:pPr defTabSz="932742"/>
            <a:r>
              <a:rPr lang="en-US" b="1" dirty="0">
                <a:solidFill>
                  <a:srgbClr val="000000"/>
                </a:solidFill>
              </a:rPr>
              <a:t>Why It Matters</a:t>
            </a:r>
          </a:p>
          <a:p>
            <a:pPr defTabSz="932742"/>
            <a:r>
              <a:rPr lang="en-US" dirty="0">
                <a:solidFill>
                  <a:srgbClr val="000000"/>
                </a:solidFill>
              </a:rPr>
              <a:t>Our app optimizes time to value by streamlining disease detection and providing instant answers to queries, saving farmers time and resources. It empowers farmers with real-time insights and expert guidance, fostering a future where crop health is managed proactively, ensuring higher yields and better quality.</a:t>
            </a:r>
            <a:endParaRPr lang="en-US" dirty="0">
              <a:solidFill>
                <a:srgbClr val="3B2E58"/>
              </a:solidFill>
              <a:cs typeface="Segoe UI"/>
            </a:endParaRP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b="1" dirty="0">
                <a:solidFill>
                  <a:srgbClr val="3B2E58"/>
                </a:solidFill>
              </a:rPr>
              <a:t>Why We Built It</a:t>
            </a:r>
          </a:p>
          <a:p>
            <a:pPr defTabSz="932742"/>
            <a:r>
              <a:rPr lang="en-US" dirty="0">
                <a:solidFill>
                  <a:srgbClr val="3B2E58"/>
                </a:solidFill>
              </a:rPr>
              <a:t>We built this solution in response to the pressing need for more efficient and accurate methods of tomato disease detection in the agricultural industry. Traditional approaches were time-consuming, error-prone, and often led to significant crop losses. We saw an opportunity to leverage emerging technologies to revolutionize disease management and empower farmers with real-time insights.</a:t>
            </a:r>
          </a:p>
          <a:p>
            <a:pPr defTabSz="932742"/>
            <a:endParaRPr lang="en-US" dirty="0">
              <a:solidFill>
                <a:srgbClr val="3B2E58"/>
              </a:solidFill>
            </a:endParaRPr>
          </a:p>
          <a:p>
            <a:pPr defTabSz="932742"/>
            <a:r>
              <a:rPr lang="en-US" b="1" dirty="0">
                <a:solidFill>
                  <a:srgbClr val="3B2E58"/>
                </a:solidFill>
              </a:rPr>
              <a:t>Addressing Customer Pain Points</a:t>
            </a:r>
          </a:p>
          <a:p>
            <a:pPr defTabSz="932742"/>
            <a:r>
              <a:rPr lang="en-US" dirty="0">
                <a:solidFill>
                  <a:srgbClr val="3B2E58"/>
                </a:solidFill>
              </a:rPr>
              <a:t>Our solution directly addresses the pain points faced by farmers, such as manual inspections, delayed disease diagnosis, and decreased crop yield. By providing an automated, accurate, and user-friendly platform for disease detection and management, we enable farmers to make informed decisions quickly, leading to higher productivity and improved crop health.</a:t>
            </a:r>
            <a:endParaRPr lang="en-US" sz="2600" b="1" dirty="0">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b="1" dirty="0">
                <a:solidFill>
                  <a:srgbClr val="3B2E58"/>
                </a:solidFill>
              </a:rPr>
              <a:t>Powerful Customer Examples</a:t>
            </a:r>
          </a:p>
          <a:p>
            <a:pPr defTabSz="932742"/>
            <a:r>
              <a:rPr lang="en-US" dirty="0">
                <a:solidFill>
                  <a:srgbClr val="3B2E58"/>
                </a:solidFill>
              </a:rPr>
              <a:t>Consider a small-scale tomato farmer who struggled with identifying diseases in their crops. With our solution, they were able to detect diseases early, apply targeted treatments, and significantly reduce crop losses. Another example is to consider that a large agricultural enterprise adopted our platform across multiple farms, resulting in streamlined operations, reduced reliance on chemical treatments, and improved sustainability practices.</a:t>
            </a:r>
          </a:p>
          <a:p>
            <a:pPr defTabSz="932742"/>
            <a:endParaRPr lang="en-US" b="1" dirty="0">
              <a:solidFill>
                <a:srgbClr val="3B2E58"/>
              </a:solidFill>
            </a:endParaRPr>
          </a:p>
          <a:p>
            <a:pPr defTabSz="932742"/>
            <a:r>
              <a:rPr lang="en-US" b="1" dirty="0">
                <a:solidFill>
                  <a:srgbClr val="3B2E58"/>
                </a:solidFill>
              </a:rPr>
              <a:t>Where We Fit In </a:t>
            </a:r>
          </a:p>
          <a:p>
            <a:pPr defTabSz="932742"/>
            <a:r>
              <a:rPr lang="en-US" dirty="0">
                <a:solidFill>
                  <a:srgbClr val="3B2E58"/>
                </a:solidFill>
              </a:rPr>
              <a:t>While there are existing solutions in the agricultural technology space, our solution stands out for its combination of advanced machine learning, computer vision, and Azure OpenAI technology. We offer a comprehensive and integrated approach to disease management that is unmatched in the market.</a:t>
            </a:r>
            <a:endParaRPr lang="en-US" sz="2600" dirty="0">
              <a:cs typeface="Segoe UI"/>
            </a:endParaRPr>
          </a:p>
        </p:txBody>
      </p:sp>
    </p:spTree>
    <p:extLst>
      <p:ext uri="{BB962C8B-B14F-4D97-AF65-F5344CB8AC3E}">
        <p14:creationId xmlns:p14="http://schemas.microsoft.com/office/powerpoint/2010/main" val="31641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b="1" dirty="0">
                <a:solidFill>
                  <a:srgbClr val="3B2E58"/>
                </a:solidFill>
              </a:rPr>
              <a:t>What Sets Us Apart</a:t>
            </a:r>
          </a:p>
          <a:p>
            <a:pPr defTabSz="932742"/>
            <a:endParaRPr lang="en-US" b="1" dirty="0">
              <a:solidFill>
                <a:srgbClr val="3B2E58"/>
              </a:solidFill>
            </a:endParaRPr>
          </a:p>
          <a:p>
            <a:pPr defTabSz="932742"/>
            <a:r>
              <a:rPr lang="en-US" dirty="0">
                <a:solidFill>
                  <a:srgbClr val="3B2E58"/>
                </a:solidFill>
              </a:rPr>
              <a:t>We differentiate ourselves from the competition by our relentless focus on customer needs and delivering tangible value. Our solution goes beyond simply detecting diseases; it provides actionable insights, expert guidance, and continuous support to farmers throughout the growing season. We are not just another player in the market; we are a trusted partner committed to driving positive change in the agricultural industry.</a:t>
            </a:r>
            <a:endParaRPr lang="en-US" sz="2600" dirty="0">
              <a:cs typeface="Segoe UI"/>
            </a:endParaRPr>
          </a:p>
        </p:txBody>
      </p:sp>
    </p:spTree>
    <p:extLst>
      <p:ext uri="{BB962C8B-B14F-4D97-AF65-F5344CB8AC3E}">
        <p14:creationId xmlns:p14="http://schemas.microsoft.com/office/powerpoint/2010/main" val="29111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F528-BCD1-382D-FF69-30038FEA71B7}"/>
              </a:ext>
            </a:extLst>
          </p:cNvPr>
          <p:cNvSpPr>
            <a:spLocks noGrp="1"/>
          </p:cNvSpPr>
          <p:nvPr>
            <p:ph type="title"/>
          </p:nvPr>
        </p:nvSpPr>
        <p:spPr>
          <a:xfrm>
            <a:off x="588263" y="457200"/>
            <a:ext cx="11018520" cy="553998"/>
          </a:xfrm>
        </p:spPr>
        <p:txBody>
          <a:bodyPr/>
          <a:lstStyle/>
          <a:p>
            <a:r>
              <a:rPr lang="en-US" sz="3600" b="0" kern="1200" cap="none" spc="-50" baseline="0" dirty="0">
                <a:ln w="3175">
                  <a:noFill/>
                </a:ln>
                <a:solidFill>
                  <a:schemeClr val="accent3"/>
                </a:solidFill>
                <a:effectLst/>
                <a:latin typeface="+mj-lt"/>
                <a:ea typeface="+mn-ea"/>
                <a:cs typeface="Segoe UI" pitchFamily="34" charset="0"/>
              </a:rPr>
              <a:t>Demo</a:t>
            </a:r>
            <a:endParaRPr lang="en-NG" dirty="0"/>
          </a:p>
        </p:txBody>
      </p:sp>
      <p:sp>
        <p:nvSpPr>
          <p:cNvPr id="3" name="Content Placeholder 2">
            <a:extLst>
              <a:ext uri="{FF2B5EF4-FFF2-40B4-BE49-F238E27FC236}">
                <a16:creationId xmlns:a16="http://schemas.microsoft.com/office/drawing/2014/main" id="{3D14E6DE-B6B3-9C5F-E342-6F676E99E610}"/>
              </a:ext>
            </a:extLst>
          </p:cNvPr>
          <p:cNvSpPr>
            <a:spLocks noGrp="1"/>
          </p:cNvSpPr>
          <p:nvPr>
            <p:ph sz="quarter" idx="12"/>
          </p:nvPr>
        </p:nvSpPr>
        <p:spPr/>
        <p:txBody>
          <a:bodyPr/>
          <a:lstStyle/>
          <a:p>
            <a:endParaRPr lang="en-NG"/>
          </a:p>
        </p:txBody>
      </p:sp>
      <p:sp>
        <p:nvSpPr>
          <p:cNvPr id="4" name="Content Placeholder 3">
            <a:extLst>
              <a:ext uri="{FF2B5EF4-FFF2-40B4-BE49-F238E27FC236}">
                <a16:creationId xmlns:a16="http://schemas.microsoft.com/office/drawing/2014/main" id="{2C2E8F7E-5CE6-4E85-B1A5-55D5C956429C}"/>
              </a:ext>
            </a:extLst>
          </p:cNvPr>
          <p:cNvSpPr>
            <a:spLocks noGrp="1"/>
          </p:cNvSpPr>
          <p:nvPr>
            <p:ph sz="quarter" idx="13"/>
          </p:nvPr>
        </p:nvSpPr>
        <p:spPr>
          <a:xfrm>
            <a:off x="6329786" y="3625968"/>
            <a:ext cx="5219700" cy="861774"/>
          </a:xfrm>
        </p:spPr>
        <p:txBody>
          <a:bodyPr/>
          <a:lstStyle/>
          <a:p>
            <a:pPr marL="0" indent="0">
              <a:buNone/>
            </a:pPr>
            <a:r>
              <a:rPr lang="en-US" b="1" dirty="0"/>
              <a:t>Tomato Disease Classifier Web App Interface</a:t>
            </a:r>
            <a:endParaRPr lang="en-NG" b="1" dirty="0"/>
          </a:p>
        </p:txBody>
      </p:sp>
      <p:pic>
        <p:nvPicPr>
          <p:cNvPr id="5" name="Picture 4">
            <a:extLst>
              <a:ext uri="{FF2B5EF4-FFF2-40B4-BE49-F238E27FC236}">
                <a16:creationId xmlns:a16="http://schemas.microsoft.com/office/drawing/2014/main" id="{43C36C4A-68FC-013C-C9BA-65B8CD3CB148}"/>
              </a:ext>
            </a:extLst>
          </p:cNvPr>
          <p:cNvPicPr>
            <a:picLocks noChangeAspect="1"/>
          </p:cNvPicPr>
          <p:nvPr/>
        </p:nvPicPr>
        <p:blipFill>
          <a:blip r:embed="rId2"/>
          <a:stretch>
            <a:fillRect/>
          </a:stretch>
        </p:blipFill>
        <p:spPr>
          <a:xfrm>
            <a:off x="517945" y="1705925"/>
            <a:ext cx="5344271" cy="4563112"/>
          </a:xfrm>
          <a:prstGeom prst="rect">
            <a:avLst/>
          </a:prstGeom>
        </p:spPr>
      </p:pic>
    </p:spTree>
    <p:extLst>
      <p:ext uri="{BB962C8B-B14F-4D97-AF65-F5344CB8AC3E}">
        <p14:creationId xmlns:p14="http://schemas.microsoft.com/office/powerpoint/2010/main" val="18361389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buFont typeface="Wingdings" panose="05000000000000000000" pitchFamily="2" charset="2"/>
              <a:buChar char=""/>
            </a:pPr>
            <a:endParaRPr lang="en-US" sz="2600" dirty="0"/>
          </a:p>
        </p:txBody>
      </p:sp>
      <p:pic>
        <p:nvPicPr>
          <p:cNvPr id="3" name="Picture 2">
            <a:extLst>
              <a:ext uri="{FF2B5EF4-FFF2-40B4-BE49-F238E27FC236}">
                <a16:creationId xmlns:a16="http://schemas.microsoft.com/office/drawing/2014/main" id="{70CC8782-704C-D93F-CC52-FC4A9BAAB129}"/>
              </a:ext>
            </a:extLst>
          </p:cNvPr>
          <p:cNvPicPr>
            <a:picLocks noChangeAspect="1"/>
          </p:cNvPicPr>
          <p:nvPr/>
        </p:nvPicPr>
        <p:blipFill rotWithShape="1">
          <a:blip r:embed="rId3"/>
          <a:srcRect r="60566"/>
          <a:stretch/>
        </p:blipFill>
        <p:spPr>
          <a:xfrm>
            <a:off x="366750" y="1646155"/>
            <a:ext cx="4805751" cy="1887814"/>
          </a:xfrm>
          <a:prstGeom prst="rect">
            <a:avLst/>
          </a:prstGeom>
        </p:spPr>
      </p:pic>
      <p:pic>
        <p:nvPicPr>
          <p:cNvPr id="8" name="Picture 7">
            <a:extLst>
              <a:ext uri="{FF2B5EF4-FFF2-40B4-BE49-F238E27FC236}">
                <a16:creationId xmlns:a16="http://schemas.microsoft.com/office/drawing/2014/main" id="{7D17C8B0-AB27-83DC-4C11-DFA01B0BF36A}"/>
              </a:ext>
            </a:extLst>
          </p:cNvPr>
          <p:cNvPicPr>
            <a:picLocks noChangeAspect="1"/>
          </p:cNvPicPr>
          <p:nvPr/>
        </p:nvPicPr>
        <p:blipFill rotWithShape="1">
          <a:blip r:embed="rId4"/>
          <a:srcRect l="-1008" t="3343" r="48658" b="-3343"/>
          <a:stretch/>
        </p:blipFill>
        <p:spPr>
          <a:xfrm>
            <a:off x="243006" y="4532759"/>
            <a:ext cx="4929495" cy="1736278"/>
          </a:xfrm>
          <a:prstGeom prst="rect">
            <a:avLst/>
          </a:prstGeom>
        </p:spPr>
      </p:pic>
      <p:sp>
        <p:nvSpPr>
          <p:cNvPr id="10" name="Arrow: Up 9">
            <a:extLst>
              <a:ext uri="{FF2B5EF4-FFF2-40B4-BE49-F238E27FC236}">
                <a16:creationId xmlns:a16="http://schemas.microsoft.com/office/drawing/2014/main" id="{7F24F44A-B959-92A9-38CC-813699841D53}"/>
              </a:ext>
            </a:extLst>
          </p:cNvPr>
          <p:cNvSpPr/>
          <p:nvPr/>
        </p:nvSpPr>
        <p:spPr bwMode="auto">
          <a:xfrm rot="10800000">
            <a:off x="6355748" y="2974095"/>
            <a:ext cx="403218" cy="1558664"/>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G" sz="2000" dirty="0" err="1">
              <a:solidFill>
                <a:srgbClr val="FFFFFF"/>
              </a:solidFill>
              <a:ea typeface="Segoe UI" pitchFamily="34" charset="0"/>
              <a:cs typeface="Segoe UI" pitchFamily="34" charset="0"/>
            </a:endParaRPr>
          </a:p>
        </p:txBody>
      </p:sp>
      <p:sp>
        <p:nvSpPr>
          <p:cNvPr id="11" name="Arrow: Up 10">
            <a:extLst>
              <a:ext uri="{FF2B5EF4-FFF2-40B4-BE49-F238E27FC236}">
                <a16:creationId xmlns:a16="http://schemas.microsoft.com/office/drawing/2014/main" id="{9F200471-F2DE-70CB-38E7-3C64A4F4FA98}"/>
              </a:ext>
            </a:extLst>
          </p:cNvPr>
          <p:cNvSpPr/>
          <p:nvPr/>
        </p:nvSpPr>
        <p:spPr bwMode="auto">
          <a:xfrm rot="10800000">
            <a:off x="1032072" y="3032728"/>
            <a:ext cx="403218" cy="1558664"/>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G" sz="2000" dirty="0" err="1">
              <a:solidFill>
                <a:srgbClr val="FFFFFF"/>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FF9649F4-C566-ECF8-4E47-CAC69B187C5D}"/>
              </a:ext>
            </a:extLst>
          </p:cNvPr>
          <p:cNvPicPr>
            <a:picLocks noChangeAspect="1"/>
          </p:cNvPicPr>
          <p:nvPr/>
        </p:nvPicPr>
        <p:blipFill rotWithShape="1">
          <a:blip r:embed="rId4"/>
          <a:srcRect l="-1008" t="3343" r="48658" b="-3343"/>
          <a:stretch/>
        </p:blipFill>
        <p:spPr>
          <a:xfrm>
            <a:off x="5620373" y="4591392"/>
            <a:ext cx="4929495" cy="1736278"/>
          </a:xfrm>
          <a:prstGeom prst="rect">
            <a:avLst/>
          </a:prstGeom>
        </p:spPr>
      </p:pic>
      <p:sp>
        <p:nvSpPr>
          <p:cNvPr id="14" name="TextBox 13">
            <a:extLst>
              <a:ext uri="{FF2B5EF4-FFF2-40B4-BE49-F238E27FC236}">
                <a16:creationId xmlns:a16="http://schemas.microsoft.com/office/drawing/2014/main" id="{357F1371-DFCC-13EC-4134-D260795DEDC3}"/>
              </a:ext>
            </a:extLst>
          </p:cNvPr>
          <p:cNvSpPr txBox="1"/>
          <p:nvPr/>
        </p:nvSpPr>
        <p:spPr>
          <a:xfrm>
            <a:off x="2445224" y="5901288"/>
            <a:ext cx="7301552" cy="369332"/>
          </a:xfrm>
          <a:prstGeom prst="rect">
            <a:avLst/>
          </a:prstGeom>
          <a:noFill/>
        </p:spPr>
        <p:txBody>
          <a:bodyPr wrap="square">
            <a:spAutoFit/>
          </a:bodyPr>
          <a:lstStyle/>
          <a:p>
            <a:r>
              <a:rPr lang="en-US" b="1" dirty="0">
                <a:solidFill>
                  <a:srgbClr val="3B2E58"/>
                </a:solidFill>
              </a:rPr>
              <a:t>Identifying diseases through uploading an image and image </a:t>
            </a:r>
            <a:r>
              <a:rPr lang="en-US" b="1" dirty="0" err="1">
                <a:solidFill>
                  <a:srgbClr val="3B2E58"/>
                </a:solidFill>
              </a:rPr>
              <a:t>url</a:t>
            </a:r>
            <a:r>
              <a:rPr lang="en-US" b="1" dirty="0">
                <a:solidFill>
                  <a:srgbClr val="3B2E58"/>
                </a:solidFill>
              </a:rPr>
              <a:t> </a:t>
            </a:r>
            <a:endParaRPr lang="en-NG" b="1" dirty="0"/>
          </a:p>
        </p:txBody>
      </p:sp>
      <p:pic>
        <p:nvPicPr>
          <p:cNvPr id="7" name="Picture 6">
            <a:extLst>
              <a:ext uri="{FF2B5EF4-FFF2-40B4-BE49-F238E27FC236}">
                <a16:creationId xmlns:a16="http://schemas.microsoft.com/office/drawing/2014/main" id="{32E49943-D457-4D23-5D90-1758375EBF13}"/>
              </a:ext>
            </a:extLst>
          </p:cNvPr>
          <p:cNvPicPr>
            <a:picLocks noChangeAspect="1"/>
          </p:cNvPicPr>
          <p:nvPr/>
        </p:nvPicPr>
        <p:blipFill rotWithShape="1">
          <a:blip r:embed="rId5"/>
          <a:srcRect r="32566"/>
          <a:stretch/>
        </p:blipFill>
        <p:spPr>
          <a:xfrm>
            <a:off x="5488970" y="1958730"/>
            <a:ext cx="6117814" cy="1887814"/>
          </a:xfrm>
          <a:prstGeom prst="rect">
            <a:avLst/>
          </a:prstGeom>
        </p:spPr>
      </p:pic>
    </p:spTree>
    <p:extLst>
      <p:ext uri="{BB962C8B-B14F-4D97-AF65-F5344CB8AC3E}">
        <p14:creationId xmlns:p14="http://schemas.microsoft.com/office/powerpoint/2010/main" val="95330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buFont typeface="Wingdings" panose="05000000000000000000" pitchFamily="2" charset="2"/>
              <a:buChar char=""/>
            </a:pPr>
            <a:endParaRPr lang="en-US" sz="2600" dirty="0"/>
          </a:p>
        </p:txBody>
      </p:sp>
      <p:sp>
        <p:nvSpPr>
          <p:cNvPr id="10" name="Arrow: Up 9">
            <a:extLst>
              <a:ext uri="{FF2B5EF4-FFF2-40B4-BE49-F238E27FC236}">
                <a16:creationId xmlns:a16="http://schemas.microsoft.com/office/drawing/2014/main" id="{7F24F44A-B959-92A9-38CC-813699841D53}"/>
              </a:ext>
            </a:extLst>
          </p:cNvPr>
          <p:cNvSpPr/>
          <p:nvPr/>
        </p:nvSpPr>
        <p:spPr bwMode="auto">
          <a:xfrm rot="5400000">
            <a:off x="4334182" y="2974094"/>
            <a:ext cx="403218" cy="1558664"/>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NG" sz="2000" dirty="0" err="1">
              <a:solidFill>
                <a:srgbClr val="FFFFFF"/>
              </a:solidFill>
              <a:ea typeface="Segoe UI" pitchFamily="34" charset="0"/>
              <a:cs typeface="Segoe UI" pitchFamily="34" charset="0"/>
            </a:endParaRPr>
          </a:p>
        </p:txBody>
      </p:sp>
      <p:pic>
        <p:nvPicPr>
          <p:cNvPr id="7" name="Picture 6">
            <a:extLst>
              <a:ext uri="{FF2B5EF4-FFF2-40B4-BE49-F238E27FC236}">
                <a16:creationId xmlns:a16="http://schemas.microsoft.com/office/drawing/2014/main" id="{F0B6381A-AB94-839B-1D38-F8B50E2A234F}"/>
              </a:ext>
            </a:extLst>
          </p:cNvPr>
          <p:cNvPicPr>
            <a:picLocks noChangeAspect="1"/>
          </p:cNvPicPr>
          <p:nvPr/>
        </p:nvPicPr>
        <p:blipFill>
          <a:blip r:embed="rId3"/>
          <a:stretch>
            <a:fillRect/>
          </a:stretch>
        </p:blipFill>
        <p:spPr>
          <a:xfrm>
            <a:off x="147831" y="3048478"/>
            <a:ext cx="3496163" cy="1409897"/>
          </a:xfrm>
          <a:prstGeom prst="rect">
            <a:avLst/>
          </a:prstGeom>
        </p:spPr>
      </p:pic>
      <p:pic>
        <p:nvPicPr>
          <p:cNvPr id="13" name="Picture 12">
            <a:extLst>
              <a:ext uri="{FF2B5EF4-FFF2-40B4-BE49-F238E27FC236}">
                <a16:creationId xmlns:a16="http://schemas.microsoft.com/office/drawing/2014/main" id="{F3EA13D6-008E-14C6-5F4B-3AEF0D806892}"/>
              </a:ext>
            </a:extLst>
          </p:cNvPr>
          <p:cNvPicPr>
            <a:picLocks noChangeAspect="1"/>
          </p:cNvPicPr>
          <p:nvPr/>
        </p:nvPicPr>
        <p:blipFill>
          <a:blip r:embed="rId4"/>
          <a:stretch>
            <a:fillRect/>
          </a:stretch>
        </p:blipFill>
        <p:spPr>
          <a:xfrm>
            <a:off x="5371592" y="2078885"/>
            <a:ext cx="6239746" cy="3686689"/>
          </a:xfrm>
          <a:prstGeom prst="rect">
            <a:avLst/>
          </a:prstGeom>
        </p:spPr>
      </p:pic>
      <p:sp>
        <p:nvSpPr>
          <p:cNvPr id="14" name="TextBox 13">
            <a:extLst>
              <a:ext uri="{FF2B5EF4-FFF2-40B4-BE49-F238E27FC236}">
                <a16:creationId xmlns:a16="http://schemas.microsoft.com/office/drawing/2014/main" id="{60E16640-9354-CDE3-2238-AEDACD73F4AB}"/>
              </a:ext>
            </a:extLst>
          </p:cNvPr>
          <p:cNvSpPr txBox="1"/>
          <p:nvPr/>
        </p:nvSpPr>
        <p:spPr>
          <a:xfrm>
            <a:off x="4117135" y="5999785"/>
            <a:ext cx="2508913" cy="369332"/>
          </a:xfrm>
          <a:prstGeom prst="rect">
            <a:avLst/>
          </a:prstGeom>
          <a:noFill/>
        </p:spPr>
        <p:txBody>
          <a:bodyPr wrap="square">
            <a:spAutoFit/>
          </a:bodyPr>
          <a:lstStyle/>
          <a:p>
            <a:r>
              <a:rPr lang="en-US" b="1" dirty="0">
                <a:solidFill>
                  <a:srgbClr val="3B2E58"/>
                </a:solidFill>
              </a:rPr>
              <a:t>Generating Response</a:t>
            </a:r>
            <a:endParaRPr lang="en-NG" b="1" dirty="0"/>
          </a:p>
        </p:txBody>
      </p:sp>
    </p:spTree>
    <p:extLst>
      <p:ext uri="{BB962C8B-B14F-4D97-AF65-F5344CB8AC3E}">
        <p14:creationId xmlns:p14="http://schemas.microsoft.com/office/powerpoint/2010/main" val="261644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2.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89-110c-418e-bb51-7f95f1182564"/>
    <ds:schemaRef ds:uri="7c0babc9-7a7a-47b5-a647-6cd280091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1EC4BB-E8AF-45E0-9C79-B5C580965ADC}">
  <ds:schemaRefs>
    <ds:schemaRef ds:uri="http://schemas.microsoft.com/office/2006/metadata/properties"/>
    <ds:schemaRef ds:uri="http://schemas.microsoft.com/office/infopath/2007/PartnerControls"/>
    <ds:schemaRef ds:uri="7c0babc9-7a7a-47b5-a647-6cd2800917f1"/>
    <ds:schemaRef ds:uri="8d8bcb89-110c-418e-bb51-7f95f1182564"/>
  </ds:schemaRefs>
</ds:datastoreItem>
</file>

<file path=docProps/app.xml><?xml version="1.0" encoding="utf-8"?>
<Properties xmlns="http://schemas.openxmlformats.org/officeDocument/2006/extended-properties" xmlns:vt="http://schemas.openxmlformats.org/officeDocument/2006/docPropsVTypes">
  <Template>office theme</Template>
  <TotalTime>19</TotalTime>
  <Words>972</Words>
  <Application>Microsoft Office PowerPoint</Application>
  <PresentationFormat>Widescreen</PresentationFormat>
  <Paragraphs>92</Paragraphs>
  <Slides>11</Slides>
  <Notes>10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11</vt:i4>
      </vt:variant>
    </vt:vector>
  </HeadingPairs>
  <TitlesOfParts>
    <vt:vector size="25" baseType="lpstr">
      <vt:lpstr>Arial</vt:lpstr>
      <vt:lpstr>Calibri</vt:lpstr>
      <vt:lpstr>Calibri Light</vt:lpstr>
      <vt:lpstr>Consolas</vt:lpstr>
      <vt:lpstr>Quattrocento Sans</vt:lpstr>
      <vt:lpstr>Segoe Pro</vt:lpstr>
      <vt:lpstr>Segoe Pro Semibold</vt:lpstr>
      <vt:lpstr>Segoe UI</vt:lpstr>
      <vt:lpstr>Segoe UI Semibold</vt:lpstr>
      <vt:lpstr>Wingdings</vt:lpstr>
      <vt:lpstr>office theme</vt:lpstr>
      <vt:lpstr>1_White Template</vt:lpstr>
      <vt:lpstr>MS_Startups_FH_PPT_Template FY23</vt:lpstr>
      <vt:lpstr>Light</vt:lpstr>
      <vt:lpstr>Student Ambassador Projects</vt:lpstr>
      <vt:lpstr>Team Matrix Solution Type: Prototype, Blog/Video, Workshop Content  </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Team Matrix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armf_tech</dc:creator>
  <cp:lastModifiedBy>Ridwan Abdurahman</cp:lastModifiedBy>
  <cp:revision>106</cp:revision>
  <dcterms:created xsi:type="dcterms:W3CDTF">2013-07-15T20:26:40Z</dcterms:created>
  <dcterms:modified xsi:type="dcterms:W3CDTF">2024-05-24T17:39:11Z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