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1CC2-AC74-47E8-9C6B-89B096911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3E4BE-0F75-4C89-B201-BF9766C3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AB57-E202-4971-A727-4B4EB08A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C785-B25E-40C4-887C-90605007C400}" type="datetimeFigureOut">
              <a:rPr lang="fa-IR" smtClean="0"/>
              <a:t>03/03/1443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72225-1431-4E35-8AB8-E6CF78FB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A918-9A85-4533-A14E-ACCA86AA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985A-8B53-48CE-87C9-D1810A93D53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0806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5A3F-2732-4B34-8325-18444222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34221-1D5A-423A-B0AD-11B3A07E1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F25B7-5357-4F44-9903-1ACC5951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C785-B25E-40C4-887C-90605007C400}" type="datetimeFigureOut">
              <a:rPr lang="fa-IR" smtClean="0"/>
              <a:t>03/03/1443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63AF3-C116-467A-B3C0-B7A40C47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5EEA6-9F0F-4003-9315-993515EC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985A-8B53-48CE-87C9-D1810A93D53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5651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FF1A7C-1B8B-43DA-9FA1-814E755A0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B117A-AAC9-4CF6-AD8D-7FAC293DC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501FE-7F2C-4191-BE55-C553E023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C785-B25E-40C4-887C-90605007C400}" type="datetimeFigureOut">
              <a:rPr lang="fa-IR" smtClean="0"/>
              <a:t>03/03/1443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96B6-5187-4D6F-BB3D-AA93ECD1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41236-49CB-46D2-AF5A-FBB49D35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985A-8B53-48CE-87C9-D1810A93D53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5226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6BAD-243F-4892-A104-BAC08D59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EC04-C798-4625-A8F1-A60CE390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96158-9D6D-4346-B34B-23CE0883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C785-B25E-40C4-887C-90605007C400}" type="datetimeFigureOut">
              <a:rPr lang="fa-IR" smtClean="0"/>
              <a:t>03/03/1443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374AD-A159-4054-9C57-C569F013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4F22-8BC2-44FF-AE69-97A0086E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985A-8B53-48CE-87C9-D1810A93D53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7906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929C-8DF5-4159-A1D6-954FD31F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5D2D-57E1-4E23-9ABA-1CEBEF6A6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95DD-E42A-470F-B472-00EE6650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C785-B25E-40C4-887C-90605007C400}" type="datetimeFigureOut">
              <a:rPr lang="fa-IR" smtClean="0"/>
              <a:t>03/03/1443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6F26-C54B-4A80-975C-3E815CD1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1E1E-8D3E-4E29-A081-7670B612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985A-8B53-48CE-87C9-D1810A93D53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6241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8826-5326-4205-B62B-9844A1A7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7AD6-8D80-4001-A703-4A905434C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AF40B-C02E-4B80-9436-020F3A749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55BFA-85D2-4562-9F14-3296A42A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C785-B25E-40C4-887C-90605007C400}" type="datetimeFigureOut">
              <a:rPr lang="fa-IR" smtClean="0"/>
              <a:t>03/03/1443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544A-B231-47D7-9A50-B22392EA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3038B-6998-4EE0-9E7A-37EAB14C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985A-8B53-48CE-87C9-D1810A93D53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5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DDC7-ABE4-49F8-B22B-81F41B64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29EB1-082D-4338-9475-F49511995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B3107-910F-4767-97ED-588FD6101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6BEDE-36DD-48D2-ABB6-B9B5A2A4A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B832A-5D9A-4251-BC9D-6624C4E96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00C5A-B0DF-448E-B6F5-A6C600DD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C785-B25E-40C4-887C-90605007C400}" type="datetimeFigureOut">
              <a:rPr lang="fa-IR" smtClean="0"/>
              <a:t>03/03/1443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5FF1B-587F-4322-9A49-0905D0C7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B0CAF-8137-4DDB-B3F8-1F8026D5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985A-8B53-48CE-87C9-D1810A93D53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5564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AD97-4BD1-417C-AA92-C53F00C8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2D78-124A-4E15-A51D-B65BDF30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C785-B25E-40C4-887C-90605007C400}" type="datetimeFigureOut">
              <a:rPr lang="fa-IR" smtClean="0"/>
              <a:t>03/03/1443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7683D-BF13-4229-BF95-1259EFEF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A1A62-65D1-45DB-A1CB-D0C50A4C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985A-8B53-48CE-87C9-D1810A93D53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873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36EF1-CE4B-4ED9-B607-C2F95D01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C785-B25E-40C4-887C-90605007C400}" type="datetimeFigureOut">
              <a:rPr lang="fa-IR" smtClean="0"/>
              <a:t>03/03/1443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762F8-1053-47C5-8654-ED2F9DE6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DE955-4B85-476F-BDEE-3514467A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985A-8B53-48CE-87C9-D1810A93D53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304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4E80-FEC2-4C05-A8E4-4CAEC6F4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2E6F-BB8E-4701-95E4-191A73C84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981CF-072C-4655-8429-C8C1CF9FD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C571A-F4DC-403B-B4DF-81E618E3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C785-B25E-40C4-887C-90605007C400}" type="datetimeFigureOut">
              <a:rPr lang="fa-IR" smtClean="0"/>
              <a:t>03/03/1443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3C213-07B0-4286-8855-C3E8FEF1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3400E-2442-49FF-BE14-F4E63FAD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985A-8B53-48CE-87C9-D1810A93D53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7967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0C64-A50F-416C-AFDD-C35ED32A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5F665-BB43-4FB8-938B-FC4D4372B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3F6E7-82E2-4CC8-A765-F1DBD60DF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D5800-7A8C-4FE8-84B5-A44C0F4D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C785-B25E-40C4-887C-90605007C400}" type="datetimeFigureOut">
              <a:rPr lang="fa-IR" smtClean="0"/>
              <a:t>03/03/1443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792AD-4001-4244-B31B-F08C7A43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11890-7405-40D2-A2BF-5692D706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985A-8B53-48CE-87C9-D1810A93D53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5104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483F8-3A92-4B51-B802-DA81B51E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1EE45-DF62-46F5-B113-B78AB3C28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9A9B-20C6-4366-9BFA-D4BCEC25D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C785-B25E-40C4-887C-90605007C400}" type="datetimeFigureOut">
              <a:rPr lang="fa-IR" smtClean="0"/>
              <a:t>03/03/1443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E4B40-C1BD-429C-94CB-5D713953E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AADB5-54F5-40B9-AA91-A50D25A0B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985A-8B53-48CE-87C9-D1810A93D53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1155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861C64-148B-4098-9DE6-C2C73E35CBBB}"/>
              </a:ext>
            </a:extLst>
          </p:cNvPr>
          <p:cNvSpPr txBox="1"/>
          <p:nvPr/>
        </p:nvSpPr>
        <p:spPr>
          <a:xfrm>
            <a:off x="622571" y="447473"/>
            <a:ext cx="10612876" cy="77405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a-IR" sz="2800" u="sng" dirty="0">
                <a:cs typeface="B Koodak" panose="00000700000000000000" pitchFamily="2" charset="-78"/>
              </a:rPr>
              <a:t>به نام خدا</a:t>
            </a:r>
            <a:endParaRPr lang="en-US" sz="2800" u="sng" dirty="0">
              <a:cs typeface="B Koodak" panose="00000700000000000000" pitchFamily="2" charset="-78"/>
            </a:endParaRPr>
          </a:p>
          <a:p>
            <a:pPr algn="ctr">
              <a:lnSpc>
                <a:spcPct val="200000"/>
              </a:lnSpc>
            </a:pPr>
            <a:endParaRPr lang="fa-IR" sz="2800" dirty="0">
              <a:cs typeface="B Koodak" panose="00000700000000000000" pitchFamily="2" charset="-78"/>
            </a:endParaRPr>
          </a:p>
          <a:p>
            <a:pPr algn="r">
              <a:lnSpc>
                <a:spcPct val="200000"/>
              </a:lnSpc>
            </a:pPr>
            <a:r>
              <a:rPr lang="fa-IR" sz="2800" dirty="0">
                <a:highlight>
                  <a:srgbClr val="FF0000"/>
                </a:highlight>
                <a:cs typeface="B Koodak" panose="00000700000000000000" pitchFamily="2" charset="-78"/>
              </a:rPr>
              <a:t>نام کتاب: مهندسی نزم افزار </a:t>
            </a:r>
            <a:r>
              <a:rPr lang="fa-IR" sz="2800" u="sng" dirty="0">
                <a:cs typeface="B Koodak" panose="00000700000000000000" pitchFamily="2" charset="-78"/>
              </a:rPr>
              <a:t>۱</a:t>
            </a:r>
            <a:endParaRPr lang="en-US" sz="2800" u="sng" dirty="0">
              <a:cs typeface="B Koodak" panose="00000700000000000000" pitchFamily="2" charset="-78"/>
            </a:endParaRPr>
          </a:p>
          <a:p>
            <a:pPr algn="r">
              <a:lnSpc>
                <a:spcPct val="200000"/>
              </a:lnSpc>
            </a:pPr>
            <a:r>
              <a:rPr lang="fa-IR" sz="2800" dirty="0">
                <a:highlight>
                  <a:srgbClr val="00FF00"/>
                </a:highlight>
                <a:cs typeface="B Koodak" panose="00000700000000000000" pitchFamily="2" charset="-78"/>
              </a:rPr>
              <a:t>نام و نام خانوادگی دانشجو: ابوالفضل امیری سلوش</a:t>
            </a:r>
          </a:p>
          <a:p>
            <a:pPr algn="r">
              <a:lnSpc>
                <a:spcPct val="200000"/>
              </a:lnSpc>
            </a:pPr>
            <a:r>
              <a:rPr lang="fa-IR" sz="2800" dirty="0">
                <a:highlight>
                  <a:srgbClr val="FFFF00"/>
                </a:highlight>
                <a:cs typeface="B Koodak" panose="00000700000000000000" pitchFamily="2" charset="-78"/>
              </a:rPr>
              <a:t>نام دانشکده: پیام نور استان شهریار</a:t>
            </a:r>
          </a:p>
          <a:p>
            <a:pPr algn="r">
              <a:lnSpc>
                <a:spcPct val="200000"/>
              </a:lnSpc>
            </a:pPr>
            <a:r>
              <a:rPr lang="fa-IR" sz="2800" dirty="0">
                <a:highlight>
                  <a:srgbClr val="FF0000"/>
                </a:highlight>
                <a:cs typeface="B Koodak" panose="00000700000000000000" pitchFamily="2" charset="-78"/>
              </a:rPr>
              <a:t>نام استاد: استاد فراهی</a:t>
            </a:r>
            <a:endParaRPr lang="en-US" sz="2800" dirty="0">
              <a:highlight>
                <a:srgbClr val="FF0000"/>
              </a:highlight>
              <a:cs typeface="B Koodak" panose="00000700000000000000" pitchFamily="2" charset="-78"/>
            </a:endParaRPr>
          </a:p>
          <a:p>
            <a:pPr algn="r">
              <a:lnSpc>
                <a:spcPct val="200000"/>
              </a:lnSpc>
            </a:pPr>
            <a:r>
              <a:rPr lang="fa-IR" sz="2800" dirty="0">
                <a:highlight>
                  <a:srgbClr val="FFFF00"/>
                </a:highlight>
                <a:cs typeface="B Koodak" panose="00000700000000000000" pitchFamily="2" charset="-78"/>
              </a:rPr>
              <a:t>شماره دانشجویی: ۹۹۰۰۸۴۲۶۱</a:t>
            </a:r>
          </a:p>
          <a:p>
            <a:pPr algn="r">
              <a:lnSpc>
                <a:spcPct val="200000"/>
              </a:lnSpc>
            </a:pPr>
            <a:endParaRPr lang="fa-IR" sz="2800" dirty="0">
              <a:cs typeface="B Koodak" panose="00000700000000000000" pitchFamily="2" charset="-78"/>
            </a:endParaRPr>
          </a:p>
          <a:p>
            <a:pPr algn="r">
              <a:lnSpc>
                <a:spcPct val="200000"/>
              </a:lnSpc>
            </a:pPr>
            <a:endParaRPr lang="fa-IR" sz="2800" dirty="0">
              <a:cs typeface="B Koodak" panose="000007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D7697-ADA9-4A4A-A007-6AC9BA7C3329}"/>
              </a:ext>
            </a:extLst>
          </p:cNvPr>
          <p:cNvSpPr txBox="1"/>
          <p:nvPr/>
        </p:nvSpPr>
        <p:spPr>
          <a:xfrm>
            <a:off x="3774331" y="2422186"/>
            <a:ext cx="37743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highlight>
                  <a:srgbClr val="FF0000"/>
                </a:highlight>
              </a:rPr>
              <a:t>From </a:t>
            </a:r>
            <a:r>
              <a:rPr lang="en-US" sz="2800" dirty="0" err="1">
                <a:highlight>
                  <a:srgbClr val="FF0000"/>
                </a:highlight>
              </a:rPr>
              <a:t>rajers</a:t>
            </a:r>
            <a:r>
              <a:rPr lang="en-US" dirty="0" err="1">
                <a:highlight>
                  <a:srgbClr val="FF0000"/>
                </a:highlight>
              </a:rPr>
              <a:t>.</a:t>
            </a:r>
            <a:r>
              <a:rPr lang="en-US" sz="2800" dirty="0" err="1">
                <a:highlight>
                  <a:srgbClr val="FF0000"/>
                </a:highlight>
              </a:rPr>
              <a:t>persman</a:t>
            </a:r>
            <a:endParaRPr lang="fa-IR" sz="2800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342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FC49-A46F-49AD-B155-E6196ECA4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094" y="0"/>
            <a:ext cx="9144000" cy="2387600"/>
          </a:xfrm>
        </p:spPr>
        <p:txBody>
          <a:bodyPr/>
          <a:lstStyle/>
          <a:p>
            <a:r>
              <a:rPr lang="fa-IR" u="sng" dirty="0"/>
              <a:t>نرم افزار و مهندسی نرم افزار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A9653-E055-4ACF-A9B0-E49DD13BA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443" y="3212931"/>
            <a:ext cx="9144000" cy="3217051"/>
          </a:xfrm>
        </p:spPr>
        <p:txBody>
          <a:bodyPr>
            <a:normAutofit/>
          </a:bodyPr>
          <a:lstStyle/>
          <a:p>
            <a:pPr algn="r"/>
            <a:r>
              <a:rPr lang="fa-IR" dirty="0"/>
              <a:t>عناوین فصل:  ماهیت و طبیعت نرم افزار(تعریف نرم افزار)،دامنه های کار برد نرم افزار</a:t>
            </a:r>
          </a:p>
          <a:p>
            <a:pPr algn="r"/>
            <a:r>
              <a:rPr lang="fa-IR" dirty="0"/>
              <a:t>بررسی نرم افزار های قدیمی، ماهیت کاربردی برنامه های تحت وب،ماهیت نرم افزار</a:t>
            </a:r>
          </a:p>
          <a:p>
            <a:pPr algn="r"/>
            <a:r>
              <a:rPr lang="fa-IR" dirty="0"/>
              <a:t>فرایند نرم افزار،مهندسی نرم افزار در عمل،پندار های باطل نرم افزار،طریقه شروع به کار</a:t>
            </a:r>
          </a:p>
          <a:p>
            <a:pPr algn="r"/>
            <a:endParaRPr lang="fa-IR" dirty="0"/>
          </a:p>
          <a:p>
            <a:pPr algn="r"/>
            <a:endParaRPr lang="fa-IR" dirty="0"/>
          </a:p>
          <a:p>
            <a:pPr algn="r"/>
            <a:r>
              <a:rPr lang="fa-IR" dirty="0">
                <a:solidFill>
                  <a:srgbClr val="FF0000"/>
                </a:solidFill>
              </a:rPr>
              <a:t>نکته: تمامی موارد بالا به اختصار توضیح داده میشود.</a:t>
            </a:r>
          </a:p>
          <a:p>
            <a:pPr algn="r"/>
            <a:endParaRPr lang="fa-IR" dirty="0"/>
          </a:p>
          <a:p>
            <a:pPr algn="r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38483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2B78-B487-4473-9853-F49D60B4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/>
              <a:t>نرم افزار چیست؟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9788D-7319-4AA3-8F36-0381A0FF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9362"/>
            <a:ext cx="10515600" cy="4351338"/>
          </a:xfrm>
        </p:spPr>
        <p:txBody>
          <a:bodyPr/>
          <a:lstStyle/>
          <a:p>
            <a:pPr marL="0" indent="0" algn="r">
              <a:lnSpc>
                <a:spcPct val="150000"/>
              </a:lnSpc>
              <a:buNone/>
            </a:pPr>
            <a:r>
              <a:rPr lang="fa-IR" dirty="0"/>
              <a:t>مقصودی که مهندس نرم افزار طراحی میکند و میسازد . 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fa-IR" dirty="0"/>
              <a:t>شامل برنامه هایی است که در کامپیوتری و با هر اندازه و معماری قابل اجرا هستند. مستنداتی که شامل فرم های واقعی و مجازی میشوند.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fa-IR" dirty="0"/>
              <a:t> داده هایی دارد که ترکیبی از ازقام و حروف است و میتواند شامل اشکالی نمایشی از قبیل: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fa-IR" dirty="0"/>
              <a:t>اطلاعات تصویری،صوتی و ویدیویی باشد.</a:t>
            </a:r>
          </a:p>
          <a:p>
            <a:pPr marL="0" indent="0" algn="r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215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080A-8641-4134-A547-2D4BF960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محصول کار چیست؟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1B57-8524-437D-8A2B-146D2327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fa-IR" dirty="0">
                <a:highlight>
                  <a:srgbClr val="00FF00"/>
                </a:highlight>
              </a:rPr>
              <a:t>از دیدگاه مهندس نرم افزار:برنامه ها ، مشتندات و داده ها که نرم افزار کامپیوتری است.</a:t>
            </a:r>
          </a:p>
          <a:p>
            <a:pPr marL="0" indent="0" algn="r">
              <a:buNone/>
            </a:pPr>
            <a:r>
              <a:rPr lang="fa-IR" dirty="0">
                <a:highlight>
                  <a:srgbClr val="FFFF00"/>
                </a:highlight>
              </a:rPr>
              <a:t>از دیدگاه کاربران: اطلاعاتی که به نحوی به درد کاربر بخورد.</a:t>
            </a:r>
          </a:p>
          <a:p>
            <a:pPr marL="0" indent="0" algn="r">
              <a:buNone/>
            </a:pPr>
            <a:endParaRPr lang="fa-IR" dirty="0">
              <a:highlight>
                <a:srgbClr val="FFFF00"/>
              </a:highlight>
            </a:endParaRPr>
          </a:p>
          <a:p>
            <a:pPr marL="0" indent="0" algn="r">
              <a:lnSpc>
                <a:spcPct val="300000"/>
              </a:lnSpc>
              <a:buNone/>
            </a:pPr>
            <a:r>
              <a:rPr lang="fa-IR" dirty="0">
                <a:solidFill>
                  <a:srgbClr val="FF0000"/>
                </a:solidFill>
              </a:rPr>
              <a:t>سوال: آیا نرم افزار مرده است؟ اگر چنین بود این کتاب را نمی خواندید.</a:t>
            </a:r>
          </a:p>
          <a:p>
            <a:pPr marL="0" indent="0" algn="r">
              <a:lnSpc>
                <a:spcPct val="300000"/>
              </a:lnSpc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fa-IR" dirty="0">
              <a:highlight>
                <a:srgbClr val="FFFF00"/>
              </a:highlight>
            </a:endParaRPr>
          </a:p>
          <a:p>
            <a:pPr marL="0" indent="0" algn="r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1594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1AD0-FA9C-4A43-9917-39E6C29D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highlight>
                  <a:srgbClr val="FFFF00"/>
                </a:highlight>
              </a:rPr>
              <a:t>ماهیت نرم افزار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the nature of software</a:t>
            </a:r>
            <a:endParaRPr lang="fa-IR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235A-7580-4D35-B6B3-D95CD6B7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fa-IR" dirty="0"/>
              <a:t>امروزه کرم افزار نقشی دوگانه دارد :</a:t>
            </a:r>
          </a:p>
          <a:p>
            <a:pPr marL="0" indent="0" algn="r">
              <a:buNone/>
            </a:pPr>
            <a:endParaRPr lang="fa-IR" dirty="0"/>
          </a:p>
          <a:p>
            <a:pPr marL="0" indent="0" algn="r">
              <a:buNone/>
            </a:pPr>
            <a:r>
              <a:rPr lang="fa-IR" dirty="0"/>
              <a:t>۱-</a:t>
            </a:r>
            <a:r>
              <a:rPr lang="fa-IR" sz="2400" dirty="0"/>
              <a:t>نوعی محصول است:یعنی نوان بالقوه بک سخت افزار یا شبکه ای از کامپیوترها را  بالفعل میکند.</a:t>
            </a:r>
          </a:p>
          <a:p>
            <a:pPr marL="0" indent="0" algn="r">
              <a:buNone/>
            </a:pPr>
            <a:endParaRPr lang="fa-IR" sz="2400" dirty="0"/>
          </a:p>
          <a:p>
            <a:pPr marL="0" indent="0" algn="r">
              <a:buNone/>
            </a:pPr>
            <a:r>
              <a:rPr lang="fa-IR" sz="2400" dirty="0"/>
              <a:t>۲- وسیله نقلیه ای برای تحویل یک محصول:یعنی مبنای کامپیوتر، مخابرات اطلاعات و خلق کنترل برنامه های دیگر را تشکیل میدهد.</a:t>
            </a:r>
          </a:p>
          <a:p>
            <a:pPr marL="0" indent="0" algn="r">
              <a:buNone/>
            </a:pPr>
            <a:endParaRPr lang="fa-IR" sz="2400" dirty="0"/>
          </a:p>
          <a:p>
            <a:pPr marL="0" indent="0" algn="r">
              <a:buNone/>
            </a:pPr>
            <a:r>
              <a:rPr lang="fa-IR" sz="4800" dirty="0">
                <a:highlight>
                  <a:srgbClr val="FF0000"/>
                </a:highlight>
              </a:rPr>
              <a:t>پس این ماهیت یک نرم افزار است .</a:t>
            </a:r>
            <a:r>
              <a:rPr lang="en-US" sz="4800" dirty="0">
                <a:highlight>
                  <a:srgbClr val="00FF00"/>
                </a:highlight>
              </a:rPr>
              <a:t> </a:t>
            </a:r>
            <a:endParaRPr lang="fa-IR" sz="48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9329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8997-50D4-4EA1-B2D3-B5C5B2B9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نرم افزار چیست؟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505C-A3F4-42E4-A19A-871728E6E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 algn="r">
              <a:buNone/>
            </a:pPr>
            <a:r>
              <a:rPr lang="fa-IR" dirty="0"/>
              <a:t>امروزه با همه مردم که صحبت میکنیم میدانند </a:t>
            </a:r>
            <a:r>
              <a:rPr lang="fa-IR" u="sng" dirty="0"/>
              <a:t>نرم افزار </a:t>
            </a:r>
            <a:r>
              <a:rPr lang="fa-IR" dirty="0"/>
              <a:t>چیست حتی مردم عادی اما آیا واقعا میدانند؟</a:t>
            </a:r>
            <a:endParaRPr lang="en-US" dirty="0"/>
          </a:p>
          <a:p>
            <a:pPr marL="0" indent="0" algn="r">
              <a:buNone/>
            </a:pPr>
            <a:r>
              <a:rPr lang="fa-IR" dirty="0"/>
              <a:t>توصیفی که از نرم افزار هست میگه نرم افزار شامل این سه مورد میشه: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fa-IR" dirty="0"/>
              <a:t>۱-دستورالعمل ها: یعنی همون برنامه های کامپیوتری.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fa-IR" dirty="0"/>
              <a:t>۲- ساختمان داده ها: مثل آرایه ها ، صف، پشته و لیست که کمک میکنند تا آرایه هارا درست پردازش کند.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fa-IR" dirty="0"/>
              <a:t>۳- اطلاعات توصیفی</a:t>
            </a:r>
            <a:endParaRPr lang="en-US" dirty="0"/>
          </a:p>
          <a:p>
            <a:pPr marL="0" indent="0" algn="r">
              <a:lnSpc>
                <a:spcPct val="100000"/>
              </a:lnSpc>
              <a:buNone/>
            </a:pPr>
            <a:r>
              <a:rPr lang="fa-IR" dirty="0"/>
              <a:t>نکته: پرسمن در این کتاب این موضوع را بیان کرده که یک تعریف رسمی تر احتمالا درک شمارا به میزان محسوس تری افزایش نمیدهد.</a:t>
            </a:r>
            <a:endParaRPr lang="en-US" dirty="0"/>
          </a:p>
          <a:p>
            <a:pPr marL="0" indent="0" algn="r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9698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74E8-1C8B-45AB-8E17-66102118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highlight>
                  <a:srgbClr val="00FF00"/>
                </a:highlight>
              </a:rPr>
              <a:t>خصوصیات نرم افزار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C2B75-BF5D-41F0-B4D2-8A279738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21" y="2419012"/>
            <a:ext cx="10515600" cy="4351338"/>
          </a:xfrm>
        </p:spPr>
        <p:txBody>
          <a:bodyPr/>
          <a:lstStyle/>
          <a:p>
            <a:pPr marL="0" indent="0" algn="r">
              <a:buNone/>
            </a:pPr>
            <a:r>
              <a:rPr lang="fa-IR" dirty="0"/>
              <a:t>۱- </a:t>
            </a:r>
            <a:r>
              <a:rPr lang="fa-IR" sz="2400" dirty="0"/>
              <a:t>نرم افزار مهندسی و بسط داده میشود و چیزی نیست که به معنای کلاسیک کلمه ساخته شود.</a:t>
            </a:r>
          </a:p>
          <a:p>
            <a:pPr marL="0" indent="0" algn="r">
              <a:buNone/>
            </a:pPr>
            <a:endParaRPr lang="fa-IR" dirty="0"/>
          </a:p>
          <a:p>
            <a:pPr marL="0" indent="0" algn="r">
              <a:buNone/>
            </a:pPr>
            <a:r>
              <a:rPr lang="fa-IR" sz="2400" dirty="0"/>
              <a:t>۲- </a:t>
            </a:r>
            <a:r>
              <a:rPr lang="fa-IR" dirty="0"/>
              <a:t>نرم افزار فرسوده نمی شود.</a:t>
            </a:r>
          </a:p>
          <a:p>
            <a:pPr marL="0" indent="0" algn="r">
              <a:buNone/>
            </a:pPr>
            <a:endParaRPr lang="fa-IR" sz="2400" dirty="0"/>
          </a:p>
          <a:p>
            <a:pPr marL="0" indent="0" algn="r">
              <a:buNone/>
            </a:pPr>
            <a:r>
              <a:rPr lang="fa-IR" sz="2400" dirty="0"/>
              <a:t>۳- گرچه صنعت درحال حرکت به سوی مونتاژ قطعات است، ولی اکثر نرم افزار ها همچنان به صورت سفارشی نواید میشوند. </a:t>
            </a:r>
          </a:p>
        </p:txBody>
      </p:sp>
    </p:spTree>
    <p:extLst>
      <p:ext uri="{BB962C8B-B14F-4D97-AF65-F5344CB8AC3E}">
        <p14:creationId xmlns:p14="http://schemas.microsoft.com/office/powerpoint/2010/main" val="297213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269DDF-341F-4105-8C8D-036AF4FA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highlight>
                  <a:srgbClr val="FFFF00"/>
                </a:highlight>
              </a:rPr>
              <a:t>نمودار آهنگ شکست سخت افزار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1870CC-D6F4-4319-AF22-4F18BB9793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53264" cy="496303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FE0C4-C6E0-429F-BBFA-B1FE84A36D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fa-IR" dirty="0"/>
              <a:t>این نمودار نشان میدهد که سخت افزار در ابتدای عمر آهنگ شکست شدیدی داشته است.</a:t>
            </a:r>
          </a:p>
          <a:p>
            <a:pPr marL="0" indent="0" algn="r">
              <a:buNone/>
            </a:pPr>
            <a:endParaRPr lang="fa-IR" dirty="0"/>
          </a:p>
          <a:p>
            <a:pPr marL="0" indent="0" algn="r">
              <a:buNone/>
            </a:pPr>
            <a:endParaRPr lang="fa-IR" dirty="0"/>
          </a:p>
          <a:p>
            <a:pPr marL="0" indent="0" algn="r">
              <a:buNone/>
            </a:pPr>
            <a:endParaRPr lang="fa-IR" dirty="0"/>
          </a:p>
          <a:p>
            <a:pPr marL="0" indent="0" algn="r">
              <a:buNone/>
            </a:pPr>
            <a:r>
              <a:rPr lang="fa-IR" dirty="0">
                <a:highlight>
                  <a:srgbClr val="FF0000"/>
                </a:highlight>
              </a:rPr>
              <a:t>نکته: به این نمودار یا رابطه ،منحنی وانی</a:t>
            </a:r>
          </a:p>
          <a:p>
            <a:pPr marL="0" indent="0" algn="r">
              <a:buNone/>
            </a:pPr>
            <a:r>
              <a:rPr lang="fa-IR" dirty="0">
                <a:highlight>
                  <a:srgbClr val="FF0000"/>
                </a:highlight>
              </a:rPr>
              <a:t>گفته میشود. </a:t>
            </a:r>
          </a:p>
        </p:txBody>
      </p:sp>
    </p:spTree>
    <p:extLst>
      <p:ext uri="{BB962C8B-B14F-4D97-AF65-F5344CB8AC3E}">
        <p14:creationId xmlns:p14="http://schemas.microsoft.com/office/powerpoint/2010/main" val="289783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0E1B-CEAA-4715-ACEF-BDA35E36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highlight>
                  <a:srgbClr val="FFFF00"/>
                </a:highlight>
              </a:rPr>
              <a:t>منحنی شکست واقعی و ایده آل برای نرم افزار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9DC404-6CA6-4999-AB5A-B9E19BC6A1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6019800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2A557-DAC3-411A-9EAE-907E0D2100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fa-IR" dirty="0"/>
              <a:t>نرم افزار در دوران حیات خود دستخوش تغییراتی میشود و احتمال دارد این تغییرات </a:t>
            </a:r>
          </a:p>
          <a:p>
            <a:pPr marL="0" indent="0" algn="r">
              <a:buNone/>
            </a:pPr>
            <a:r>
              <a:rPr lang="fa-IR" dirty="0"/>
              <a:t>برخی عیوب جدید را وارد کنند و باعث خیز مجدد آهنگ شنست نرم افزار شوند.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fa-IR" dirty="0">
                <a:highlight>
                  <a:srgbClr val="FF0000"/>
                </a:highlight>
              </a:rPr>
              <a:t>نکته: وقتی شما نرم افزار را تازه ایجاد میکنید بعد از چند مدت درخواست هایی از طرف کاربران میشود و باید تغییراتی در برنامه حاصل شود وه در نتیجه با معایبی روبه رو میشود و همین مهایب منجر به خیز شکست نمودار میشود.</a:t>
            </a:r>
          </a:p>
        </p:txBody>
      </p:sp>
    </p:spTree>
    <p:extLst>
      <p:ext uri="{BB962C8B-B14F-4D97-AF65-F5344CB8AC3E}">
        <p14:creationId xmlns:p14="http://schemas.microsoft.com/office/powerpoint/2010/main" val="137371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569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نرم افزار و مهندسی نرم افزار</vt:lpstr>
      <vt:lpstr>نرم افزار چیست؟</vt:lpstr>
      <vt:lpstr>محصول کار چیست؟</vt:lpstr>
      <vt:lpstr>ماهیت نرم افزار the nature of software</vt:lpstr>
      <vt:lpstr>نرم افزار چیست؟</vt:lpstr>
      <vt:lpstr>خصوصیات نرم افزار</vt:lpstr>
      <vt:lpstr>نمودار آهنگ شکست سخت افزار</vt:lpstr>
      <vt:lpstr>منحنی شکست واقعی و ایده آل برای نرم افزار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abolfazl amiri</dc:creator>
  <cp:lastModifiedBy>abolfazl amiri</cp:lastModifiedBy>
  <cp:revision>1</cp:revision>
  <dcterms:created xsi:type="dcterms:W3CDTF">2021-10-09T09:54:48Z</dcterms:created>
  <dcterms:modified xsi:type="dcterms:W3CDTF">2021-10-09T11:43:47Z</dcterms:modified>
</cp:coreProperties>
</file>