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5C5D1-5812-4915-A779-32008F5770AF}"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8B4E2DB0-1BCB-403E-A905-81C8B79AE93C}">
      <dgm:prSet/>
      <dgm:spPr/>
      <dgm:t>
        <a:bodyPr/>
        <a:lstStyle/>
        <a:p>
          <a:r>
            <a:rPr lang="fa-IR" b="1" i="0" dirty="0"/>
            <a:t>اگرچه شباهتهایی میان بسط نرم افزار و ساخت سخت افزار وجود دارد، این دو عمل، تفاوت بنیادی دارند.</a:t>
          </a:r>
          <a:endParaRPr lang="en-US" dirty="0"/>
        </a:p>
      </dgm:t>
    </dgm:pt>
    <dgm:pt modelId="{30D2689C-3105-45D2-86FC-DE93E617F9EA}" type="parTrans" cxnId="{FB8DF215-16C9-4458-AB75-1A3E7759E971}">
      <dgm:prSet/>
      <dgm:spPr/>
      <dgm:t>
        <a:bodyPr/>
        <a:lstStyle/>
        <a:p>
          <a:endParaRPr lang="en-US"/>
        </a:p>
      </dgm:t>
    </dgm:pt>
    <dgm:pt modelId="{62C7457D-4F87-42F8-8380-B65ADC0B5663}" type="sibTrans" cxnId="{FB8DF215-16C9-4458-AB75-1A3E7759E971}">
      <dgm:prSet/>
      <dgm:spPr/>
      <dgm:t>
        <a:bodyPr/>
        <a:lstStyle/>
        <a:p>
          <a:endParaRPr lang="en-US"/>
        </a:p>
      </dgm:t>
    </dgm:pt>
    <dgm:pt modelId="{7D7B119F-AC2F-45A9-BA85-97E5F3B94A66}">
      <dgm:prSet/>
      <dgm:spPr/>
      <dgm:t>
        <a:bodyPr/>
        <a:lstStyle/>
        <a:p>
          <a:r>
            <a:rPr lang="fa-IR" b="1" i="0"/>
            <a:t>در هر دو عمل، کیفیت بالا از طریق طراحی خوب به دست می آید، ولی فاز ساخت برای سخت افزار باعث بروز مشکلات کیفیتی می شود که برای نرم افزار وجود ندارند یا به راحتی</a:t>
          </a:r>
          <a:r>
            <a:rPr lang="fa-IR" b="1"/>
            <a:t> </a:t>
          </a:r>
          <a:r>
            <a:rPr lang="fa-IR" b="1" i="0"/>
            <a:t>قابل رفع هستند.</a:t>
          </a:r>
          <a:endParaRPr lang="en-US"/>
        </a:p>
      </dgm:t>
    </dgm:pt>
    <dgm:pt modelId="{AE1636AC-3283-4C60-B12F-47AD22C1A9C5}" type="parTrans" cxnId="{D0877D76-E809-4FB2-88C3-9CFFF0744595}">
      <dgm:prSet/>
      <dgm:spPr/>
      <dgm:t>
        <a:bodyPr/>
        <a:lstStyle/>
        <a:p>
          <a:endParaRPr lang="en-US"/>
        </a:p>
      </dgm:t>
    </dgm:pt>
    <dgm:pt modelId="{81EEB2D5-1274-4FE5-993D-44D8D5862A6D}" type="sibTrans" cxnId="{D0877D76-E809-4FB2-88C3-9CFFF0744595}">
      <dgm:prSet/>
      <dgm:spPr/>
      <dgm:t>
        <a:bodyPr/>
        <a:lstStyle/>
        <a:p>
          <a:endParaRPr lang="en-US"/>
        </a:p>
      </dgm:t>
    </dgm:pt>
    <dgm:pt modelId="{3F86BB24-0245-4EC3-99CC-9A5512F9A3AC}">
      <dgm:prSet/>
      <dgm:spPr/>
      <dgm:t>
        <a:bodyPr/>
        <a:lstStyle/>
        <a:p>
          <a:r>
            <a:rPr lang="fa-IR" b="1" i="0"/>
            <a:t>هر دو عملی وابسته به انسان هستند، ولی رابطه میان انسان و کاری که انجام می شود، کاملا متفاوت است </a:t>
          </a:r>
          <a:endParaRPr lang="en-US"/>
        </a:p>
      </dgm:t>
    </dgm:pt>
    <dgm:pt modelId="{457C3E6B-FFFE-4CF3-8853-724D24D982C5}" type="parTrans" cxnId="{C069E388-E377-4D5A-8E0A-E5DE20CFC363}">
      <dgm:prSet/>
      <dgm:spPr/>
      <dgm:t>
        <a:bodyPr/>
        <a:lstStyle/>
        <a:p>
          <a:endParaRPr lang="en-US"/>
        </a:p>
      </dgm:t>
    </dgm:pt>
    <dgm:pt modelId="{4902D497-6C22-4D6D-BA75-6D7388F78FC1}" type="sibTrans" cxnId="{C069E388-E377-4D5A-8E0A-E5DE20CFC363}">
      <dgm:prSet/>
      <dgm:spPr/>
      <dgm:t>
        <a:bodyPr/>
        <a:lstStyle/>
        <a:p>
          <a:endParaRPr lang="en-US"/>
        </a:p>
      </dgm:t>
    </dgm:pt>
    <dgm:pt modelId="{948CBBED-1111-430F-8301-BE91E0EA4158}">
      <dgm:prSet/>
      <dgm:spPr/>
      <dgm:t>
        <a:bodyPr/>
        <a:lstStyle/>
        <a:p>
          <a:r>
            <a:rPr lang="fa-IR" b="1" i="0"/>
            <a:t>هر دو عمل مستلزم ساخت یک محصول هستند ولی</a:t>
          </a:r>
          <a:r>
            <a:rPr lang="fa-IR" b="1"/>
            <a:t> </a:t>
          </a:r>
          <a:r>
            <a:rPr lang="fa-IR" b="1" i="0"/>
            <a:t>روش ها متفاوت است.</a:t>
          </a:r>
          <a:endParaRPr lang="en-US"/>
        </a:p>
      </dgm:t>
    </dgm:pt>
    <dgm:pt modelId="{898989AE-62DF-4F98-BB2E-105D081F14E7}" type="parTrans" cxnId="{C9D31EF9-ED51-46A9-97B2-89F45CDFFD0F}">
      <dgm:prSet/>
      <dgm:spPr/>
      <dgm:t>
        <a:bodyPr/>
        <a:lstStyle/>
        <a:p>
          <a:endParaRPr lang="en-US"/>
        </a:p>
      </dgm:t>
    </dgm:pt>
    <dgm:pt modelId="{7CDE1DD0-69F4-49B2-B5C0-8C83207DA561}" type="sibTrans" cxnId="{C9D31EF9-ED51-46A9-97B2-89F45CDFFD0F}">
      <dgm:prSet/>
      <dgm:spPr/>
      <dgm:t>
        <a:bodyPr/>
        <a:lstStyle/>
        <a:p>
          <a:endParaRPr lang="en-US"/>
        </a:p>
      </dgm:t>
    </dgm:pt>
    <dgm:pt modelId="{975E88F4-7DC8-40E9-B8D2-46EAF650A6C1}">
      <dgm:prSet/>
      <dgm:spPr/>
      <dgm:t>
        <a:bodyPr/>
        <a:lstStyle/>
        <a:p>
          <a:r>
            <a:rPr lang="fa-IR" b="1" i="0"/>
            <a:t>هزینه های نرم افزار در مهندسی آن متمرکز است. این بدان معناست که پروژه های نرم افزاری را نمی توان همانند پروژه های تولید معمولی مدیریت کرد. </a:t>
          </a:r>
          <a:endParaRPr lang="en-US"/>
        </a:p>
      </dgm:t>
    </dgm:pt>
    <dgm:pt modelId="{89E679ED-149F-4840-A565-1FCBB9D402EE}" type="parTrans" cxnId="{BE17D8F3-4A62-48BB-8E6F-E2BBC82A5091}">
      <dgm:prSet/>
      <dgm:spPr/>
      <dgm:t>
        <a:bodyPr/>
        <a:lstStyle/>
        <a:p>
          <a:endParaRPr lang="en-US"/>
        </a:p>
      </dgm:t>
    </dgm:pt>
    <dgm:pt modelId="{B73EF78A-F7C0-431B-B37A-331361974987}" type="sibTrans" cxnId="{BE17D8F3-4A62-48BB-8E6F-E2BBC82A5091}">
      <dgm:prSet/>
      <dgm:spPr/>
      <dgm:t>
        <a:bodyPr/>
        <a:lstStyle/>
        <a:p>
          <a:endParaRPr lang="en-US"/>
        </a:p>
      </dgm:t>
    </dgm:pt>
    <dgm:pt modelId="{39AF323B-0059-4266-AF30-3EF6AC8A37E1}">
      <dgm:prSet custT="1"/>
      <dgm:spPr/>
      <dgm:t>
        <a:bodyPr/>
        <a:lstStyle/>
        <a:p>
          <a:r>
            <a:rPr lang="fa-IR" sz="1400" b="1" i="0" dirty="0">
              <a:solidFill>
                <a:srgbClr val="FF0000"/>
              </a:solidFill>
            </a:rPr>
            <a:t>نکته ی کلیدی : نرم افزارها ساخته نمی شوند، بلکه مهندسی می شوند</a:t>
          </a:r>
          <a:endParaRPr lang="en-US" sz="1400" dirty="0">
            <a:solidFill>
              <a:srgbClr val="FF0000"/>
            </a:solidFill>
          </a:endParaRPr>
        </a:p>
      </dgm:t>
    </dgm:pt>
    <dgm:pt modelId="{A5C39A17-69F1-46A1-9A57-B2C67625851D}" type="parTrans" cxnId="{318F8697-7F67-4D7E-B5C4-FBD05D1A6F4E}">
      <dgm:prSet/>
      <dgm:spPr/>
      <dgm:t>
        <a:bodyPr/>
        <a:lstStyle/>
        <a:p>
          <a:endParaRPr lang="en-US"/>
        </a:p>
      </dgm:t>
    </dgm:pt>
    <dgm:pt modelId="{099DF679-1BCF-4BD6-8B1B-5A0F9B542EBA}" type="sibTrans" cxnId="{318F8697-7F67-4D7E-B5C4-FBD05D1A6F4E}">
      <dgm:prSet/>
      <dgm:spPr/>
      <dgm:t>
        <a:bodyPr/>
        <a:lstStyle/>
        <a:p>
          <a:endParaRPr lang="en-US"/>
        </a:p>
      </dgm:t>
    </dgm:pt>
    <dgm:pt modelId="{2C4D7457-D177-4E05-927F-B71BD8F8B46E}">
      <dgm:prSet/>
      <dgm:spPr/>
      <dgm:t>
        <a:bodyPr/>
        <a:lstStyle/>
        <a:p>
          <a:endParaRPr lang="en-US"/>
        </a:p>
      </dgm:t>
    </dgm:pt>
    <dgm:pt modelId="{902EF380-E03E-4E8F-8A4A-96D08F54C0C6}" type="parTrans" cxnId="{C52FBBBF-E1FB-4832-A1DD-8611F9C1DBB7}">
      <dgm:prSet/>
      <dgm:spPr/>
      <dgm:t>
        <a:bodyPr/>
        <a:lstStyle/>
        <a:p>
          <a:endParaRPr lang="en-US"/>
        </a:p>
      </dgm:t>
    </dgm:pt>
    <dgm:pt modelId="{27EA8B6F-BD18-4159-A564-A0B9FE42DF9A}" type="sibTrans" cxnId="{C52FBBBF-E1FB-4832-A1DD-8611F9C1DBB7}">
      <dgm:prSet/>
      <dgm:spPr/>
      <dgm:t>
        <a:bodyPr/>
        <a:lstStyle/>
        <a:p>
          <a:endParaRPr lang="en-US"/>
        </a:p>
      </dgm:t>
    </dgm:pt>
    <dgm:pt modelId="{9CED86EC-7FD0-48DE-8EB1-A5052262CF1F}" type="pres">
      <dgm:prSet presAssocID="{09E5C5D1-5812-4915-A779-32008F5770AF}" presName="compositeShape" presStyleCnt="0">
        <dgm:presLayoutVars>
          <dgm:chMax val="7"/>
          <dgm:dir/>
          <dgm:resizeHandles val="exact"/>
        </dgm:presLayoutVars>
      </dgm:prSet>
      <dgm:spPr/>
    </dgm:pt>
    <dgm:pt modelId="{486AB1F4-5AEC-423C-BAC1-CCECB0560B5D}" type="pres">
      <dgm:prSet presAssocID="{8B4E2DB0-1BCB-403E-A905-81C8B79AE93C}" presName="circ1" presStyleLbl="vennNode1" presStyleIdx="0" presStyleCnt="7"/>
      <dgm:spPr/>
    </dgm:pt>
    <dgm:pt modelId="{7CB573EE-7C54-461A-93DE-17B8E098F679}" type="pres">
      <dgm:prSet presAssocID="{8B4E2DB0-1BCB-403E-A905-81C8B79AE93C}" presName="circ1Tx" presStyleLbl="revTx" presStyleIdx="0" presStyleCnt="0">
        <dgm:presLayoutVars>
          <dgm:chMax val="0"/>
          <dgm:chPref val="0"/>
          <dgm:bulletEnabled val="1"/>
        </dgm:presLayoutVars>
      </dgm:prSet>
      <dgm:spPr/>
    </dgm:pt>
    <dgm:pt modelId="{645FF9DA-1348-4495-9CA2-01989D507411}" type="pres">
      <dgm:prSet presAssocID="{7D7B119F-AC2F-45A9-BA85-97E5F3B94A66}" presName="circ2" presStyleLbl="vennNode1" presStyleIdx="1" presStyleCnt="7"/>
      <dgm:spPr/>
    </dgm:pt>
    <dgm:pt modelId="{AAD261D2-1020-4E06-9D0F-24F8BFC7F08A}" type="pres">
      <dgm:prSet presAssocID="{7D7B119F-AC2F-45A9-BA85-97E5F3B94A66}" presName="circ2Tx" presStyleLbl="revTx" presStyleIdx="0" presStyleCnt="0">
        <dgm:presLayoutVars>
          <dgm:chMax val="0"/>
          <dgm:chPref val="0"/>
          <dgm:bulletEnabled val="1"/>
        </dgm:presLayoutVars>
      </dgm:prSet>
      <dgm:spPr/>
    </dgm:pt>
    <dgm:pt modelId="{505BBF4A-6A39-4994-9E1A-151DF4374D64}" type="pres">
      <dgm:prSet presAssocID="{3F86BB24-0245-4EC3-99CC-9A5512F9A3AC}" presName="circ3" presStyleLbl="vennNode1" presStyleIdx="2" presStyleCnt="7"/>
      <dgm:spPr/>
    </dgm:pt>
    <dgm:pt modelId="{A8355F3E-1207-4AB2-A678-1071FCD9B438}" type="pres">
      <dgm:prSet presAssocID="{3F86BB24-0245-4EC3-99CC-9A5512F9A3AC}" presName="circ3Tx" presStyleLbl="revTx" presStyleIdx="0" presStyleCnt="0">
        <dgm:presLayoutVars>
          <dgm:chMax val="0"/>
          <dgm:chPref val="0"/>
          <dgm:bulletEnabled val="1"/>
        </dgm:presLayoutVars>
      </dgm:prSet>
      <dgm:spPr/>
    </dgm:pt>
    <dgm:pt modelId="{CB49BA57-AD67-4D6F-88ED-34938D7240D4}" type="pres">
      <dgm:prSet presAssocID="{948CBBED-1111-430F-8301-BE91E0EA4158}" presName="circ4" presStyleLbl="vennNode1" presStyleIdx="3" presStyleCnt="7"/>
      <dgm:spPr/>
    </dgm:pt>
    <dgm:pt modelId="{AD7D420F-9383-41F8-BC3D-989D882508D0}" type="pres">
      <dgm:prSet presAssocID="{948CBBED-1111-430F-8301-BE91E0EA4158}" presName="circ4Tx" presStyleLbl="revTx" presStyleIdx="0" presStyleCnt="0">
        <dgm:presLayoutVars>
          <dgm:chMax val="0"/>
          <dgm:chPref val="0"/>
          <dgm:bulletEnabled val="1"/>
        </dgm:presLayoutVars>
      </dgm:prSet>
      <dgm:spPr/>
    </dgm:pt>
    <dgm:pt modelId="{73A66B2E-4877-4F98-87FF-CE05CE1D2680}" type="pres">
      <dgm:prSet presAssocID="{975E88F4-7DC8-40E9-B8D2-46EAF650A6C1}" presName="circ5" presStyleLbl="vennNode1" presStyleIdx="4" presStyleCnt="7"/>
      <dgm:spPr/>
    </dgm:pt>
    <dgm:pt modelId="{D1CD6BEC-57FA-4DA9-86F8-5F4AC5018BAE}" type="pres">
      <dgm:prSet presAssocID="{975E88F4-7DC8-40E9-B8D2-46EAF650A6C1}" presName="circ5Tx" presStyleLbl="revTx" presStyleIdx="0" presStyleCnt="0">
        <dgm:presLayoutVars>
          <dgm:chMax val="0"/>
          <dgm:chPref val="0"/>
          <dgm:bulletEnabled val="1"/>
        </dgm:presLayoutVars>
      </dgm:prSet>
      <dgm:spPr/>
    </dgm:pt>
    <dgm:pt modelId="{A83F91AF-B3F8-4ECA-A626-C66B78DC0108}" type="pres">
      <dgm:prSet presAssocID="{39AF323B-0059-4266-AF30-3EF6AC8A37E1}" presName="circ6" presStyleLbl="vennNode1" presStyleIdx="5" presStyleCnt="7"/>
      <dgm:spPr/>
    </dgm:pt>
    <dgm:pt modelId="{370AE9E2-FB18-4EF5-BD7B-FB0CEB68442F}" type="pres">
      <dgm:prSet presAssocID="{39AF323B-0059-4266-AF30-3EF6AC8A37E1}" presName="circ6Tx" presStyleLbl="revTx" presStyleIdx="0" presStyleCnt="0">
        <dgm:presLayoutVars>
          <dgm:chMax val="0"/>
          <dgm:chPref val="0"/>
          <dgm:bulletEnabled val="1"/>
        </dgm:presLayoutVars>
      </dgm:prSet>
      <dgm:spPr/>
    </dgm:pt>
    <dgm:pt modelId="{A46CC547-538B-4433-9F51-DCB9CF55A47E}" type="pres">
      <dgm:prSet presAssocID="{2C4D7457-D177-4E05-927F-B71BD8F8B46E}" presName="circ7" presStyleLbl="vennNode1" presStyleIdx="6" presStyleCnt="7"/>
      <dgm:spPr/>
    </dgm:pt>
    <dgm:pt modelId="{066A8378-AD3E-4F89-BE83-2CD87D83ECF5}" type="pres">
      <dgm:prSet presAssocID="{2C4D7457-D177-4E05-927F-B71BD8F8B46E}" presName="circ7Tx" presStyleLbl="revTx" presStyleIdx="0" presStyleCnt="0">
        <dgm:presLayoutVars>
          <dgm:chMax val="0"/>
          <dgm:chPref val="0"/>
          <dgm:bulletEnabled val="1"/>
        </dgm:presLayoutVars>
      </dgm:prSet>
      <dgm:spPr/>
    </dgm:pt>
  </dgm:ptLst>
  <dgm:cxnLst>
    <dgm:cxn modelId="{FB8DF215-16C9-4458-AB75-1A3E7759E971}" srcId="{09E5C5D1-5812-4915-A779-32008F5770AF}" destId="{8B4E2DB0-1BCB-403E-A905-81C8B79AE93C}" srcOrd="0" destOrd="0" parTransId="{30D2689C-3105-45D2-86FC-DE93E617F9EA}" sibTransId="{62C7457D-4F87-42F8-8380-B65ADC0B5663}"/>
    <dgm:cxn modelId="{6655F123-1454-4D45-87A0-A2024A5BA508}" type="presOf" srcId="{2C4D7457-D177-4E05-927F-B71BD8F8B46E}" destId="{066A8378-AD3E-4F89-BE83-2CD87D83ECF5}" srcOrd="0" destOrd="0" presId="urn:microsoft.com/office/officeart/2005/8/layout/venn1"/>
    <dgm:cxn modelId="{4ED0D96F-0229-471A-B979-0F896F3DE6DC}" type="presOf" srcId="{09E5C5D1-5812-4915-A779-32008F5770AF}" destId="{9CED86EC-7FD0-48DE-8EB1-A5052262CF1F}" srcOrd="0" destOrd="0" presId="urn:microsoft.com/office/officeart/2005/8/layout/venn1"/>
    <dgm:cxn modelId="{D0877D76-E809-4FB2-88C3-9CFFF0744595}" srcId="{09E5C5D1-5812-4915-A779-32008F5770AF}" destId="{7D7B119F-AC2F-45A9-BA85-97E5F3B94A66}" srcOrd="1" destOrd="0" parTransId="{AE1636AC-3283-4C60-B12F-47AD22C1A9C5}" sibTransId="{81EEB2D5-1274-4FE5-993D-44D8D5862A6D}"/>
    <dgm:cxn modelId="{C069E388-E377-4D5A-8E0A-E5DE20CFC363}" srcId="{09E5C5D1-5812-4915-A779-32008F5770AF}" destId="{3F86BB24-0245-4EC3-99CC-9A5512F9A3AC}" srcOrd="2" destOrd="0" parTransId="{457C3E6B-FFFE-4CF3-8853-724D24D982C5}" sibTransId="{4902D497-6C22-4D6D-BA75-6D7388F78FC1}"/>
    <dgm:cxn modelId="{F32CE995-0452-46E3-9A21-B3EDC2F6101B}" type="presOf" srcId="{3F86BB24-0245-4EC3-99CC-9A5512F9A3AC}" destId="{A8355F3E-1207-4AB2-A678-1071FCD9B438}" srcOrd="0" destOrd="0" presId="urn:microsoft.com/office/officeart/2005/8/layout/venn1"/>
    <dgm:cxn modelId="{318F8697-7F67-4D7E-B5C4-FBD05D1A6F4E}" srcId="{09E5C5D1-5812-4915-A779-32008F5770AF}" destId="{39AF323B-0059-4266-AF30-3EF6AC8A37E1}" srcOrd="5" destOrd="0" parTransId="{A5C39A17-69F1-46A1-9A57-B2C67625851D}" sibTransId="{099DF679-1BCF-4BD6-8B1B-5A0F9B542EBA}"/>
    <dgm:cxn modelId="{3FC1C5A0-B68C-410E-BDDF-798339D3494E}" type="presOf" srcId="{39AF323B-0059-4266-AF30-3EF6AC8A37E1}" destId="{370AE9E2-FB18-4EF5-BD7B-FB0CEB68442F}" srcOrd="0" destOrd="0" presId="urn:microsoft.com/office/officeart/2005/8/layout/venn1"/>
    <dgm:cxn modelId="{6787CDA8-4405-4A88-91DF-65D9EEBD9400}" type="presOf" srcId="{975E88F4-7DC8-40E9-B8D2-46EAF650A6C1}" destId="{D1CD6BEC-57FA-4DA9-86F8-5F4AC5018BAE}" srcOrd="0" destOrd="0" presId="urn:microsoft.com/office/officeart/2005/8/layout/venn1"/>
    <dgm:cxn modelId="{874852AE-14FE-471E-A7CE-8AB30B59FFE1}" type="presOf" srcId="{7D7B119F-AC2F-45A9-BA85-97E5F3B94A66}" destId="{AAD261D2-1020-4E06-9D0F-24F8BFC7F08A}" srcOrd="0" destOrd="0" presId="urn:microsoft.com/office/officeart/2005/8/layout/venn1"/>
    <dgm:cxn modelId="{C52FBBBF-E1FB-4832-A1DD-8611F9C1DBB7}" srcId="{09E5C5D1-5812-4915-A779-32008F5770AF}" destId="{2C4D7457-D177-4E05-927F-B71BD8F8B46E}" srcOrd="6" destOrd="0" parTransId="{902EF380-E03E-4E8F-8A4A-96D08F54C0C6}" sibTransId="{27EA8B6F-BD18-4159-A564-A0B9FE42DF9A}"/>
    <dgm:cxn modelId="{B40745EC-3DAA-453F-BB08-C0F974C6D0B6}" type="presOf" srcId="{948CBBED-1111-430F-8301-BE91E0EA4158}" destId="{AD7D420F-9383-41F8-BC3D-989D882508D0}" srcOrd="0" destOrd="0" presId="urn:microsoft.com/office/officeart/2005/8/layout/venn1"/>
    <dgm:cxn modelId="{BE17D8F3-4A62-48BB-8E6F-E2BBC82A5091}" srcId="{09E5C5D1-5812-4915-A779-32008F5770AF}" destId="{975E88F4-7DC8-40E9-B8D2-46EAF650A6C1}" srcOrd="4" destOrd="0" parTransId="{89E679ED-149F-4840-A565-1FCBB9D402EE}" sibTransId="{B73EF78A-F7C0-431B-B37A-331361974987}"/>
    <dgm:cxn modelId="{84CFE6F3-7D16-43F6-A89E-29C5B1005BA5}" type="presOf" srcId="{8B4E2DB0-1BCB-403E-A905-81C8B79AE93C}" destId="{7CB573EE-7C54-461A-93DE-17B8E098F679}" srcOrd="0" destOrd="0" presId="urn:microsoft.com/office/officeart/2005/8/layout/venn1"/>
    <dgm:cxn modelId="{C9D31EF9-ED51-46A9-97B2-89F45CDFFD0F}" srcId="{09E5C5D1-5812-4915-A779-32008F5770AF}" destId="{948CBBED-1111-430F-8301-BE91E0EA4158}" srcOrd="3" destOrd="0" parTransId="{898989AE-62DF-4F98-BB2E-105D081F14E7}" sibTransId="{7CDE1DD0-69F4-49B2-B5C0-8C83207DA561}"/>
    <dgm:cxn modelId="{44C5F923-BC09-475B-B66E-E8B6B2DABD5A}" type="presParOf" srcId="{9CED86EC-7FD0-48DE-8EB1-A5052262CF1F}" destId="{486AB1F4-5AEC-423C-BAC1-CCECB0560B5D}" srcOrd="0" destOrd="0" presId="urn:microsoft.com/office/officeart/2005/8/layout/venn1"/>
    <dgm:cxn modelId="{CDE59774-7A56-4232-90DA-52D472DEF82B}" type="presParOf" srcId="{9CED86EC-7FD0-48DE-8EB1-A5052262CF1F}" destId="{7CB573EE-7C54-461A-93DE-17B8E098F679}" srcOrd="1" destOrd="0" presId="urn:microsoft.com/office/officeart/2005/8/layout/venn1"/>
    <dgm:cxn modelId="{3B2231BE-4FE5-46D7-B753-DFA98CC3A036}" type="presParOf" srcId="{9CED86EC-7FD0-48DE-8EB1-A5052262CF1F}" destId="{645FF9DA-1348-4495-9CA2-01989D507411}" srcOrd="2" destOrd="0" presId="urn:microsoft.com/office/officeart/2005/8/layout/venn1"/>
    <dgm:cxn modelId="{94D9D9AE-2132-4965-9150-5A0E762E1D4E}" type="presParOf" srcId="{9CED86EC-7FD0-48DE-8EB1-A5052262CF1F}" destId="{AAD261D2-1020-4E06-9D0F-24F8BFC7F08A}" srcOrd="3" destOrd="0" presId="urn:microsoft.com/office/officeart/2005/8/layout/venn1"/>
    <dgm:cxn modelId="{5551BCC2-794E-4236-A7F8-A54B1552B685}" type="presParOf" srcId="{9CED86EC-7FD0-48DE-8EB1-A5052262CF1F}" destId="{505BBF4A-6A39-4994-9E1A-151DF4374D64}" srcOrd="4" destOrd="0" presId="urn:microsoft.com/office/officeart/2005/8/layout/venn1"/>
    <dgm:cxn modelId="{2069B433-2630-47F5-BA36-3881F9918070}" type="presParOf" srcId="{9CED86EC-7FD0-48DE-8EB1-A5052262CF1F}" destId="{A8355F3E-1207-4AB2-A678-1071FCD9B438}" srcOrd="5" destOrd="0" presId="urn:microsoft.com/office/officeart/2005/8/layout/venn1"/>
    <dgm:cxn modelId="{C2F630A8-93AF-484C-95EF-3157FAF8CCBF}" type="presParOf" srcId="{9CED86EC-7FD0-48DE-8EB1-A5052262CF1F}" destId="{CB49BA57-AD67-4D6F-88ED-34938D7240D4}" srcOrd="6" destOrd="0" presId="urn:microsoft.com/office/officeart/2005/8/layout/venn1"/>
    <dgm:cxn modelId="{45A98FBA-64EE-446C-9975-38FF12E2A94E}" type="presParOf" srcId="{9CED86EC-7FD0-48DE-8EB1-A5052262CF1F}" destId="{AD7D420F-9383-41F8-BC3D-989D882508D0}" srcOrd="7" destOrd="0" presId="urn:microsoft.com/office/officeart/2005/8/layout/venn1"/>
    <dgm:cxn modelId="{B747CE74-400E-4DAF-8BC0-46989BE65B27}" type="presParOf" srcId="{9CED86EC-7FD0-48DE-8EB1-A5052262CF1F}" destId="{73A66B2E-4877-4F98-87FF-CE05CE1D2680}" srcOrd="8" destOrd="0" presId="urn:microsoft.com/office/officeart/2005/8/layout/venn1"/>
    <dgm:cxn modelId="{F4CC4FF5-B0CB-4731-963E-06B061A3AD0C}" type="presParOf" srcId="{9CED86EC-7FD0-48DE-8EB1-A5052262CF1F}" destId="{D1CD6BEC-57FA-4DA9-86F8-5F4AC5018BAE}" srcOrd="9" destOrd="0" presId="urn:microsoft.com/office/officeart/2005/8/layout/venn1"/>
    <dgm:cxn modelId="{AB9097C6-D00A-4A44-A003-4EF4DFA8109E}" type="presParOf" srcId="{9CED86EC-7FD0-48DE-8EB1-A5052262CF1F}" destId="{A83F91AF-B3F8-4ECA-A626-C66B78DC0108}" srcOrd="10" destOrd="0" presId="urn:microsoft.com/office/officeart/2005/8/layout/venn1"/>
    <dgm:cxn modelId="{42B467BA-2B8F-41F0-9455-78EBBD239B68}" type="presParOf" srcId="{9CED86EC-7FD0-48DE-8EB1-A5052262CF1F}" destId="{370AE9E2-FB18-4EF5-BD7B-FB0CEB68442F}" srcOrd="11" destOrd="0" presId="urn:microsoft.com/office/officeart/2005/8/layout/venn1"/>
    <dgm:cxn modelId="{2229C687-FE0B-436E-95BE-6E334E80B1AA}" type="presParOf" srcId="{9CED86EC-7FD0-48DE-8EB1-A5052262CF1F}" destId="{A46CC547-538B-4433-9F51-DCB9CF55A47E}" srcOrd="12" destOrd="0" presId="urn:microsoft.com/office/officeart/2005/8/layout/venn1"/>
    <dgm:cxn modelId="{81159832-91C8-47C6-9EE6-DA1F71287246}" type="presParOf" srcId="{9CED86EC-7FD0-48DE-8EB1-A5052262CF1F}" destId="{066A8378-AD3E-4F89-BE83-2CD87D83ECF5}"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F4F8BC-3806-491B-B836-006BB3BF8C28}" type="doc">
      <dgm:prSet loTypeId="urn:microsoft.com/office/officeart/2005/8/layout/pyramid2" loCatId="pyramid" qsTypeId="urn:microsoft.com/office/officeart/2005/8/quickstyle/3d3" qsCatId="3D" csTypeId="urn:microsoft.com/office/officeart/2005/8/colors/accent1_2" csCatId="accent1"/>
      <dgm:spPr/>
      <dgm:t>
        <a:bodyPr/>
        <a:lstStyle/>
        <a:p>
          <a:endParaRPr lang="en-US"/>
        </a:p>
      </dgm:t>
    </dgm:pt>
    <dgm:pt modelId="{75EEA816-A2DC-4F98-8976-C9C523441265}">
      <dgm:prSet/>
      <dgm:spPr/>
      <dgm:t>
        <a:bodyPr/>
        <a:lstStyle/>
        <a:p>
          <a:r>
            <a:rPr lang="fa-IR" b="1"/>
            <a:t>امیدوارم مفید بوده باشه</a:t>
          </a:r>
          <a:endParaRPr lang="en-US"/>
        </a:p>
      </dgm:t>
    </dgm:pt>
    <dgm:pt modelId="{6D7C3C40-A96D-42B3-A469-E7803DA76620}" type="parTrans" cxnId="{E71F3BE4-7151-4453-8B42-1F18E8BD1F95}">
      <dgm:prSet/>
      <dgm:spPr/>
      <dgm:t>
        <a:bodyPr/>
        <a:lstStyle/>
        <a:p>
          <a:endParaRPr lang="en-US"/>
        </a:p>
      </dgm:t>
    </dgm:pt>
    <dgm:pt modelId="{1CB381F8-E88E-4FBD-B2F8-52D5AE750AC0}" type="sibTrans" cxnId="{E71F3BE4-7151-4453-8B42-1F18E8BD1F95}">
      <dgm:prSet/>
      <dgm:spPr/>
      <dgm:t>
        <a:bodyPr/>
        <a:lstStyle/>
        <a:p>
          <a:endParaRPr lang="en-US"/>
        </a:p>
      </dgm:t>
    </dgm:pt>
    <dgm:pt modelId="{93B6E1D4-3A28-4AAE-A4A4-358D193615A2}" type="pres">
      <dgm:prSet presAssocID="{B2F4F8BC-3806-491B-B836-006BB3BF8C28}" presName="compositeShape" presStyleCnt="0">
        <dgm:presLayoutVars>
          <dgm:dir/>
          <dgm:resizeHandles/>
        </dgm:presLayoutVars>
      </dgm:prSet>
      <dgm:spPr/>
    </dgm:pt>
    <dgm:pt modelId="{7B452E14-7A3E-4010-A70D-CFA9611EE30A}" type="pres">
      <dgm:prSet presAssocID="{B2F4F8BC-3806-491B-B836-006BB3BF8C28}" presName="pyramid" presStyleLbl="node1" presStyleIdx="0" presStyleCnt="1"/>
      <dgm:spPr/>
    </dgm:pt>
    <dgm:pt modelId="{7C5F96A8-AF80-43A1-808B-4D591C11E781}" type="pres">
      <dgm:prSet presAssocID="{B2F4F8BC-3806-491B-B836-006BB3BF8C28}" presName="theList" presStyleCnt="0"/>
      <dgm:spPr/>
    </dgm:pt>
    <dgm:pt modelId="{E54F6620-E14C-4D66-8D6E-29D9447457F0}" type="pres">
      <dgm:prSet presAssocID="{75EEA816-A2DC-4F98-8976-C9C523441265}" presName="aNode" presStyleLbl="fgAcc1" presStyleIdx="0" presStyleCnt="1">
        <dgm:presLayoutVars>
          <dgm:bulletEnabled val="1"/>
        </dgm:presLayoutVars>
      </dgm:prSet>
      <dgm:spPr/>
    </dgm:pt>
    <dgm:pt modelId="{769220B1-215E-4026-B129-C357A901D781}" type="pres">
      <dgm:prSet presAssocID="{75EEA816-A2DC-4F98-8976-C9C523441265}" presName="aSpace" presStyleCnt="0"/>
      <dgm:spPr/>
    </dgm:pt>
  </dgm:ptLst>
  <dgm:cxnLst>
    <dgm:cxn modelId="{D487198F-9481-4162-B94D-86A5B4EADEBC}" type="presOf" srcId="{B2F4F8BC-3806-491B-B836-006BB3BF8C28}" destId="{93B6E1D4-3A28-4AAE-A4A4-358D193615A2}" srcOrd="0" destOrd="0" presId="urn:microsoft.com/office/officeart/2005/8/layout/pyramid2"/>
    <dgm:cxn modelId="{713360CD-F823-4938-B97C-75137049811C}" type="presOf" srcId="{75EEA816-A2DC-4F98-8976-C9C523441265}" destId="{E54F6620-E14C-4D66-8D6E-29D9447457F0}" srcOrd="0" destOrd="0" presId="urn:microsoft.com/office/officeart/2005/8/layout/pyramid2"/>
    <dgm:cxn modelId="{E71F3BE4-7151-4453-8B42-1F18E8BD1F95}" srcId="{B2F4F8BC-3806-491B-B836-006BB3BF8C28}" destId="{75EEA816-A2DC-4F98-8976-C9C523441265}" srcOrd="0" destOrd="0" parTransId="{6D7C3C40-A96D-42B3-A469-E7803DA76620}" sibTransId="{1CB381F8-E88E-4FBD-B2F8-52D5AE750AC0}"/>
    <dgm:cxn modelId="{DCBF6116-6EA9-449E-BBD2-EBFEE37633A9}" type="presParOf" srcId="{93B6E1D4-3A28-4AAE-A4A4-358D193615A2}" destId="{7B452E14-7A3E-4010-A70D-CFA9611EE30A}" srcOrd="0" destOrd="0" presId="urn:microsoft.com/office/officeart/2005/8/layout/pyramid2"/>
    <dgm:cxn modelId="{9A701761-9A2E-4AB2-B5D5-5B24174BEF55}" type="presParOf" srcId="{93B6E1D4-3A28-4AAE-A4A4-358D193615A2}" destId="{7C5F96A8-AF80-43A1-808B-4D591C11E781}" srcOrd="1" destOrd="0" presId="urn:microsoft.com/office/officeart/2005/8/layout/pyramid2"/>
    <dgm:cxn modelId="{F5B87841-9B15-4FA5-9534-1695AAF173A9}" type="presParOf" srcId="{7C5F96A8-AF80-43A1-808B-4D591C11E781}" destId="{E54F6620-E14C-4D66-8D6E-29D9447457F0}" srcOrd="0" destOrd="0" presId="urn:microsoft.com/office/officeart/2005/8/layout/pyramid2"/>
    <dgm:cxn modelId="{D095187E-E77F-44CF-8269-CAA06DA236EC}" type="presParOf" srcId="{7C5F96A8-AF80-43A1-808B-4D591C11E781}" destId="{769220B1-215E-4026-B129-C357A901D781}" srcOrd="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AB1F4-5AEC-423C-BAC1-CCECB0560B5D}">
      <dsp:nvSpPr>
        <dsp:cNvPr id="0" name=""/>
        <dsp:cNvSpPr/>
      </dsp:nvSpPr>
      <dsp:spPr>
        <a:xfrm>
          <a:off x="3427434" y="1359645"/>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B573EE-7C54-461A-93DE-17B8E098F679}">
      <dsp:nvSpPr>
        <dsp:cNvPr id="0" name=""/>
        <dsp:cNvSpPr/>
      </dsp:nvSpPr>
      <dsp:spPr>
        <a:xfrm>
          <a:off x="3300428" y="0"/>
          <a:ext cx="1995811" cy="10680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fa-IR" sz="1100" b="1" i="0" kern="1200" dirty="0"/>
            <a:t>اگرچه شباهتهایی میان بسط نرم افزار و ساخت سخت افزار وجود دارد، این دو عمل، تفاوت بنیادی دارند.</a:t>
          </a:r>
          <a:endParaRPr lang="en-US" sz="1100" kern="1200" dirty="0"/>
        </a:p>
      </dsp:txBody>
      <dsp:txXfrm>
        <a:off x="3300428" y="0"/>
        <a:ext cx="1995811" cy="1068064"/>
      </dsp:txXfrm>
    </dsp:sp>
    <dsp:sp modelId="{645FF9DA-1348-4495-9CA2-01989D507411}">
      <dsp:nvSpPr>
        <dsp:cNvPr id="0" name=""/>
        <dsp:cNvSpPr/>
      </dsp:nvSpPr>
      <dsp:spPr>
        <a:xfrm>
          <a:off x="3938362" y="1605300"/>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AD261D2-1020-4E06-9D0F-24F8BFC7F08A}">
      <dsp:nvSpPr>
        <dsp:cNvPr id="0" name=""/>
        <dsp:cNvSpPr/>
      </dsp:nvSpPr>
      <dsp:spPr>
        <a:xfrm>
          <a:off x="5894983" y="1014661"/>
          <a:ext cx="1886949" cy="11748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fa-IR" sz="1100" b="1" i="0" kern="1200"/>
            <a:t>در هر دو عمل، کیفیت بالا از طریق طراحی خوب به دست می آید، ولی فاز ساخت برای سخت افزار باعث بروز مشکلات کیفیتی می شود که برای نرم افزار وجود ندارند یا به راحتی</a:t>
          </a:r>
          <a:r>
            <a:rPr lang="fa-IR" sz="1100" b="1" kern="1200"/>
            <a:t> </a:t>
          </a:r>
          <a:r>
            <a:rPr lang="fa-IR" sz="1100" b="1" i="0" kern="1200"/>
            <a:t>قابل رفع هستند.</a:t>
          </a:r>
          <a:endParaRPr lang="en-US" sz="1100" kern="1200"/>
        </a:p>
      </dsp:txBody>
      <dsp:txXfrm>
        <a:off x="5894983" y="1014661"/>
        <a:ext cx="1886949" cy="1174870"/>
      </dsp:txXfrm>
    </dsp:sp>
    <dsp:sp modelId="{505BBF4A-6A39-4994-9E1A-151DF4374D64}">
      <dsp:nvSpPr>
        <dsp:cNvPr id="0" name=""/>
        <dsp:cNvSpPr/>
      </dsp:nvSpPr>
      <dsp:spPr>
        <a:xfrm>
          <a:off x="4063916" y="2158024"/>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8355F3E-1207-4AB2-A678-1071FCD9B438}">
      <dsp:nvSpPr>
        <dsp:cNvPr id="0" name=""/>
        <dsp:cNvSpPr/>
      </dsp:nvSpPr>
      <dsp:spPr>
        <a:xfrm>
          <a:off x="6076420" y="2509951"/>
          <a:ext cx="1850661" cy="12549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fa-IR" sz="1100" b="1" i="0" kern="1200"/>
            <a:t>هر دو عملی وابسته به انسان هستند، ولی رابطه میان انسان و کاری که انجام می شود، کاملا متفاوت است </a:t>
          </a:r>
          <a:endParaRPr lang="en-US" sz="1100" kern="1200"/>
        </a:p>
      </dsp:txBody>
      <dsp:txXfrm>
        <a:off x="6076420" y="2509951"/>
        <a:ext cx="1850661" cy="1254975"/>
      </dsp:txXfrm>
    </dsp:sp>
    <dsp:sp modelId="{CB49BA57-AD67-4D6F-88ED-34938D7240D4}">
      <dsp:nvSpPr>
        <dsp:cNvPr id="0" name=""/>
        <dsp:cNvSpPr/>
      </dsp:nvSpPr>
      <dsp:spPr>
        <a:xfrm>
          <a:off x="3710476" y="2601270"/>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D7D420F-9383-41F8-BC3D-989D882508D0}">
      <dsp:nvSpPr>
        <dsp:cNvPr id="0" name=""/>
        <dsp:cNvSpPr/>
      </dsp:nvSpPr>
      <dsp:spPr>
        <a:xfrm>
          <a:off x="5278096" y="4192152"/>
          <a:ext cx="1995811" cy="11481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fa-IR" sz="1100" b="1" i="0" kern="1200"/>
            <a:t>هر دو عمل مستلزم ساخت یک محصول هستند ولی</a:t>
          </a:r>
          <a:r>
            <a:rPr lang="fa-IR" sz="1100" b="1" kern="1200"/>
            <a:t> </a:t>
          </a:r>
          <a:r>
            <a:rPr lang="fa-IR" sz="1100" b="1" i="0" kern="1200"/>
            <a:t>روش ها متفاوت است.</a:t>
          </a:r>
          <a:endParaRPr lang="en-US" sz="1100" kern="1200"/>
        </a:p>
      </dsp:txBody>
      <dsp:txXfrm>
        <a:off x="5278096" y="4192152"/>
        <a:ext cx="1995811" cy="1148169"/>
      </dsp:txXfrm>
    </dsp:sp>
    <dsp:sp modelId="{73A66B2E-4877-4F98-87FF-CE05CE1D2680}">
      <dsp:nvSpPr>
        <dsp:cNvPr id="0" name=""/>
        <dsp:cNvSpPr/>
      </dsp:nvSpPr>
      <dsp:spPr>
        <a:xfrm>
          <a:off x="3144391" y="2601270"/>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1CD6BEC-57FA-4DA9-86F8-5F4AC5018BAE}">
      <dsp:nvSpPr>
        <dsp:cNvPr id="0" name=""/>
        <dsp:cNvSpPr/>
      </dsp:nvSpPr>
      <dsp:spPr>
        <a:xfrm>
          <a:off x="1322759" y="4192152"/>
          <a:ext cx="1995811" cy="11481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fa-IR" sz="1100" b="1" i="0" kern="1200"/>
            <a:t>هزینه های نرم افزار در مهندسی آن متمرکز است. این بدان معناست که پروژه های نرم افزاری را نمی توان همانند پروژه های تولید معمولی مدیریت کرد. </a:t>
          </a:r>
          <a:endParaRPr lang="en-US" sz="1100" kern="1200"/>
        </a:p>
      </dsp:txBody>
      <dsp:txXfrm>
        <a:off x="1322759" y="4192152"/>
        <a:ext cx="1995811" cy="1148169"/>
      </dsp:txXfrm>
    </dsp:sp>
    <dsp:sp modelId="{A83F91AF-B3F8-4ECA-A626-C66B78DC0108}">
      <dsp:nvSpPr>
        <dsp:cNvPr id="0" name=""/>
        <dsp:cNvSpPr/>
      </dsp:nvSpPr>
      <dsp:spPr>
        <a:xfrm>
          <a:off x="2790951" y="2158024"/>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70AE9E2-FB18-4EF5-BD7B-FB0CEB68442F}">
      <dsp:nvSpPr>
        <dsp:cNvPr id="0" name=""/>
        <dsp:cNvSpPr/>
      </dsp:nvSpPr>
      <dsp:spPr>
        <a:xfrm>
          <a:off x="669585" y="2509951"/>
          <a:ext cx="1850661" cy="12549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fa-IR" sz="1400" b="1" i="0" kern="1200" dirty="0">
              <a:solidFill>
                <a:srgbClr val="FF0000"/>
              </a:solidFill>
            </a:rPr>
            <a:t>نکته ی کلیدی : نرم افزارها ساخته نمی شوند، بلکه مهندسی می شوند</a:t>
          </a:r>
          <a:endParaRPr lang="en-US" sz="1400" kern="1200" dirty="0">
            <a:solidFill>
              <a:srgbClr val="FF0000"/>
            </a:solidFill>
          </a:endParaRPr>
        </a:p>
      </dsp:txBody>
      <dsp:txXfrm>
        <a:off x="669585" y="2509951"/>
        <a:ext cx="1850661" cy="1254975"/>
      </dsp:txXfrm>
    </dsp:sp>
    <dsp:sp modelId="{A46CC547-538B-4433-9F51-DCB9CF55A47E}">
      <dsp:nvSpPr>
        <dsp:cNvPr id="0" name=""/>
        <dsp:cNvSpPr/>
      </dsp:nvSpPr>
      <dsp:spPr>
        <a:xfrm>
          <a:off x="2916506" y="1605300"/>
          <a:ext cx="1741799" cy="174201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66A8378-AD3E-4F89-BE83-2CD87D83ECF5}">
      <dsp:nvSpPr>
        <dsp:cNvPr id="0" name=""/>
        <dsp:cNvSpPr/>
      </dsp:nvSpPr>
      <dsp:spPr>
        <a:xfrm>
          <a:off x="814735" y="1014661"/>
          <a:ext cx="1886949" cy="11748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14735" y="1014661"/>
        <a:ext cx="1886949" cy="117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52E14-7A3E-4010-A70D-CFA9611EE30A}">
      <dsp:nvSpPr>
        <dsp:cNvPr id="0" name=""/>
        <dsp:cNvSpPr/>
      </dsp:nvSpPr>
      <dsp:spPr>
        <a:xfrm>
          <a:off x="2066889" y="0"/>
          <a:ext cx="3880773" cy="3880773"/>
        </a:xfrm>
        <a:prstGeom prst="triangl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54F6620-E14C-4D66-8D6E-29D9447457F0}">
      <dsp:nvSpPr>
        <dsp:cNvPr id="0" name=""/>
        <dsp:cNvSpPr/>
      </dsp:nvSpPr>
      <dsp:spPr>
        <a:xfrm>
          <a:off x="4007276" y="388456"/>
          <a:ext cx="2522502" cy="2758987"/>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fa-IR" sz="3900" b="1" kern="1200"/>
            <a:t>امیدوارم مفید بوده باشه</a:t>
          </a:r>
          <a:endParaRPr lang="en-US" sz="3900" kern="1200"/>
        </a:p>
      </dsp:txBody>
      <dsp:txXfrm>
        <a:off x="4130414" y="511594"/>
        <a:ext cx="2276226" cy="251271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61148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162900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468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188484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9440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319263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347156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15082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242222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DA1E-4D65-4CA0-91E3-9E79689A8E1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418781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1DA1E-4D65-4CA0-91E3-9E79689A8E1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104247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1DA1E-4D65-4CA0-91E3-9E79689A8E1F}"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77412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1DA1E-4D65-4CA0-91E3-9E79689A8E1F}"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316137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1DA1E-4D65-4CA0-91E3-9E79689A8E1F}"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394959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A1DA1E-4D65-4CA0-91E3-9E79689A8E1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158614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1DA1E-4D65-4CA0-91E3-9E79689A8E1F}"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325E4-C3A3-452F-8F60-AA109BEA1FC2}" type="slidenum">
              <a:rPr lang="en-US" smtClean="0"/>
              <a:t>‹#›</a:t>
            </a:fld>
            <a:endParaRPr lang="en-US"/>
          </a:p>
        </p:txBody>
      </p:sp>
    </p:spTree>
    <p:extLst>
      <p:ext uri="{BB962C8B-B14F-4D97-AF65-F5344CB8AC3E}">
        <p14:creationId xmlns:p14="http://schemas.microsoft.com/office/powerpoint/2010/main" val="368564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A1DA1E-4D65-4CA0-91E3-9E79689A8E1F}" type="datetimeFigureOut">
              <a:rPr lang="en-US" smtClean="0"/>
              <a:t>10/11/2021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7325E4-C3A3-452F-8F60-AA109BEA1FC2}" type="slidenum">
              <a:rPr lang="en-US" smtClean="0"/>
              <a:t>‹#›</a:t>
            </a:fld>
            <a:endParaRPr lang="en-US"/>
          </a:p>
        </p:txBody>
      </p:sp>
    </p:spTree>
    <p:extLst>
      <p:ext uri="{BB962C8B-B14F-4D97-AF65-F5344CB8AC3E}">
        <p14:creationId xmlns:p14="http://schemas.microsoft.com/office/powerpoint/2010/main" val="40115338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9395-90A1-4E4D-B22D-3017023C4DF0}"/>
              </a:ext>
            </a:extLst>
          </p:cNvPr>
          <p:cNvSpPr>
            <a:spLocks noGrp="1"/>
          </p:cNvSpPr>
          <p:nvPr>
            <p:ph type="ctrTitle"/>
          </p:nvPr>
        </p:nvSpPr>
        <p:spPr>
          <a:xfrm>
            <a:off x="2692398" y="2542935"/>
            <a:ext cx="6815669" cy="1515533"/>
          </a:xfrm>
          <a:effectLst>
            <a:outerShdw blurRad="50800" dist="38100" dir="5400000" algn="t" rotWithShape="0">
              <a:prstClr val="black">
                <a:alpha val="40000"/>
              </a:prstClr>
            </a:outerShdw>
          </a:effectLst>
        </p:spPr>
        <p:txBody>
          <a:bodyPr>
            <a:normAutofit fontScale="90000"/>
          </a:bodyPr>
          <a:lstStyle/>
          <a:p>
            <a:r>
              <a:rPr lang="fa-IR" sz="8000"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rPr>
              <a:t>مهندسی نرم افزار1</a:t>
            </a:r>
            <a:br>
              <a:rPr lang="fa-IR" sz="8000"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rPr>
            </a:br>
            <a:endParaRPr lang="en-US" sz="8000"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endParaRPr>
          </a:p>
        </p:txBody>
      </p:sp>
      <p:sp>
        <p:nvSpPr>
          <p:cNvPr id="3" name="Subtitle 2">
            <a:extLst>
              <a:ext uri="{FF2B5EF4-FFF2-40B4-BE49-F238E27FC236}">
                <a16:creationId xmlns:a16="http://schemas.microsoft.com/office/drawing/2014/main" id="{5C6C58E2-236D-448F-9F82-DDBEEF2F660E}"/>
              </a:ext>
            </a:extLst>
          </p:cNvPr>
          <p:cNvSpPr>
            <a:spLocks noGrp="1"/>
          </p:cNvSpPr>
          <p:nvPr>
            <p:ph type="subTitle" idx="1"/>
          </p:nvPr>
        </p:nvSpPr>
        <p:spPr>
          <a:effectLst>
            <a:outerShdw blurRad="50800" dist="38100" dir="5400000" algn="t" rotWithShape="0">
              <a:prstClr val="black">
                <a:alpha val="40000"/>
              </a:prstClr>
            </a:outerShdw>
          </a:effectLst>
        </p:spPr>
        <p:txBody>
          <a:bodyPr>
            <a:normAutofit lnSpcReduction="10000"/>
          </a:bodyPr>
          <a:lstStyle/>
          <a:p>
            <a:r>
              <a:rPr lang="fa-IR"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rPr>
              <a:t>فصل اوّل</a:t>
            </a:r>
          </a:p>
          <a:p>
            <a:r>
              <a:rPr lang="fa-IR"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rPr>
              <a:t>دانشجو: آیسا تاجیک</a:t>
            </a:r>
          </a:p>
          <a:p>
            <a:r>
              <a:rPr lang="fa-IR"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rPr>
              <a:t>استاد: آقای احمد فرحی</a:t>
            </a:r>
          </a:p>
          <a:p>
            <a:endParaRPr lang="en-US"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endParaRPr>
          </a:p>
          <a:p>
            <a:endParaRPr lang="en-US" dirty="0">
              <a:solidFill>
                <a:srgbClr val="FF0000"/>
              </a:solidFill>
              <a:effectLst>
                <a:outerShdw blurRad="38100" dist="38100" dir="2700000" algn="tl">
                  <a:srgbClr val="000000">
                    <a:alpha val="43137"/>
                  </a:srgbClr>
                </a:outerShdw>
              </a:effectLst>
              <a:latin typeface="IRMaryam" panose="02000503000000020002" pitchFamily="2" charset="-78"/>
              <a:cs typeface="IRMaryam" panose="02000503000000020002" pitchFamily="2" charset="-78"/>
            </a:endParaRPr>
          </a:p>
        </p:txBody>
      </p:sp>
    </p:spTree>
    <p:extLst>
      <p:ext uri="{BB962C8B-B14F-4D97-AF65-F5344CB8AC3E}">
        <p14:creationId xmlns:p14="http://schemas.microsoft.com/office/powerpoint/2010/main" val="682871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C723D-92A8-4B6F-9AD3-BCCBE38E8034}"/>
              </a:ext>
            </a:extLst>
          </p:cNvPr>
          <p:cNvPicPr>
            <a:picLocks noChangeAspect="1"/>
          </p:cNvPicPr>
          <p:nvPr/>
        </p:nvPicPr>
        <p:blipFill>
          <a:blip r:embed="rId2"/>
          <a:stretch>
            <a:fillRect/>
          </a:stretch>
        </p:blipFill>
        <p:spPr>
          <a:xfrm>
            <a:off x="5673011" y="41988"/>
            <a:ext cx="3726413" cy="2435018"/>
          </a:xfrm>
          <a:prstGeom prst="rect">
            <a:avLst/>
          </a:prstGeom>
        </p:spPr>
      </p:pic>
      <p:sp>
        <p:nvSpPr>
          <p:cNvPr id="2" name="Title 1">
            <a:extLst>
              <a:ext uri="{FF2B5EF4-FFF2-40B4-BE49-F238E27FC236}">
                <a16:creationId xmlns:a16="http://schemas.microsoft.com/office/drawing/2014/main" id="{BA64F9E6-C75E-4643-BEAD-DE6E9EF3B21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CC5EB1-F1AC-434F-8380-001E757E978C}"/>
              </a:ext>
            </a:extLst>
          </p:cNvPr>
          <p:cNvSpPr>
            <a:spLocks noGrp="1"/>
          </p:cNvSpPr>
          <p:nvPr>
            <p:ph idx="1"/>
          </p:nvPr>
        </p:nvSpPr>
        <p:spPr>
          <a:xfrm>
            <a:off x="677334" y="2160589"/>
            <a:ext cx="4995677" cy="3880773"/>
          </a:xfrm>
        </p:spPr>
        <p:txBody>
          <a:bodyPr>
            <a:normAutofit fontScale="70000" lnSpcReduction="20000"/>
          </a:bodyPr>
          <a:lstStyle/>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این تناقض ظاهری را می توان با در نظر گرفتن منحنی واقعی به بهترین وجه توضیح داد (شكل ۲-۱). نرم افزار در دوران حیات خود دستخوش تغییر می شود (نگهداری).</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 با اعمال این تغییرات، احتمال دارد که برخی عیوب جدید وارد شوند و باعث خیز منحنی آهنگ شکست شوند </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پیش از آنکه منحنی بتواند به آهنگ شکست منظم اولیه خود برسد، تغییر دیگری درخواست می شود که باعث خیز دوباره ی منحنی می شود.</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 حداقل میزان شکست به آهستگی افزایش می یابد </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 نرم افزار در اثر تغيير فاسد می شود.</a:t>
            </a:r>
            <a:endParaRPr lang="fa-IR" b="1" dirty="0">
              <a:solidFill>
                <a:schemeClr val="tx1">
                  <a:lumMod val="95000"/>
                  <a:lumOff val="5000"/>
                </a:schemeClr>
              </a:solidFill>
              <a:effectLst/>
            </a:endParaRP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یک جنبه ی دیگر از فرسایش نیز اختلاف میان سخت افزار و نرم افزار را نشان می دهد.</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 هنگامی که یک مؤلفه از سخت افزار فرسوده می شود، با یک مؤلفه ی </a:t>
            </a:r>
            <a:r>
              <a:rPr lang="fa-IR" b="1" dirty="0">
                <a:solidFill>
                  <a:schemeClr val="tx1">
                    <a:lumMod val="95000"/>
                    <a:lumOff val="5000"/>
                  </a:schemeClr>
                </a:solidFill>
                <a:latin typeface="Arial" panose="020B0604020202020204" pitchFamily="34" charset="0"/>
              </a:rPr>
              <a:t>ی</a:t>
            </a:r>
            <a:r>
              <a:rPr lang="fa-IR" sz="1800" b="1" i="0" u="none" strike="noStrike" dirty="0">
                <a:solidFill>
                  <a:schemeClr val="tx1">
                    <a:lumMod val="95000"/>
                    <a:lumOff val="5000"/>
                  </a:schemeClr>
                </a:solidFill>
                <a:effectLst/>
                <a:latin typeface="Arial" panose="020B0604020202020204" pitchFamily="34" charset="0"/>
              </a:rPr>
              <a:t>دکی تعریف می شود. ولی نرم افزار قطعات یدکی ندارد.</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 هر شکست نرم افزاری نشانگر خطایی در طراحی با فرایندی است که طراحی از طریق آن به کدهای قابل اجرا روی ماشین تبدیل می شود. </a:t>
            </a:r>
          </a:p>
          <a:p>
            <a:pPr algn="r" rtl="1">
              <a:spcBef>
                <a:spcPts val="0"/>
              </a:spcBef>
              <a:spcAft>
                <a:spcPts val="500"/>
              </a:spcAft>
            </a:pPr>
            <a:r>
              <a:rPr lang="fa-IR" sz="1800" b="1" i="0" u="none" strike="noStrike" dirty="0">
                <a:solidFill>
                  <a:schemeClr val="tx1">
                    <a:lumMod val="95000"/>
                    <a:lumOff val="5000"/>
                  </a:schemeClr>
                </a:solidFill>
                <a:effectLst/>
                <a:latin typeface="Arial" panose="020B0604020202020204" pitchFamily="34" charset="0"/>
              </a:rPr>
              <a:t>از این رو، نگهداری نرم افزار به</a:t>
            </a:r>
            <a:r>
              <a:rPr lang="fa-IR" b="1" dirty="0">
                <a:solidFill>
                  <a:schemeClr val="tx1">
                    <a:lumMod val="95000"/>
                    <a:lumOff val="5000"/>
                  </a:schemeClr>
                </a:solidFill>
              </a:rPr>
              <a:t> </a:t>
            </a:r>
            <a:r>
              <a:rPr lang="fa-IR" sz="1800" b="1" i="0" u="none" strike="noStrike" dirty="0">
                <a:solidFill>
                  <a:schemeClr val="tx1">
                    <a:lumMod val="95000"/>
                    <a:lumOff val="5000"/>
                  </a:schemeClr>
                </a:solidFill>
                <a:effectLst/>
                <a:latin typeface="Arial" panose="020B0604020202020204" pitchFamily="34" charset="0"/>
              </a:rPr>
              <a:t>مراتب پیچیده تر از نگهداری سخت افزار است.</a:t>
            </a:r>
            <a:endParaRPr lang="fa-IR" b="1" dirty="0">
              <a:solidFill>
                <a:schemeClr val="tx1">
                  <a:lumMod val="95000"/>
                  <a:lumOff val="5000"/>
                </a:schemeClr>
              </a:solidFill>
              <a:effectLst/>
            </a:endParaRPr>
          </a:p>
          <a:p>
            <a:pPr marL="0" indent="0">
              <a:buNone/>
            </a:pPr>
            <a:endParaRPr lang="fa-IR" b="1" dirty="0">
              <a:solidFill>
                <a:schemeClr val="tx1">
                  <a:lumMod val="95000"/>
                  <a:lumOff val="5000"/>
                </a:schemeClr>
              </a:solidFill>
            </a:endParaRPr>
          </a:p>
          <a:p>
            <a:pPr marL="0" indent="0">
              <a:buNone/>
            </a:pPr>
            <a:endParaRPr lang="en-US" b="1" dirty="0">
              <a:solidFill>
                <a:schemeClr val="tx1">
                  <a:lumMod val="95000"/>
                  <a:lumOff val="5000"/>
                </a:schemeClr>
              </a:solidFill>
            </a:endParaRPr>
          </a:p>
        </p:txBody>
      </p:sp>
    </p:spTree>
    <p:extLst>
      <p:ext uri="{BB962C8B-B14F-4D97-AF65-F5344CB8AC3E}">
        <p14:creationId xmlns:p14="http://schemas.microsoft.com/office/powerpoint/2010/main" val="3462492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4337-0BC1-4E9B-870E-BB08E2B63679}"/>
              </a:ext>
            </a:extLst>
          </p:cNvPr>
          <p:cNvSpPr>
            <a:spLocks noGrp="1"/>
          </p:cNvSpPr>
          <p:nvPr>
            <p:ph type="title"/>
          </p:nvPr>
        </p:nvSpPr>
        <p:spPr/>
        <p:txBody>
          <a:bodyPr>
            <a:normAutofit/>
          </a:bodyPr>
          <a:lstStyle/>
          <a:p>
            <a:pPr algn="r"/>
            <a:r>
              <a:rPr lang="fa-IR" sz="3200" dirty="0">
                <a:latin typeface="IRMaryam" panose="02000503000000020002" pitchFamily="2" charset="-78"/>
                <a:cs typeface="IRMaryam" panose="02000503000000020002" pitchFamily="2" charset="-78"/>
              </a:rPr>
              <a:t>ماهیت منحصر به فرد برنامه های کاربردی تحت وب</a:t>
            </a:r>
            <a:endParaRPr lang="en-US" sz="3200" dirty="0">
              <a:latin typeface="IRMaryam" panose="02000503000000020002" pitchFamily="2" charset="-78"/>
              <a:cs typeface="IRMaryam" panose="02000503000000020002" pitchFamily="2" charset="-78"/>
            </a:endParaRPr>
          </a:p>
        </p:txBody>
      </p:sp>
      <p:sp>
        <p:nvSpPr>
          <p:cNvPr id="3" name="Content Placeholder 2">
            <a:extLst>
              <a:ext uri="{FF2B5EF4-FFF2-40B4-BE49-F238E27FC236}">
                <a16:creationId xmlns:a16="http://schemas.microsoft.com/office/drawing/2014/main" id="{0055E317-8409-493B-88AB-6E76FFF5DFF1}"/>
              </a:ext>
            </a:extLst>
          </p:cNvPr>
          <p:cNvSpPr>
            <a:spLocks noGrp="1"/>
          </p:cNvSpPr>
          <p:nvPr>
            <p:ph idx="1"/>
          </p:nvPr>
        </p:nvSpPr>
        <p:spPr>
          <a:xfrm>
            <a:off x="677334" y="1586205"/>
            <a:ext cx="8596668" cy="4455158"/>
          </a:xfrm>
        </p:spPr>
        <p:txBody>
          <a:bodyPr numCol="3">
            <a:normAutofit fontScale="62500" lnSpcReduction="20000"/>
          </a:bodyPr>
          <a:lstStyle/>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در روزهای اولیه شبکه جهانی وب (حدود ۱۹۹۰ تا ۱۹۹۵)، وب سایتها شامل یک مجموعه فایل های أبرمتن پیونددار می شد که اطلاعات را با استفاده از متن و گرافیک محدود ارائه می دادند. </a:t>
            </a:r>
          </a:p>
          <a:p>
            <a:pPr algn="r" rtl="1">
              <a:spcBef>
                <a:spcPts val="0"/>
              </a:spcBef>
              <a:spcAft>
                <a:spcPts val="500"/>
              </a:spcAft>
              <a:buFont typeface="+mj-lt"/>
              <a:buAutoNum type="arabicPeriod"/>
            </a:pPr>
            <a:endParaRPr lang="fa-IR" sz="1800" b="1" i="0" u="none" strike="noStrike" dirty="0">
              <a:solidFill>
                <a:schemeClr val="tx1">
                  <a:lumMod val="95000"/>
                  <a:lumOff val="5000"/>
                </a:schemeClr>
              </a:solidFill>
              <a:effectLst/>
              <a:latin typeface="Arial" panose="020B0604020202020204" pitchFamily="34" charset="0"/>
            </a:endParaRPr>
          </a:p>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با گذشت زمان، تکمیل </a:t>
            </a:r>
            <a:r>
              <a:rPr lang="en-US" sz="1800" b="1" i="0" u="none" strike="noStrike" dirty="0">
                <a:solidFill>
                  <a:schemeClr val="tx1">
                    <a:lumMod val="95000"/>
                    <a:lumOff val="5000"/>
                  </a:schemeClr>
                </a:solidFill>
                <a:effectLst/>
                <a:latin typeface="Arial" panose="020B0604020202020204" pitchFamily="34" charset="0"/>
              </a:rPr>
              <a:t>HTML </a:t>
            </a:r>
            <a:r>
              <a:rPr lang="fa-IR" sz="1800" b="1" i="0" u="none" strike="noStrike" dirty="0">
                <a:solidFill>
                  <a:schemeClr val="tx1">
                    <a:lumMod val="95000"/>
                    <a:lumOff val="5000"/>
                  </a:schemeClr>
                </a:solidFill>
                <a:effectLst/>
                <a:latin typeface="Arial" panose="020B0604020202020204" pitchFamily="34" charset="0"/>
              </a:rPr>
              <a:t>با ابزارهای برنامه نویسی (مانند </a:t>
            </a:r>
            <a:r>
              <a:rPr lang="en-US" sz="1800" b="1" i="0" u="none" strike="noStrike" dirty="0">
                <a:solidFill>
                  <a:schemeClr val="tx1">
                    <a:lumMod val="95000"/>
                    <a:lumOff val="5000"/>
                  </a:schemeClr>
                </a:solidFill>
                <a:effectLst/>
                <a:latin typeface="Arial" panose="020B0604020202020204" pitchFamily="34" charset="0"/>
              </a:rPr>
              <a:t>XML </a:t>
            </a:r>
            <a:r>
              <a:rPr lang="fa-IR" sz="1800" b="1" i="0" u="none" strike="noStrike" dirty="0">
                <a:solidFill>
                  <a:schemeClr val="tx1">
                    <a:lumMod val="95000"/>
                    <a:lumOff val="5000"/>
                  </a:schemeClr>
                </a:solidFill>
                <a:effectLst/>
                <a:latin typeface="Arial" panose="020B0604020202020204" pitchFamily="34" charset="0"/>
              </a:rPr>
              <a:t>و جاوا) به مهندسان وب این امکان را داد تا قابلیت های کامپیوتری را همراه با محتوای اطلاعاتی فراهم سازند. سیستم ها و برنامه های کاربردی مبتنی بر وب ( که آنها را در کل برنامه های تحت وب می نامیم)پا به عرصه وجود نهادند.</a:t>
            </a:r>
          </a:p>
          <a:p>
            <a:pPr algn="r" rtl="1">
              <a:spcBef>
                <a:spcPts val="0"/>
              </a:spcBef>
              <a:spcAft>
                <a:spcPts val="500"/>
              </a:spcAft>
              <a:buFont typeface="+mj-lt"/>
              <a:buAutoNum type="arabicPeriod"/>
            </a:pPr>
            <a:endParaRPr lang="fa-IR" b="1" dirty="0">
              <a:solidFill>
                <a:schemeClr val="tx1">
                  <a:lumMod val="95000"/>
                  <a:lumOff val="5000"/>
                </a:schemeClr>
              </a:solidFill>
              <a:latin typeface="Arial" panose="020B0604020202020204" pitchFamily="34" charset="0"/>
            </a:endParaRPr>
          </a:p>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 امروزه برنامه های تحت وب به ابزارهای کامپیوتری پیچیده ای تکامل یافته اند که نه تنها عملکردی مستقل را و در اختیار کاربر نهایی قرار می دهند، بلکه با بانکهای اطلاعاتی و برنامه های کاربردی تجاری یکی</a:t>
            </a:r>
            <a:r>
              <a:rPr lang="fa-IR" b="1" dirty="0">
                <a:solidFill>
                  <a:schemeClr val="tx1">
                    <a:lumMod val="95000"/>
                    <a:lumOff val="5000"/>
                  </a:schemeClr>
                </a:solidFill>
              </a:rPr>
              <a:t> </a:t>
            </a:r>
            <a:r>
              <a:rPr lang="fa-IR" sz="1800" b="1" i="0" u="none" strike="noStrike" dirty="0">
                <a:solidFill>
                  <a:schemeClr val="tx1">
                    <a:lumMod val="95000"/>
                    <a:lumOff val="5000"/>
                  </a:schemeClr>
                </a:solidFill>
                <a:effectLst/>
                <a:latin typeface="Arial" panose="020B0604020202020204" pitchFamily="34" charset="0"/>
              </a:rPr>
              <a:t>شده اند.</a:t>
            </a:r>
          </a:p>
          <a:p>
            <a:pPr algn="r" rtl="1">
              <a:spcBef>
                <a:spcPts val="0"/>
              </a:spcBef>
              <a:spcAft>
                <a:spcPts val="500"/>
              </a:spcAft>
              <a:buFont typeface="+mj-lt"/>
              <a:buAutoNum type="arabicPeriod"/>
            </a:pPr>
            <a:endParaRPr lang="fa-IR" sz="1800" b="1" i="0" u="none" strike="noStrike" dirty="0">
              <a:solidFill>
                <a:schemeClr val="tx1">
                  <a:lumMod val="95000"/>
                  <a:lumOff val="5000"/>
                </a:schemeClr>
              </a:solidFill>
              <a:effectLst/>
              <a:latin typeface="Arial" panose="020B0604020202020204" pitchFamily="34" charset="0"/>
            </a:endParaRPr>
          </a:p>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برنامه های تحت وب، یکی از گروههای متماز نرم افزارند. با این حال، می توان استدلال کرد که برنامه های تحت وب، متفاوتند. </a:t>
            </a:r>
          </a:p>
          <a:p>
            <a:pPr algn="r" rtl="1">
              <a:spcBef>
                <a:spcPts val="0"/>
              </a:spcBef>
              <a:spcAft>
                <a:spcPts val="500"/>
              </a:spcAft>
              <a:buFont typeface="+mj-lt"/>
              <a:buAutoNum type="arabicPeriod"/>
            </a:pPr>
            <a:endParaRPr lang="fa-IR" dirty="0"/>
          </a:p>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برنامه ی تحت وب شامل همه چیز از یک صفحه وب ساده می شود که ممکن است به مصرف کننده کمک کند تا بدهی خود را برای خرید خودرو پرداخت کند تا یک وبسایت جامع و فراگیر که خدمات مسافری کامل را برای بازرگانان و افراد عادی که به تعطیلات می روند، فراهم می آورد.</a:t>
            </a:r>
          </a:p>
          <a:p>
            <a:pPr algn="r" rtl="1">
              <a:spcBef>
                <a:spcPts val="0"/>
              </a:spcBef>
              <a:spcAft>
                <a:spcPts val="500"/>
              </a:spcAft>
              <a:buFont typeface="+mj-lt"/>
              <a:buAutoNum type="arabicPeriod"/>
            </a:pPr>
            <a:endParaRPr lang="fa-IR" b="1" dirty="0">
              <a:solidFill>
                <a:schemeClr val="tx1">
                  <a:lumMod val="95000"/>
                  <a:lumOff val="5000"/>
                </a:schemeClr>
              </a:solidFill>
              <a:latin typeface="Arial" panose="020B0604020202020204" pitchFamily="34" charset="0"/>
            </a:endParaRPr>
          </a:p>
          <a:p>
            <a:pPr algn="r" rtl="1">
              <a:spcBef>
                <a:spcPts val="0"/>
              </a:spcBef>
              <a:spcAft>
                <a:spcPts val="500"/>
              </a:spcAft>
              <a:buFont typeface="+mj-lt"/>
              <a:buAutoNum type="arabicPeriod"/>
            </a:pPr>
            <a:r>
              <a:rPr lang="fa-IR" sz="1800" b="1" i="0" u="none" strike="noStrike" dirty="0">
                <a:solidFill>
                  <a:schemeClr val="tx1">
                    <a:lumMod val="95000"/>
                    <a:lumOff val="5000"/>
                  </a:schemeClr>
                </a:solidFill>
                <a:effectLst/>
                <a:latin typeface="Arial" panose="020B0604020202020204" pitchFamily="34" charset="0"/>
              </a:rPr>
              <a:t> این گروه شامل وبسایتهای كامل، عملکردهای خاص موجود در وبسایت ها و برنامه های پردازش اطلاعات میشود که روی اینترنت با روی یک اینترانت با اکسترانت قرار دارند.</a:t>
            </a:r>
            <a:endParaRPr lang="fa-IR" b="1" dirty="0">
              <a:solidFill>
                <a:schemeClr val="tx1">
                  <a:lumMod val="95000"/>
                  <a:lumOff val="5000"/>
                </a:schemeClr>
              </a:solidFill>
              <a:effectLst/>
            </a:endParaRPr>
          </a:p>
          <a:p>
            <a:pPr marL="0" indent="0">
              <a:buNone/>
            </a:pPr>
            <a:br>
              <a:rPr lang="fa-IR" dirty="0"/>
            </a:br>
            <a:br>
              <a:rPr lang="fa-IR" dirty="0"/>
            </a:br>
            <a:endParaRPr lang="en-US" dirty="0"/>
          </a:p>
        </p:txBody>
      </p:sp>
    </p:spTree>
    <p:extLst>
      <p:ext uri="{BB962C8B-B14F-4D97-AF65-F5344CB8AC3E}">
        <p14:creationId xmlns:p14="http://schemas.microsoft.com/office/powerpoint/2010/main" val="2147640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61AA-D135-4491-B221-4983959484C4}"/>
              </a:ext>
            </a:extLst>
          </p:cNvPr>
          <p:cNvSpPr>
            <a:spLocks noGrp="1"/>
          </p:cNvSpPr>
          <p:nvPr>
            <p:ph type="title"/>
          </p:nvPr>
        </p:nvSpPr>
        <p:spPr>
          <a:xfrm>
            <a:off x="714656" y="375266"/>
            <a:ext cx="8596668" cy="668694"/>
          </a:xfrm>
        </p:spPr>
        <p:txBody>
          <a:bodyPr>
            <a:normAutofit/>
          </a:bodyPr>
          <a:lstStyle/>
          <a:p>
            <a:pPr algn="ctr"/>
            <a:r>
              <a:rPr lang="en-US" b="0" i="0" dirty="0">
                <a:solidFill>
                  <a:srgbClr val="FF0000"/>
                </a:solidFill>
                <a:effectLst/>
                <a:latin typeface="Google Sans"/>
              </a:rPr>
              <a:t>Systems development life cycle</a:t>
            </a:r>
            <a:endParaRPr lang="en-US" dirty="0">
              <a:solidFill>
                <a:srgbClr val="FF0000"/>
              </a:solidFill>
            </a:endParaRPr>
          </a:p>
        </p:txBody>
      </p:sp>
      <p:pic>
        <p:nvPicPr>
          <p:cNvPr id="4" name="Content Placeholder 3">
            <a:extLst>
              <a:ext uri="{FF2B5EF4-FFF2-40B4-BE49-F238E27FC236}">
                <a16:creationId xmlns:a16="http://schemas.microsoft.com/office/drawing/2014/main" id="{DE45B4E3-3497-49D4-83B6-6C5C7EF91F07}"/>
              </a:ext>
            </a:extLst>
          </p:cNvPr>
          <p:cNvPicPr>
            <a:picLocks noGrp="1" noChangeAspect="1"/>
          </p:cNvPicPr>
          <p:nvPr>
            <p:ph idx="1"/>
          </p:nvPr>
        </p:nvPicPr>
        <p:blipFill>
          <a:blip r:embed="rId2"/>
          <a:stretch>
            <a:fillRect/>
          </a:stretch>
        </p:blipFill>
        <p:spPr>
          <a:xfrm>
            <a:off x="2346784" y="1043960"/>
            <a:ext cx="5332412" cy="5332412"/>
          </a:xfrm>
          <a:prstGeom prst="rect">
            <a:avLst/>
          </a:prstGeom>
        </p:spPr>
      </p:pic>
    </p:spTree>
    <p:extLst>
      <p:ext uri="{BB962C8B-B14F-4D97-AF65-F5344CB8AC3E}">
        <p14:creationId xmlns:p14="http://schemas.microsoft.com/office/powerpoint/2010/main" val="2592839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D5EE-A156-4890-9224-50733FF78E3F}"/>
              </a:ext>
            </a:extLst>
          </p:cNvPr>
          <p:cNvSpPr>
            <a:spLocks noGrp="1"/>
          </p:cNvSpPr>
          <p:nvPr>
            <p:ph type="title"/>
          </p:nvPr>
        </p:nvSpPr>
        <p:spPr>
          <a:xfrm flipV="1">
            <a:off x="677334" y="326571"/>
            <a:ext cx="8596668" cy="28302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3C2EBCF-D08E-4B25-AFC4-7E1DE7864FF0}"/>
              </a:ext>
            </a:extLst>
          </p:cNvPr>
          <p:cNvSpPr>
            <a:spLocks noGrp="1"/>
          </p:cNvSpPr>
          <p:nvPr>
            <p:ph idx="1"/>
          </p:nvPr>
        </p:nvSpPr>
        <p:spPr>
          <a:xfrm>
            <a:off x="677334" y="681135"/>
            <a:ext cx="8596668" cy="5360227"/>
          </a:xfrm>
        </p:spPr>
        <p:txBody>
          <a:bodyPr>
            <a:normAutofit/>
          </a:bodyPr>
          <a:lstStyle/>
          <a:p>
            <a:pPr marL="0" indent="0" algn="r" rtl="1">
              <a:spcBef>
                <a:spcPts val="0"/>
              </a:spcBef>
              <a:spcAft>
                <a:spcPts val="500"/>
              </a:spcAft>
              <a:buNone/>
            </a:pPr>
            <a:r>
              <a:rPr lang="fa-IR" sz="1800" i="0" u="none" strike="noStrike" dirty="0">
                <a:solidFill>
                  <a:srgbClr val="1E1E00"/>
                </a:solidFill>
                <a:effectLst/>
                <a:latin typeface="Arial" panose="020B0604020202020204" pitchFamily="34" charset="0"/>
              </a:rPr>
              <a:t> اصول کلی واژه ی اصل </a:t>
            </a:r>
            <a:r>
              <a:rPr lang="en-US" sz="1800" i="0" u="none" strike="noStrike" dirty="0">
                <a:solidFill>
                  <a:srgbClr val="1E1E00"/>
                </a:solidFill>
                <a:effectLst/>
                <a:latin typeface="Arial" panose="020B0604020202020204" pitchFamily="34" charset="0"/>
              </a:rPr>
              <a:t>principle) </a:t>
            </a:r>
            <a:r>
              <a:rPr lang="fa-IR" sz="1800" i="0" u="none" strike="noStrike" dirty="0">
                <a:solidFill>
                  <a:srgbClr val="1E1E00"/>
                </a:solidFill>
                <a:effectLst/>
                <a:latin typeface="Arial" panose="020B0604020202020204" pitchFamily="34" charset="0"/>
              </a:rPr>
              <a:t> ) به معنای یک قانون یا فرض زیربنایی است که در یک سیستم فکری وجود</a:t>
            </a:r>
            <a:endParaRPr lang="fa-IR" dirty="0">
              <a:effectLst/>
            </a:endParaRPr>
          </a:p>
          <a:p>
            <a:pPr marL="0" indent="0" algn="r" rtl="1">
              <a:spcBef>
                <a:spcPts val="0"/>
              </a:spcBef>
              <a:spcAft>
                <a:spcPts val="500"/>
              </a:spcAft>
              <a:buNone/>
            </a:pPr>
            <a:r>
              <a:rPr lang="fa-IR" sz="1800" i="0" u="none" strike="noStrike" dirty="0">
                <a:solidFill>
                  <a:srgbClr val="404000"/>
                </a:solidFill>
                <a:effectLst/>
                <a:latin typeface="Arial" panose="020B0604020202020204" pitchFamily="34" charset="0"/>
              </a:rPr>
              <a:t>آن ضروری است.</a:t>
            </a:r>
          </a:p>
          <a:p>
            <a:pPr marL="0" indent="0" algn="r" rtl="1">
              <a:spcBef>
                <a:spcPts val="0"/>
              </a:spcBef>
              <a:spcAft>
                <a:spcPts val="500"/>
              </a:spcAft>
              <a:buNone/>
            </a:pPr>
            <a:endParaRPr lang="fa-IR" sz="1800" i="0" u="none" strike="noStrike" dirty="0">
              <a:solidFill>
                <a:srgbClr val="404000"/>
              </a:solidFill>
              <a:effectLst/>
              <a:latin typeface="Arial" panose="020B0604020202020204" pitchFamily="34" charset="0"/>
            </a:endParaRPr>
          </a:p>
          <a:p>
            <a:pPr marL="0" indent="0" algn="r" rtl="1">
              <a:spcBef>
                <a:spcPts val="0"/>
              </a:spcBef>
              <a:spcAft>
                <a:spcPts val="500"/>
              </a:spcAft>
              <a:buNone/>
            </a:pPr>
            <a:r>
              <a:rPr lang="fa-IR" sz="1800" i="0" u="none" strike="noStrike" dirty="0">
                <a:solidFill>
                  <a:srgbClr val="202000"/>
                </a:solidFill>
                <a:effectLst/>
                <a:latin typeface="Arial" panose="020B0604020202020204" pitchFamily="34" charset="0"/>
              </a:rPr>
              <a:t>برخی از این اصول به مهندسی نرم افزار به عنوان یک کلیت توجه دارند و برخی دیگر به یک فعالیت چارچوبی کلی مشخص (مانند ارتباطات)، می پردازند و از آن گذشته عده ای نیز بر کنش های مهندسی نرم افزار مانند طراحی معماری با وظایف فني مانند نوشتن یک سناریوی کاربرد تأکید دارند.</a:t>
            </a:r>
          </a:p>
          <a:p>
            <a:pPr marL="0" indent="0" algn="r" rtl="1">
              <a:spcBef>
                <a:spcPts val="0"/>
              </a:spcBef>
              <a:spcAft>
                <a:spcPts val="500"/>
              </a:spcAft>
              <a:buNone/>
            </a:pPr>
            <a:r>
              <a:rPr lang="fa-IR" sz="1800" i="0" u="none" strike="noStrike" dirty="0">
                <a:solidFill>
                  <a:srgbClr val="202000"/>
                </a:solidFill>
                <a:effectLst/>
                <a:latin typeface="Arial" panose="020B0604020202020204" pitchFamily="34" charset="0"/>
              </a:rPr>
              <a:t> </a:t>
            </a:r>
          </a:p>
          <a:p>
            <a:pPr marL="0" indent="0" algn="r" rtl="1">
              <a:spcBef>
                <a:spcPts val="0"/>
              </a:spcBef>
              <a:spcAft>
                <a:spcPts val="500"/>
              </a:spcAft>
              <a:buNone/>
            </a:pPr>
            <a:r>
              <a:rPr lang="fa-IR" sz="1800" i="0" u="none" strike="noStrike" dirty="0">
                <a:solidFill>
                  <a:srgbClr val="202000"/>
                </a:solidFill>
                <a:effectLst/>
                <a:latin typeface="Arial" panose="020B0604020202020204" pitchFamily="34" charset="0"/>
              </a:rPr>
              <a:t>این اصول، در هر سطحی از تأکيد که قرار داشته باشند، به شما در برقراری یک فضای فکری برای - مهندسی نرم افزار در عمل، کمک خواهند کرد و اهمیت آنها از این لحاظ است.</a:t>
            </a:r>
          </a:p>
          <a:p>
            <a:pPr marL="0" indent="0" algn="r" rtl="1">
              <a:spcBef>
                <a:spcPts val="0"/>
              </a:spcBef>
              <a:spcAft>
                <a:spcPts val="500"/>
              </a:spcAft>
              <a:buNone/>
            </a:pPr>
            <a:endParaRPr lang="fa-IR" sz="1800" i="0" u="none" strike="noStrike" dirty="0">
              <a:solidFill>
                <a:srgbClr val="202000"/>
              </a:solidFill>
              <a:effectLst/>
              <a:latin typeface="Arial" panose="020B0604020202020204" pitchFamily="34" charset="0"/>
            </a:endParaRPr>
          </a:p>
          <a:p>
            <a:pPr marL="0" indent="0" algn="r" rtl="1">
              <a:spcBef>
                <a:spcPts val="0"/>
              </a:spcBef>
              <a:spcAft>
                <a:spcPts val="500"/>
              </a:spcAft>
              <a:buNone/>
            </a:pPr>
            <a:r>
              <a:rPr lang="en-US" sz="1800" i="0" u="none" strike="noStrike" dirty="0">
                <a:solidFill>
                  <a:srgbClr val="272700"/>
                </a:solidFill>
                <a:effectLst/>
                <a:latin typeface="Arial" panose="020B0604020202020204" pitchFamily="34" charset="0"/>
              </a:rPr>
              <a:t>.</a:t>
            </a:r>
            <a:r>
              <a:rPr lang="fa-IR" sz="1800" i="0" u="none" strike="noStrike" dirty="0">
                <a:solidFill>
                  <a:srgbClr val="272700"/>
                </a:solidFill>
                <a:effectLst/>
                <a:latin typeface="Arial" panose="020B0604020202020204" pitchFamily="34" charset="0"/>
              </a:rPr>
              <a:t>پاول هفت اصل را مطرح نموده است که کانون توجه آنها کار در مهندسی نرم افزار به عنوان یک کلیت است. .. این اصول را در بندهای زیر عینا تکرار می کنیم </a:t>
            </a:r>
          </a:p>
          <a:p>
            <a:pPr marL="0" indent="0" algn="r" rtl="1">
              <a:spcBef>
                <a:spcPts val="0"/>
              </a:spcBef>
              <a:spcAft>
                <a:spcPts val="500"/>
              </a:spcAft>
              <a:buNone/>
            </a:pPr>
            <a:endParaRPr lang="fa-IR" dirty="0">
              <a:solidFill>
                <a:srgbClr val="272700"/>
              </a:solidFill>
              <a:latin typeface="Arial" panose="020B0604020202020204" pitchFamily="34" charset="0"/>
            </a:endParaRPr>
          </a:p>
        </p:txBody>
      </p:sp>
    </p:spTree>
    <p:extLst>
      <p:ext uri="{BB962C8B-B14F-4D97-AF65-F5344CB8AC3E}">
        <p14:creationId xmlns:p14="http://schemas.microsoft.com/office/powerpoint/2010/main" val="3916394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39B9-D630-4307-91E5-9AAF966E20FB}"/>
              </a:ext>
            </a:extLst>
          </p:cNvPr>
          <p:cNvSpPr>
            <a:spLocks noGrp="1"/>
          </p:cNvSpPr>
          <p:nvPr>
            <p:ph type="title"/>
          </p:nvPr>
        </p:nvSpPr>
        <p:spPr>
          <a:xfrm>
            <a:off x="677334" y="609600"/>
            <a:ext cx="8596668" cy="90196"/>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E6C6785D-390C-4B9E-A649-A9A6C4D09383}"/>
              </a:ext>
            </a:extLst>
          </p:cNvPr>
          <p:cNvSpPr>
            <a:spLocks noGrp="1"/>
          </p:cNvSpPr>
          <p:nvPr>
            <p:ph idx="1"/>
          </p:nvPr>
        </p:nvSpPr>
        <p:spPr>
          <a:xfrm>
            <a:off x="677334" y="793103"/>
            <a:ext cx="8596668" cy="5803640"/>
          </a:xfrm>
        </p:spPr>
        <p:txBody>
          <a:bodyPr>
            <a:normAutofit fontScale="25000" lnSpcReduction="20000"/>
          </a:bodyPr>
          <a:lstStyle/>
          <a:p>
            <a:pPr marL="0" indent="0" algn="r" rtl="1">
              <a:spcBef>
                <a:spcPts val="0"/>
              </a:spcBef>
              <a:spcAft>
                <a:spcPts val="500"/>
              </a:spcAft>
              <a:buNone/>
            </a:pPr>
            <a:r>
              <a:rPr lang="fa-IR" sz="4800" b="1" i="0" u="none" strike="noStrike" dirty="0">
                <a:solidFill>
                  <a:srgbClr val="FF0000"/>
                </a:solidFill>
                <a:effectLst/>
                <a:latin typeface="Arial" panose="020B0604020202020204" pitchFamily="34" charset="0"/>
              </a:rPr>
              <a:t>اصل نخست</a:t>
            </a:r>
          </a:p>
          <a:p>
            <a:pPr marL="0" indent="0" algn="r" rtl="1">
              <a:spcBef>
                <a:spcPts val="0"/>
              </a:spcBef>
              <a:spcAft>
                <a:spcPts val="500"/>
              </a:spcAft>
              <a:buNone/>
            </a:pPr>
            <a:r>
              <a:rPr lang="fa-IR" sz="1800" b="1" i="0" u="none" strike="noStrike" dirty="0">
                <a:solidFill>
                  <a:srgbClr val="FF0000"/>
                </a:solidFill>
                <a:effectLst/>
                <a:latin typeface="Arial" panose="020B0604020202020204" pitchFamily="34" charset="0"/>
              </a:rPr>
              <a:t> </a:t>
            </a:r>
            <a:r>
              <a:rPr lang="fa-IR" sz="4000" i="0" u="none" strike="noStrike" dirty="0">
                <a:solidFill>
                  <a:srgbClr val="2F2F00"/>
                </a:solidFill>
                <a:effectLst/>
                <a:latin typeface="Arial" panose="020B0604020202020204" pitchFamily="34" charset="0"/>
              </a:rPr>
              <a:t>دلیل وجود سیستم و هر سیستم به یک وجود نیاز دارد. این که برای کاربرانش ارزشتی فراهم سازد. همهی تصمیم</a:t>
            </a:r>
            <a:endParaRPr lang="fa-IR" sz="4000" dirty="0">
              <a:effectLst/>
            </a:endParaRPr>
          </a:p>
          <a:p>
            <a:pPr marL="0" indent="0" algn="r" rtl="1">
              <a:spcBef>
                <a:spcPts val="0"/>
              </a:spcBef>
              <a:spcAft>
                <a:spcPts val="500"/>
              </a:spcAft>
              <a:buNone/>
            </a:pPr>
            <a:r>
              <a:rPr lang="fa-IR" sz="4800" b="1" i="0" u="none" strike="noStrike" dirty="0">
                <a:solidFill>
                  <a:srgbClr val="FF0000"/>
                </a:solidFill>
                <a:effectLst/>
                <a:latin typeface="Arial" panose="020B0604020202020204" pitchFamily="34" charset="0"/>
              </a:rPr>
              <a:t>اصل دوم: ساده نگه داشتن</a:t>
            </a:r>
            <a:endParaRPr lang="fa-IR" sz="4800" b="1" dirty="0">
              <a:solidFill>
                <a:srgbClr val="FF0000"/>
              </a:solidFill>
              <a:effectLst/>
            </a:endParaRPr>
          </a:p>
          <a:p>
            <a:pPr marL="0" indent="0" algn="r" rtl="1">
              <a:spcBef>
                <a:spcPts val="0"/>
              </a:spcBef>
              <a:spcAft>
                <a:spcPts val="500"/>
              </a:spcAft>
              <a:buNone/>
            </a:pPr>
            <a:r>
              <a:rPr lang="fa-IR" sz="4000" i="0" u="none" strike="noStrike" dirty="0">
                <a:solidFill>
                  <a:srgbClr val="0D0D00"/>
                </a:solidFill>
                <a:effectLst/>
                <a:latin typeface="Arial" panose="020B0604020202020204" pitchFamily="34" charset="0"/>
              </a:rPr>
              <a:t>طراحی نرم افزار یک فرایند تصادفی نیست و در هر تلاش برای طراحی باید عوامل فراوانی را درنظر گرفت.</a:t>
            </a:r>
          </a:p>
          <a:p>
            <a:pPr marL="0" indent="0" algn="r" rtl="1">
              <a:spcBef>
                <a:spcPts val="0"/>
              </a:spcBef>
              <a:spcAft>
                <a:spcPts val="500"/>
              </a:spcAft>
              <a:buNone/>
            </a:pPr>
            <a:r>
              <a:rPr lang="fa-IR" sz="4000" i="0" u="none" strike="noStrike" dirty="0">
                <a:solidFill>
                  <a:srgbClr val="0D0D00"/>
                </a:solidFill>
                <a:effectLst/>
                <a:latin typeface="Arial" panose="020B0604020202020204" pitchFamily="34" charset="0"/>
              </a:rPr>
              <a:t> همه ی طراحی ها باید تا حد امکان ساده باشد ولی نه ساده تر.</a:t>
            </a:r>
          </a:p>
          <a:p>
            <a:pPr marL="0" indent="0" algn="r" rtl="1">
              <a:spcBef>
                <a:spcPts val="0"/>
              </a:spcBef>
              <a:spcAft>
                <a:spcPts val="500"/>
              </a:spcAft>
              <a:buNone/>
            </a:pPr>
            <a:r>
              <a:rPr lang="fa-IR" sz="4000" i="0" u="none" strike="noStrike" dirty="0">
                <a:solidFill>
                  <a:srgbClr val="0D0D00"/>
                </a:solidFill>
                <a:effectLst/>
                <a:latin typeface="Arial" panose="020B0604020202020204" pitchFamily="34" charset="0"/>
              </a:rPr>
              <a:t> این باعث می شود که داشتن یک سیستم قابل فهم تر با قابليت نگهداری بالاتر آسان تر شود.</a:t>
            </a:r>
          </a:p>
          <a:p>
            <a:pPr marL="0" indent="0" algn="r" rtl="1">
              <a:spcBef>
                <a:spcPts val="0"/>
              </a:spcBef>
              <a:spcAft>
                <a:spcPts val="500"/>
              </a:spcAft>
              <a:buNone/>
            </a:pPr>
            <a:r>
              <a:rPr lang="fa-IR" sz="4000" i="0" u="none" strike="noStrike" dirty="0">
                <a:solidFill>
                  <a:srgbClr val="0D0D00"/>
                </a:solidFill>
                <a:effectLst/>
                <a:latin typeface="Arial" panose="020B0604020202020204" pitchFamily="34" charset="0"/>
              </a:rPr>
              <a:t> این بدان معنا نیست که ویژگی های سیستمی، حتی آنهایی که درونی هستند باید به بهانه ساده سازی کنار گذاشته شوند.</a:t>
            </a:r>
          </a:p>
          <a:p>
            <a:pPr marL="0" indent="0" algn="r" rtl="1">
              <a:spcBef>
                <a:spcPts val="0"/>
              </a:spcBef>
              <a:spcAft>
                <a:spcPts val="500"/>
              </a:spcAft>
              <a:buNone/>
            </a:pPr>
            <a:r>
              <a:rPr lang="fa-IR" sz="4000" i="0" u="none" strike="noStrike" dirty="0">
                <a:solidFill>
                  <a:srgbClr val="0D0D00"/>
                </a:solidFill>
                <a:effectLst/>
                <a:latin typeface="Arial" panose="020B0604020202020204" pitchFamily="34" charset="0"/>
              </a:rPr>
              <a:t> در واقع طراحی های ظریفتر معمولا طراحی های ساده ترند. ساده. در عین حال به معنی سریع و نامنظمه هم نیست. در حقیقت، ساده سازی نیاز به مقادیر متناهی فکر و کار در چند دور تکرار دارد.</a:t>
            </a:r>
          </a:p>
          <a:p>
            <a:pPr marL="0" indent="0" algn="r" rtl="1">
              <a:spcBef>
                <a:spcPts val="0"/>
              </a:spcBef>
              <a:spcAft>
                <a:spcPts val="500"/>
              </a:spcAft>
              <a:buNone/>
            </a:pPr>
            <a:r>
              <a:rPr lang="fa-IR" sz="4000" b="1" i="0" u="none" strike="noStrike" dirty="0">
                <a:solidFill>
                  <a:srgbClr val="0D0D00"/>
                </a:solidFill>
                <a:effectLst/>
                <a:latin typeface="Arial" panose="020B0604020202020204" pitchFamily="34" charset="0"/>
              </a:rPr>
              <a:t> نتیجه نرم افزاری با قابلیت نگهداری بالاتر و کم خطاثر خواهد بود.</a:t>
            </a:r>
            <a:endParaRPr lang="fa-IR" sz="4000" b="1" i="0" u="none" strike="noStrike" dirty="0">
              <a:solidFill>
                <a:schemeClr val="tx1">
                  <a:lumMod val="95000"/>
                  <a:lumOff val="5000"/>
                </a:schemeClr>
              </a:solidFill>
              <a:effectLst/>
              <a:latin typeface="Arial" panose="020B0604020202020204" pitchFamily="34" charset="0"/>
            </a:endParaRPr>
          </a:p>
          <a:p>
            <a:pPr marL="0" indent="0" algn="r" rtl="1">
              <a:spcBef>
                <a:spcPts val="0"/>
              </a:spcBef>
              <a:spcAft>
                <a:spcPts val="500"/>
              </a:spcAft>
              <a:buNone/>
            </a:pPr>
            <a:r>
              <a:rPr lang="fa-IR" sz="4800" b="1" i="0" u="none" strike="noStrike" dirty="0">
                <a:solidFill>
                  <a:srgbClr val="FF0000"/>
                </a:solidFill>
                <a:effectLst/>
                <a:latin typeface="Arial" panose="020B0604020202020204" pitchFamily="34" charset="0"/>
              </a:rPr>
              <a:t>اصل سوم</a:t>
            </a:r>
          </a:p>
          <a:p>
            <a:pPr marL="0" indent="0" algn="r" rtl="1">
              <a:spcBef>
                <a:spcPts val="0"/>
              </a:spcBef>
              <a:spcAft>
                <a:spcPts val="500"/>
              </a:spcAft>
              <a:buNone/>
            </a:pPr>
            <a:r>
              <a:rPr lang="fa-IR" sz="4000" i="0" u="none" strike="noStrike" dirty="0">
                <a:solidFill>
                  <a:schemeClr val="tx1">
                    <a:lumMod val="95000"/>
                    <a:lumOff val="5000"/>
                  </a:schemeClr>
                </a:solidFill>
                <a:effectLst/>
                <a:latin typeface="Arial" panose="020B0604020202020204" pitchFamily="34" charset="0"/>
              </a:rPr>
              <a:t>حفظ چشم انداز  (</a:t>
            </a:r>
            <a:r>
              <a:rPr lang="en-US" sz="4000" i="0" u="none" strike="noStrike" dirty="0">
                <a:solidFill>
                  <a:schemeClr val="tx1">
                    <a:lumMod val="95000"/>
                    <a:lumOff val="5000"/>
                  </a:schemeClr>
                </a:solidFill>
                <a:effectLst/>
                <a:latin typeface="Arial" panose="020B0604020202020204" pitchFamily="34" charset="0"/>
              </a:rPr>
              <a:t>vision</a:t>
            </a:r>
            <a:r>
              <a:rPr lang="fa-IR" sz="4000" i="0" u="none" strike="noStrike" dirty="0">
                <a:solidFill>
                  <a:schemeClr val="tx1">
                    <a:lumMod val="95000"/>
                    <a:lumOff val="5000"/>
                  </a:schemeClr>
                </a:solidFill>
                <a:effectLst/>
                <a:latin typeface="Arial" panose="020B0604020202020204" pitchFamily="34" charset="0"/>
              </a:rPr>
              <a:t>) برای موفقیت یک پروژهی نرم افزاری، چشم اندازی روشن، ضروری است و بدون آن پروژه تقريبا همواره به جایی می رسد که دو یا چند ایده بر آن حاکم خواهد شد. یک سیستم بدون یکپارچگی مفهومی، به مجموعه ی ناجوری از طراحی های ناسازگار تبدیل می شود که به یکدیگر وصله پینه شده</a:t>
            </a:r>
            <a:endParaRPr lang="fa-IR" sz="4000" dirty="0">
              <a:solidFill>
                <a:schemeClr val="tx1">
                  <a:lumMod val="95000"/>
                  <a:lumOff val="5000"/>
                </a:schemeClr>
              </a:solidFill>
              <a:effectLst/>
            </a:endParaRPr>
          </a:p>
          <a:p>
            <a:pPr marL="0" indent="0" algn="r" rtl="1">
              <a:spcBef>
                <a:spcPts val="0"/>
              </a:spcBef>
              <a:spcAft>
                <a:spcPts val="500"/>
              </a:spcAft>
              <a:buNone/>
            </a:pPr>
            <a:br>
              <a:rPr lang="fa-IR" b="1" dirty="0">
                <a:solidFill>
                  <a:schemeClr val="tx1">
                    <a:lumMod val="95000"/>
                    <a:lumOff val="5000"/>
                  </a:schemeClr>
                </a:solidFill>
              </a:rPr>
            </a:br>
            <a:r>
              <a:rPr lang="fa-IR" sz="4800" b="1" i="0" u="none" strike="noStrike" dirty="0">
                <a:solidFill>
                  <a:srgbClr val="FF0000"/>
                </a:solidFill>
                <a:effectLst/>
                <a:latin typeface="Arial" panose="020B0604020202020204" pitchFamily="34" charset="0"/>
              </a:rPr>
              <a:t>اصل چهارم</a:t>
            </a:r>
            <a:endParaRPr lang="fa-IR" sz="4800" b="1" dirty="0">
              <a:solidFill>
                <a:schemeClr val="tx1">
                  <a:lumMod val="95000"/>
                  <a:lumOff val="5000"/>
                </a:schemeClr>
              </a:solidFill>
              <a:latin typeface="Arial" panose="020B0604020202020204" pitchFamily="34" charset="0"/>
            </a:endParaRPr>
          </a:p>
          <a:p>
            <a:pPr marL="0" indent="0" algn="r" rtl="1">
              <a:spcBef>
                <a:spcPts val="0"/>
              </a:spcBef>
              <a:spcAft>
                <a:spcPts val="500"/>
              </a:spcAft>
              <a:buNone/>
            </a:pPr>
            <a:r>
              <a:rPr lang="fa-IR" sz="4000" i="0" u="none" strike="noStrike" dirty="0">
                <a:solidFill>
                  <a:schemeClr val="tx1">
                    <a:lumMod val="95000"/>
                    <a:lumOff val="5000"/>
                  </a:schemeClr>
                </a:solidFill>
                <a:effectLst/>
                <a:latin typeface="Arial" panose="020B0604020202020204" pitchFamily="34" charset="0"/>
              </a:rPr>
              <a:t> آنچه که شما تولید می کنید، دیگران مصرف می کنند</a:t>
            </a:r>
            <a:endParaRPr lang="fa-IR" sz="4000" dirty="0">
              <a:solidFill>
                <a:schemeClr val="tx1">
                  <a:lumMod val="95000"/>
                  <a:lumOff val="5000"/>
                </a:schemeClr>
              </a:solidFill>
              <a:effectLst/>
            </a:endParaRPr>
          </a:p>
          <a:p>
            <a:pPr marL="0" indent="0" algn="r" rtl="1">
              <a:spcBef>
                <a:spcPts val="0"/>
              </a:spcBef>
              <a:spcAft>
                <a:spcPts val="500"/>
              </a:spcAft>
              <a:buNone/>
            </a:pPr>
            <a:br>
              <a:rPr lang="fa-IR" sz="4800" b="1" dirty="0">
                <a:solidFill>
                  <a:srgbClr val="FF0000"/>
                </a:solidFill>
              </a:rPr>
            </a:br>
            <a:r>
              <a:rPr lang="fa-IR" sz="4800" b="1" i="0" u="none" strike="noStrike" dirty="0">
                <a:solidFill>
                  <a:srgbClr val="FF0000"/>
                </a:solidFill>
                <a:effectLst/>
                <a:latin typeface="Arial" panose="020B0604020202020204" pitchFamily="34" charset="0"/>
              </a:rPr>
              <a:t>أصل پنجم: آینده نگری</a:t>
            </a:r>
            <a:endParaRPr lang="fa-IR" sz="4800" b="1" dirty="0">
              <a:solidFill>
                <a:srgbClr val="FF0000"/>
              </a:solidFill>
              <a:effectLst/>
            </a:endParaRPr>
          </a:p>
          <a:p>
            <a:pPr marL="0" indent="0" algn="r" rtl="1">
              <a:spcBef>
                <a:spcPts val="0"/>
              </a:spcBef>
              <a:spcAft>
                <a:spcPts val="500"/>
              </a:spcAft>
              <a:buNone/>
            </a:pPr>
            <a:r>
              <a:rPr lang="fa-IR" sz="4000" i="0" u="none" strike="noStrike" dirty="0">
                <a:solidFill>
                  <a:schemeClr val="tx1">
                    <a:lumMod val="95000"/>
                    <a:lumOff val="5000"/>
                  </a:schemeClr>
                </a:solidFill>
                <a:effectLst/>
                <a:latin typeface="Arial" panose="020B0604020202020204" pitchFamily="34" charset="0"/>
              </a:rPr>
              <a:t>سیستمی با طول عمر بالا. از ارزش بیشتری برخوردار است. در محیطهای کامپیوتری امروزی، که مشخصات به طور لحظه ای تغییر می کنند و تنها با گذشت چند ماه، سکوهای سخت افزاری، کهنه و . قدیمی به شمار می روند، طول عمر نرم افزارها به جای سال بر حسب ماه سنجیده می شود. ولی سیستم های صنعتی پرقدرت باید پیش از اینها دوام بیاورند. برای انجام موفقیت آمیز این کار، سیستم ها باید آمادگی انطباق بر این تغییرات و سایر تغییرات را داشته باشند. سیستم هایی که این ویژگی را با موفقیت ارائه می دهند، از ابتدا با این ویژگی طراحی می شوند. هرگز طوری طراحی کنید که خود را گرفتار کنید. همواره از خود بپرسید، «اگر فلان مورد پیش آید، چه خواهد شد؟»</a:t>
            </a:r>
          </a:p>
          <a:p>
            <a:pPr marL="0" indent="0" algn="r" rtl="1">
              <a:spcBef>
                <a:spcPts val="0"/>
              </a:spcBef>
              <a:spcAft>
                <a:spcPts val="500"/>
              </a:spcAft>
              <a:buNone/>
            </a:pPr>
            <a:endParaRPr lang="fa-IR" b="1" dirty="0">
              <a:solidFill>
                <a:schemeClr val="tx1">
                  <a:lumMod val="95000"/>
                  <a:lumOff val="5000"/>
                </a:schemeClr>
              </a:solidFill>
              <a:effectLst/>
            </a:endParaRPr>
          </a:p>
          <a:p>
            <a:pPr marL="0" indent="0" algn="r" rtl="1">
              <a:spcBef>
                <a:spcPts val="0"/>
              </a:spcBef>
              <a:spcAft>
                <a:spcPts val="500"/>
              </a:spcAft>
              <a:buNone/>
            </a:pPr>
            <a:r>
              <a:rPr lang="fa-IR" sz="4800" b="1" i="0" u="none" strike="noStrike" dirty="0">
                <a:solidFill>
                  <a:srgbClr val="FF0000"/>
                </a:solidFill>
                <a:effectLst/>
                <a:latin typeface="Arial" panose="020B0604020202020204" pitchFamily="34" charset="0"/>
              </a:rPr>
              <a:t>اصل ششم</a:t>
            </a:r>
            <a:endParaRPr lang="fa-IR" sz="4800" b="1" i="0" u="none" strike="noStrike" dirty="0">
              <a:solidFill>
                <a:schemeClr val="tx1">
                  <a:lumMod val="95000"/>
                  <a:lumOff val="5000"/>
                </a:schemeClr>
              </a:solidFill>
              <a:effectLst/>
              <a:latin typeface="Arial" panose="020B0604020202020204" pitchFamily="34" charset="0"/>
            </a:endParaRPr>
          </a:p>
          <a:p>
            <a:pPr marL="0" indent="0" algn="r" rtl="1">
              <a:spcBef>
                <a:spcPts val="0"/>
              </a:spcBef>
              <a:spcAft>
                <a:spcPts val="500"/>
              </a:spcAft>
              <a:buNone/>
            </a:pPr>
            <a:r>
              <a:rPr lang="fa-IR" sz="4000" i="0" u="none" strike="noStrike" dirty="0">
                <a:solidFill>
                  <a:schemeClr val="tx1">
                    <a:lumMod val="95000"/>
                    <a:lumOff val="5000"/>
                  </a:schemeClr>
                </a:solidFill>
                <a:effectLst/>
                <a:latin typeface="Arial" panose="020B0604020202020204" pitchFamily="34" charset="0"/>
              </a:rPr>
              <a:t> برنامه ریزی پیشاپیش برای استفاده مجدد استفادهی مجدد باعث صرفه جویی در زمان و کار می شود. می توان استدلال کرد که دست بافتن به سطح بالایی از قابلیت استفادهی مجدد، سخت ترین هدف در رسیدن به یک سیستم نرم افزاری است. استفادهی مجدد از کدها و طراحی ها به عنوان مزیت اصلی فن آوری های شیءگرا مطرح شده است.</a:t>
            </a:r>
          </a:p>
          <a:p>
            <a:pPr marL="0" indent="0" algn="r" rtl="1">
              <a:spcBef>
                <a:spcPts val="0"/>
              </a:spcBef>
              <a:spcAft>
                <a:spcPts val="500"/>
              </a:spcAft>
              <a:buNone/>
            </a:pPr>
            <a:br>
              <a:rPr lang="fa-IR" dirty="0"/>
            </a:br>
            <a:r>
              <a:rPr lang="fa-IR" sz="4800" b="1" i="0" u="none" strike="noStrike" dirty="0">
                <a:solidFill>
                  <a:srgbClr val="FF0000"/>
                </a:solidFill>
                <a:effectLst/>
                <a:latin typeface="Arial" panose="020B0604020202020204" pitchFamily="34" charset="0"/>
              </a:rPr>
              <a:t>اصل هفتم: تفكر</a:t>
            </a:r>
            <a:endParaRPr lang="fa-IR" sz="4800" b="1" dirty="0">
              <a:solidFill>
                <a:srgbClr val="FF0000"/>
              </a:solidFill>
              <a:effectLst/>
            </a:endParaRPr>
          </a:p>
          <a:p>
            <a:pPr marL="0" indent="0" algn="r" rtl="1">
              <a:spcBef>
                <a:spcPts val="0"/>
              </a:spcBef>
              <a:spcAft>
                <a:spcPts val="500"/>
              </a:spcAft>
              <a:buNone/>
            </a:pPr>
            <a:r>
              <a:rPr lang="fa-IR" sz="4000" i="0" u="none" strike="noStrike" dirty="0">
                <a:solidFill>
                  <a:srgbClr val="080800"/>
                </a:solidFill>
                <a:effectLst/>
                <a:latin typeface="Arial" panose="020B0604020202020204" pitchFamily="34" charset="0"/>
              </a:rPr>
              <a:t>این آخرین اصل، احتمالا بیش از بقیه مورد بی مهری قرار می گیرد. تعقل و تفکر کامل و روشن قبل از اقدام به عمل، همواره نتایج بهتری به بار می آورد. هنگامی که درباره چیزی فکر کنید، احتمال اینکه آن را درست انجام دهید، بیشتر می شود. به علاوه، درباره انجام دوبارهی آن اطلاعاتی به دست خواهید آورد. اگر درباره چیزی فکر کنید و هنوز آن را اشتباه انجام دهید، این به یک تجربه با ارزش تبدیل می شود. یک اثر جانبی تفکر، این است که پی می برید هنگامی که چیزی را نمی دانید، در کدام نقطه می توانید در جستجوی پاسخ باشید. با تفکر روشن درباره سیستم، ارزش آن بالا می رود. . به کارگیری شش اصل نخست نیاز به تفکر عمیق دارد و در این صورت، فایده بسیاری از آن عاید خواهد شد.</a:t>
            </a:r>
            <a:endParaRPr lang="fa-IR" sz="4000" dirty="0">
              <a:effectLst/>
            </a:endParaRPr>
          </a:p>
          <a:p>
            <a:br>
              <a:rPr lang="fa-IR" dirty="0"/>
            </a:br>
            <a:endParaRPr lang="en-US" dirty="0"/>
          </a:p>
        </p:txBody>
      </p:sp>
    </p:spTree>
    <p:extLst>
      <p:ext uri="{BB962C8B-B14F-4D97-AF65-F5344CB8AC3E}">
        <p14:creationId xmlns:p14="http://schemas.microsoft.com/office/powerpoint/2010/main" val="460720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heel(1)">
                                      <p:cBhvr>
                                        <p:cTn id="33" dur="2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heel(1)">
                                      <p:cBhvr>
                                        <p:cTn id="38" dur="2000"/>
                                        <p:tgtEl>
                                          <p:spTgt spid="3">
                                            <p:txEl>
                                              <p:pRg st="9" end="9"/>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heel(1)">
                                      <p:cBhvr>
                                        <p:cTn id="41" dur="20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heel(1)">
                                      <p:cBhvr>
                                        <p:cTn id="46" dur="2000"/>
                                        <p:tgtEl>
                                          <p:spTgt spid="3">
                                            <p:txEl>
                                              <p:pRg st="11" end="11"/>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heel(1)">
                                      <p:cBhvr>
                                        <p:cTn id="49" dur="20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wheel(1)">
                                      <p:cBhvr>
                                        <p:cTn id="54" dur="2000"/>
                                        <p:tgtEl>
                                          <p:spTgt spid="3">
                                            <p:txEl>
                                              <p:pRg st="13" end="13"/>
                                            </p:txEl>
                                          </p:spTgt>
                                        </p:tgtEl>
                                      </p:cBhvr>
                                    </p:animEffect>
                                  </p:childTnLst>
                                </p:cTn>
                              </p:par>
                              <p:par>
                                <p:cTn id="55" presetID="21" presetClass="entr" presetSubtype="1"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wheel(1)">
                                      <p:cBhvr>
                                        <p:cTn id="57" dur="20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500"/>
                                  </p:stCondLst>
                                  <p:childTnLst>
                                    <p:set>
                                      <p:cBhvr>
                                        <p:cTn id="61" dur="1" fill="hold">
                                          <p:stCondLst>
                                            <p:cond delay="0"/>
                                          </p:stCondLst>
                                        </p:cTn>
                                        <p:tgtEl>
                                          <p:spTgt spid="3">
                                            <p:txEl>
                                              <p:pRg st="18" end="18"/>
                                            </p:txEl>
                                          </p:spTgt>
                                        </p:tgtEl>
                                        <p:attrNameLst>
                                          <p:attrName>style.visibility</p:attrName>
                                        </p:attrNameLst>
                                      </p:cBhvr>
                                      <p:to>
                                        <p:strVal val="visible"/>
                                      </p:to>
                                    </p:set>
                                    <p:animEffect transition="in" filter="wheel(1)">
                                      <p:cBhvr>
                                        <p:cTn id="62" dur="10"/>
                                        <p:tgtEl>
                                          <p:spTgt spid="3">
                                            <p:txEl>
                                              <p:pRg st="18" end="18"/>
                                            </p:txEl>
                                          </p:spTgt>
                                        </p:tgtEl>
                                      </p:cBhvr>
                                    </p:animEffect>
                                  </p:childTnLst>
                                </p:cTn>
                              </p:par>
                              <p:par>
                                <p:cTn id="63" presetID="21" presetClass="entr" presetSubtype="1" fill="hold" nodeType="withEffect">
                                  <p:stCondLst>
                                    <p:cond delay="500"/>
                                  </p:stCondLst>
                                  <p:childTnLst>
                                    <p:set>
                                      <p:cBhvr>
                                        <p:cTn id="64" dur="1" fill="hold">
                                          <p:stCondLst>
                                            <p:cond delay="0"/>
                                          </p:stCondLst>
                                        </p:cTn>
                                        <p:tgtEl>
                                          <p:spTgt spid="3">
                                            <p:txEl>
                                              <p:pRg st="19" end="19"/>
                                            </p:txEl>
                                          </p:spTgt>
                                        </p:tgtEl>
                                        <p:attrNameLst>
                                          <p:attrName>style.visibility</p:attrName>
                                        </p:attrNameLst>
                                      </p:cBhvr>
                                      <p:to>
                                        <p:strVal val="visible"/>
                                      </p:to>
                                    </p:set>
                                    <p:animEffect transition="in" filter="wheel(1)">
                                      <p:cBhvr>
                                        <p:cTn id="65" dur="10"/>
                                        <p:tgtEl>
                                          <p:spTgt spid="3">
                                            <p:txEl>
                                              <p:pRg st="19" end="1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3">
                                            <p:txEl>
                                              <p:pRg st="16" end="16"/>
                                            </p:txEl>
                                          </p:spTgt>
                                        </p:tgtEl>
                                        <p:attrNameLst>
                                          <p:attrName>style.visibility</p:attrName>
                                        </p:attrNameLst>
                                      </p:cBhvr>
                                      <p:to>
                                        <p:strVal val="visible"/>
                                      </p:to>
                                    </p:set>
                                    <p:animEffect transition="in" filter="wheel(1)">
                                      <p:cBhvr>
                                        <p:cTn id="70" dur="2000"/>
                                        <p:tgtEl>
                                          <p:spTgt spid="3">
                                            <p:txEl>
                                              <p:pRg st="16" end="16"/>
                                            </p:txEl>
                                          </p:spTgt>
                                        </p:tgtEl>
                                      </p:cBhvr>
                                    </p:animEffect>
                                  </p:childTnLst>
                                </p:cTn>
                              </p:par>
                              <p:par>
                                <p:cTn id="71" presetID="21" presetClass="entr" presetSubtype="1" fill="hold" nodeType="with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animEffect transition="in" filter="wheel(1)">
                                      <p:cBhvr>
                                        <p:cTn id="73" dur="2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4087-CE49-4BAF-9CE0-71E13484699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056E1CF-F0E8-479D-AF8A-042B8FA05859}"/>
              </a:ext>
            </a:extLst>
          </p:cNvPr>
          <p:cNvGraphicFramePr>
            <a:graphicFrameLocks noGrp="1"/>
          </p:cNvGraphicFramePr>
          <p:nvPr>
            <p:ph idx="1"/>
            <p:extLst>
              <p:ext uri="{D42A27DB-BD31-4B8C-83A1-F6EECF244321}">
                <p14:modId xmlns:p14="http://schemas.microsoft.com/office/powerpoint/2010/main" val="283245290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020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368D-7E03-42A4-BBCF-4937B47F71A2}"/>
              </a:ext>
            </a:extLst>
          </p:cNvPr>
          <p:cNvSpPr>
            <a:spLocks noGrp="1"/>
          </p:cNvSpPr>
          <p:nvPr>
            <p:ph type="title"/>
          </p:nvPr>
        </p:nvSpPr>
        <p:spPr>
          <a:xfrm>
            <a:off x="838200" y="365125"/>
            <a:ext cx="9938657" cy="9207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0DC4F84-3652-4DFD-A0D3-C1CDE285D82C}"/>
              </a:ext>
            </a:extLst>
          </p:cNvPr>
          <p:cNvSpPr>
            <a:spLocks noGrp="1"/>
          </p:cNvSpPr>
          <p:nvPr>
            <p:ph idx="1"/>
          </p:nvPr>
        </p:nvSpPr>
        <p:spPr>
          <a:xfrm>
            <a:off x="838200" y="819863"/>
            <a:ext cx="10515600" cy="5357100"/>
          </a:xfrm>
        </p:spPr>
        <p:txBody>
          <a:bodyPr>
            <a:normAutofit lnSpcReduction="10000"/>
          </a:bodyPr>
          <a:lstStyle/>
          <a:p>
            <a:pPr algn="r" rtl="1">
              <a:spcBef>
                <a:spcPts val="0"/>
              </a:spcBef>
              <a:spcAft>
                <a:spcPts val="500"/>
              </a:spcAft>
            </a:pPr>
            <a:r>
              <a:rPr lang="fa-IR" sz="2000" b="1" dirty="0">
                <a:solidFill>
                  <a:schemeClr val="accent2">
                    <a:lumMod val="50000"/>
                  </a:schemeClr>
                </a:solidFill>
                <a:latin typeface="Arial" panose="020B0604020202020204" pitchFamily="34" charset="0"/>
              </a:rPr>
              <a:t>نر</a:t>
            </a:r>
            <a:r>
              <a:rPr lang="fa-IR" sz="2000" b="1" i="0" u="none" strike="noStrike" dirty="0">
                <a:solidFill>
                  <a:schemeClr val="accent2">
                    <a:lumMod val="50000"/>
                  </a:schemeClr>
                </a:solidFill>
                <a:effectLst/>
                <a:latin typeface="Arial" panose="020B0604020202020204" pitchFamily="34" charset="0"/>
              </a:rPr>
              <a:t>م افزار چیست؟</a:t>
            </a:r>
          </a:p>
          <a:p>
            <a:pPr marL="0" indent="0" algn="r" rtl="1">
              <a:spcBef>
                <a:spcPts val="0"/>
              </a:spcBef>
              <a:spcAft>
                <a:spcPts val="500"/>
              </a:spcAft>
              <a:buNone/>
            </a:pPr>
            <a:r>
              <a:rPr lang="fa-IR" sz="1400" b="1" i="0" u="none" strike="noStrike" dirty="0">
                <a:solidFill>
                  <a:srgbClr val="050500"/>
                </a:solidFill>
                <a:effectLst/>
                <a:latin typeface="Arial" panose="020B0604020202020204" pitchFamily="34" charset="0"/>
              </a:rPr>
              <a:t> نرم افزار کامپیوتری، محصولی است که مهندس نرم افزار طراحی می کند و می سازد. شامل برنامه هایی می شود که در هر کامپیوتری به هر اندازه و با هر معماری، قابل اجرا هستند، مستنداتی دارد که شامل فرم های واقعی و</a:t>
            </a:r>
            <a:r>
              <a:rPr lang="fa-IR" sz="1400" b="1" i="0" u="none" strike="noStrike" dirty="0">
                <a:solidFill>
                  <a:srgbClr val="060600"/>
                </a:solidFill>
                <a:effectLst/>
                <a:latin typeface="Arial" panose="020B0604020202020204" pitchFamily="34" charset="0"/>
              </a:rPr>
              <a:t>مجازی می شود و داده هایی دارد که ترکیبی از ارقام و حروف است و البته می تواند شامل اشكال نمایشی از قبیل اطلاعات تصویری و ویدیویی و صوتی باشد. </a:t>
            </a:r>
          </a:p>
          <a:p>
            <a:pPr algn="r" rtl="1">
              <a:spcBef>
                <a:spcPts val="0"/>
              </a:spcBef>
              <a:spcAft>
                <a:spcPts val="500"/>
              </a:spcAft>
            </a:pPr>
            <a:r>
              <a:rPr lang="fa-IR" sz="1800" b="1" i="0" u="none" strike="noStrike" dirty="0">
                <a:solidFill>
                  <a:schemeClr val="accent2">
                    <a:lumMod val="50000"/>
                  </a:schemeClr>
                </a:solidFill>
                <a:effectLst/>
                <a:latin typeface="Arial" panose="020B0604020202020204" pitchFamily="34" charset="0"/>
              </a:rPr>
              <a:t>اما چه می کند؟</a:t>
            </a:r>
          </a:p>
          <a:p>
            <a:pPr marL="0" indent="0" algn="r" rtl="1">
              <a:spcBef>
                <a:spcPts val="0"/>
              </a:spcBef>
              <a:spcAft>
                <a:spcPts val="500"/>
              </a:spcAft>
              <a:buNone/>
            </a:pPr>
            <a:r>
              <a:rPr lang="fa-IR" sz="1400" b="1" i="0" u="none" strike="noStrike" dirty="0">
                <a:solidFill>
                  <a:srgbClr val="060600"/>
                </a:solidFill>
                <a:effectLst/>
                <a:latin typeface="Arial" panose="020B0604020202020204" pitchFamily="34" charset="0"/>
              </a:rPr>
              <a:t> </a:t>
            </a:r>
            <a:r>
              <a:rPr lang="fa-IR" sz="1400" b="1" i="0" u="none" strike="noStrike" dirty="0">
                <a:solidFill>
                  <a:schemeClr val="tx1">
                    <a:lumMod val="95000"/>
                    <a:lumOff val="5000"/>
                  </a:schemeClr>
                </a:solidFill>
                <a:effectLst/>
                <a:latin typeface="Arial" panose="020B0604020202020204" pitchFamily="34" charset="0"/>
              </a:rPr>
              <a:t>مهندسان نرم افزار آن را می سازند و در حقیقت هر کسی در دنیای صنعت چه مستقیم و چه غیر مستقیم ازآن استفاده می کند </a:t>
            </a:r>
          </a:p>
          <a:p>
            <a:pPr algn="r" rtl="1">
              <a:spcBef>
                <a:spcPts val="0"/>
              </a:spcBef>
              <a:spcAft>
                <a:spcPts val="500"/>
              </a:spcAft>
            </a:pPr>
            <a:r>
              <a:rPr lang="fa-IR" sz="1800" b="1" i="0" u="none" strike="noStrike" dirty="0">
                <a:solidFill>
                  <a:schemeClr val="accent2">
                    <a:lumMod val="50000"/>
                  </a:schemeClr>
                </a:solidFill>
                <a:effectLst/>
                <a:latin typeface="Arial" panose="020B0604020202020204" pitchFamily="34" charset="0"/>
              </a:rPr>
              <a:t>چرا اهمیت دارد؟</a:t>
            </a:r>
          </a:p>
          <a:p>
            <a:pPr marL="0" indent="0" algn="r" rtl="1">
              <a:spcBef>
                <a:spcPts val="0"/>
              </a:spcBef>
              <a:spcAft>
                <a:spcPts val="500"/>
              </a:spcAft>
              <a:buNone/>
            </a:pPr>
            <a:r>
              <a:rPr lang="fa-IR" sz="1400" b="1" i="0" u="none" strike="noStrike" dirty="0">
                <a:solidFill>
                  <a:srgbClr val="4F4F00"/>
                </a:solidFill>
                <a:effectLst/>
                <a:latin typeface="Arial" panose="020B0604020202020204" pitchFamily="34" charset="0"/>
              </a:rPr>
              <a:t> </a:t>
            </a:r>
            <a:r>
              <a:rPr lang="fa-IR" sz="1400" b="1" i="0" u="none" strike="noStrike" dirty="0">
                <a:solidFill>
                  <a:schemeClr val="tx1">
                    <a:lumMod val="95000"/>
                    <a:lumOff val="5000"/>
                  </a:schemeClr>
                </a:solidFill>
                <a:effectLst/>
                <a:latin typeface="Arial" panose="020B0604020202020204" pitchFamily="34" charset="0"/>
              </a:rPr>
              <a:t>چون تقریبا همهی جنبه های زندگی ما را تحت تأثیر قرار می دهد و در تجارت، فرهنگ و فعالیتهای ور روزمره ما نمایان است.</a:t>
            </a:r>
            <a:endParaRPr lang="fa-IR" sz="2000" b="0" dirty="0">
              <a:solidFill>
                <a:schemeClr val="tx1">
                  <a:lumMod val="95000"/>
                  <a:lumOff val="5000"/>
                </a:schemeClr>
              </a:solidFill>
              <a:effectLst/>
            </a:endParaRPr>
          </a:p>
          <a:p>
            <a:pPr algn="r" rtl="1">
              <a:spcBef>
                <a:spcPts val="0"/>
              </a:spcBef>
              <a:spcAft>
                <a:spcPts val="500"/>
              </a:spcAft>
            </a:pPr>
            <a:r>
              <a:rPr lang="fa-IR" sz="1800" b="1" i="0" u="none" strike="noStrike" dirty="0">
                <a:solidFill>
                  <a:schemeClr val="accent2">
                    <a:lumMod val="50000"/>
                  </a:schemeClr>
                </a:solidFill>
                <a:effectLst/>
                <a:latin typeface="Arial" panose="020B0604020202020204" pitchFamily="34" charset="0"/>
              </a:rPr>
              <a:t>چه مراحلی دارد؟ </a:t>
            </a:r>
          </a:p>
          <a:p>
            <a:pPr marL="0" indent="0" algn="r" rtl="1">
              <a:spcBef>
                <a:spcPts val="0"/>
              </a:spcBef>
              <a:spcAft>
                <a:spcPts val="500"/>
              </a:spcAft>
              <a:buNone/>
            </a:pPr>
            <a:r>
              <a:rPr lang="fa-IR" sz="1400" b="1" i="0" u="none" strike="noStrike" dirty="0">
                <a:solidFill>
                  <a:srgbClr val="0A0A00"/>
                </a:solidFill>
                <a:effectLst/>
                <a:latin typeface="Arial" panose="020B0604020202020204" pitchFamily="34" charset="0"/>
              </a:rPr>
              <a:t>نرم افزارهای کامپیوتری نیز همانند تمام محصولات موفق دیگر ساخته می شوند، یعنی با اجرای فرایندی چابک و انعطاف پذير، منجر به نتیجه ای با کیفیت بالا میشود و نیازهای کاربران آن را برآورده می سازد. شما</a:t>
            </a:r>
            <a:r>
              <a:rPr lang="fa-IR" sz="2000" dirty="0"/>
              <a:t> </a:t>
            </a:r>
            <a:r>
              <a:rPr lang="fa-IR" sz="1400" b="1" i="0" u="none" strike="noStrike" dirty="0">
                <a:solidFill>
                  <a:srgbClr val="020200"/>
                </a:solidFill>
                <a:effectLst/>
                <a:latin typeface="Arial" panose="020B0604020202020204" pitchFamily="34" charset="0"/>
              </a:rPr>
              <a:t>روش مهندسی نرم افزار را به کار خواهید بست.</a:t>
            </a:r>
            <a:endParaRPr lang="fa-IR" sz="1400" b="1" i="0" u="none" strike="noStrike" dirty="0">
              <a:solidFill>
                <a:schemeClr val="accent2">
                  <a:lumMod val="50000"/>
                </a:schemeClr>
              </a:solidFill>
              <a:effectLst/>
              <a:latin typeface="Arial" panose="020B0604020202020204" pitchFamily="34" charset="0"/>
            </a:endParaRPr>
          </a:p>
          <a:p>
            <a:pPr algn="r" rtl="1">
              <a:spcBef>
                <a:spcPts val="0"/>
              </a:spcBef>
              <a:spcAft>
                <a:spcPts val="500"/>
              </a:spcAft>
            </a:pPr>
            <a:r>
              <a:rPr lang="fa-IR" sz="1800" b="1" i="0" u="none" strike="noStrike" dirty="0">
                <a:solidFill>
                  <a:schemeClr val="accent2">
                    <a:lumMod val="50000"/>
                  </a:schemeClr>
                </a:solidFill>
                <a:effectLst/>
                <a:latin typeface="Arial" panose="020B0604020202020204" pitchFamily="34" charset="0"/>
              </a:rPr>
              <a:t>در این محصول کار چیست؟ </a:t>
            </a:r>
          </a:p>
          <a:p>
            <a:pPr marL="0" indent="0" algn="r" rtl="1">
              <a:spcBef>
                <a:spcPts val="0"/>
              </a:spcBef>
              <a:spcAft>
                <a:spcPts val="500"/>
              </a:spcAft>
              <a:buNone/>
            </a:pPr>
            <a:r>
              <a:rPr lang="fa-IR" sz="1400" b="1" i="0" u="none" strike="noStrike" dirty="0">
                <a:solidFill>
                  <a:srgbClr val="020200"/>
                </a:solidFill>
                <a:effectLst/>
                <a:latin typeface="Arial" panose="020B0604020202020204" pitchFamily="34" charset="0"/>
              </a:rPr>
              <a:t>از دیدگاه مهندس نرم افزار، محصول کار، برنامه ها ، مستندات و داده ها هستند که نرم افزار کامپیوتری</a:t>
            </a:r>
            <a:r>
              <a:rPr lang="fa-IR" sz="2000" b="1" i="0" u="none" strike="noStrike" dirty="0">
                <a:solidFill>
                  <a:srgbClr val="020200"/>
                </a:solidFill>
                <a:effectLst/>
                <a:latin typeface="Arial" panose="020B0604020202020204" pitchFamily="34" charset="0"/>
              </a:rPr>
              <a:t> </a:t>
            </a:r>
            <a:r>
              <a:rPr lang="fa-IR" sz="1400" b="1" i="0" u="none" strike="noStrike" dirty="0">
                <a:solidFill>
                  <a:srgbClr val="030300"/>
                </a:solidFill>
                <a:effectLst/>
                <a:latin typeface="Arial" panose="020B0604020202020204" pitchFamily="34" charset="0"/>
              </a:rPr>
              <a:t>است. ولی از دیدگاه کاریر، محصول کار، اطلاعاتی است که به نحوی به درد کاربر می خورند. </a:t>
            </a:r>
          </a:p>
          <a:p>
            <a:pPr marL="0" indent="0">
              <a:buNone/>
            </a:pPr>
            <a:br>
              <a:rPr lang="fa-IR" sz="2000" dirty="0"/>
            </a:br>
            <a:endParaRPr lang="en-US" sz="2000" dirty="0"/>
          </a:p>
        </p:txBody>
      </p:sp>
    </p:spTree>
    <p:extLst>
      <p:ext uri="{BB962C8B-B14F-4D97-AF65-F5344CB8AC3E}">
        <p14:creationId xmlns:p14="http://schemas.microsoft.com/office/powerpoint/2010/main" val="11105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4386-F88E-4C6E-827E-CFAB6499BAEF}"/>
              </a:ext>
            </a:extLst>
          </p:cNvPr>
          <p:cNvSpPr>
            <a:spLocks noGrp="1"/>
          </p:cNvSpPr>
          <p:nvPr>
            <p:ph type="title"/>
          </p:nvPr>
        </p:nvSpPr>
        <p:spPr>
          <a:xfrm flipV="1">
            <a:off x="1295402" y="727789"/>
            <a:ext cx="8902957" cy="25434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6503B21-9737-4187-BD35-B40DF65B3EB9}"/>
              </a:ext>
            </a:extLst>
          </p:cNvPr>
          <p:cNvSpPr>
            <a:spLocks noGrp="1"/>
          </p:cNvSpPr>
          <p:nvPr>
            <p:ph idx="1"/>
          </p:nvPr>
        </p:nvSpPr>
        <p:spPr>
          <a:xfrm>
            <a:off x="1295401" y="1138335"/>
            <a:ext cx="9601196" cy="4737533"/>
          </a:xfrm>
        </p:spPr>
        <p:txBody>
          <a:bodyPr>
            <a:normAutofit fontScale="85000" lnSpcReduction="20000"/>
          </a:bodyPr>
          <a:lstStyle/>
          <a:p>
            <a:pPr algn="r" rtl="1">
              <a:spcBef>
                <a:spcPts val="0"/>
              </a:spcBef>
              <a:spcAft>
                <a:spcPts val="500"/>
              </a:spcAft>
            </a:pPr>
            <a:r>
              <a:rPr lang="fa-IR" sz="1600" b="1" i="0" u="none" strike="noStrike" dirty="0">
                <a:solidFill>
                  <a:schemeClr val="tx1">
                    <a:lumMod val="95000"/>
                    <a:lumOff val="5000"/>
                  </a:schemeClr>
                </a:solidFill>
                <a:effectLst/>
                <a:latin typeface="Magneto" panose="04030805050802020D02" pitchFamily="82" charset="0"/>
                <a:cs typeface="+mj-cs"/>
              </a:rPr>
              <a:t>. نرم افزار کامپیوتری همچنان مهمترین فن آوری در صحنه جهانی به شمار می رود. و در عین حال مثالی از قانون پیامدهای ناخواسته است. پنجاه سال قبل هیچ کس نمی توانست پیش بینی کند که نرم افزارها به یک فناوری ضروری برای تجارت، علوم و مهندسی تبدیل خواهند شد؛ که با کمک نرم افزار فناوری های جدیدی ( مانند مهندسی ژنتیک و فن آوری نانو)خلق شود، فن آوری های موجود (مانند ارتباطات) بسط و توسعه یابند و در فن آوری های قدیمی تر (مانند صنعت چاپ تغییرات بنیادی پدید اید؛ که نرم افزارها نیروی محرکه ای برای انقلاب در زمینه کامپیوترهای شخصی شوند؛</a:t>
            </a:r>
            <a:endParaRPr lang="en-US" sz="1600" b="1" i="0" u="none" strike="noStrike" dirty="0">
              <a:solidFill>
                <a:schemeClr val="tx1">
                  <a:lumMod val="95000"/>
                  <a:lumOff val="5000"/>
                </a:schemeClr>
              </a:solidFill>
              <a:effectLst/>
              <a:latin typeface="Magneto" panose="04030805050802020D02" pitchFamily="82" charset="0"/>
              <a:cs typeface="+mj-cs"/>
            </a:endParaRPr>
          </a:p>
          <a:p>
            <a:pPr marL="0" indent="0" algn="r" rtl="1">
              <a:spcBef>
                <a:spcPts val="0"/>
              </a:spcBef>
              <a:spcAft>
                <a:spcPts val="500"/>
              </a:spcAft>
              <a:buNone/>
            </a:pPr>
            <a:r>
              <a:rPr lang="fa-IR" sz="1600" b="1" i="0" u="none" strike="noStrike" dirty="0">
                <a:solidFill>
                  <a:schemeClr val="tx1">
                    <a:lumMod val="95000"/>
                    <a:lumOff val="5000"/>
                  </a:schemeClr>
                </a:solidFill>
                <a:effectLst/>
                <a:latin typeface="Magneto" panose="04030805050802020D02" pitchFamily="82" charset="0"/>
                <a:cs typeface="+mj-cs"/>
              </a:rPr>
              <a:t> که</a:t>
            </a:r>
            <a:endParaRPr lang="fa-IR" sz="1600" b="0" dirty="0">
              <a:solidFill>
                <a:schemeClr val="tx1">
                  <a:lumMod val="95000"/>
                  <a:lumOff val="5000"/>
                </a:schemeClr>
              </a:solidFill>
              <a:effectLst/>
              <a:latin typeface="Magneto" panose="04030805050802020D02" pitchFamily="82" charset="0"/>
              <a:cs typeface="+mj-cs"/>
            </a:endParaRPr>
          </a:p>
          <a:p>
            <a:pPr marL="0" indent="0" algn="r" rtl="1">
              <a:spcBef>
                <a:spcPts val="0"/>
              </a:spcBef>
              <a:spcAft>
                <a:spcPts val="500"/>
              </a:spcAft>
              <a:buNone/>
            </a:pPr>
            <a:r>
              <a:rPr lang="fa-IR" sz="1600" i="0" u="none" strike="noStrike" dirty="0">
                <a:solidFill>
                  <a:schemeClr val="tx1">
                    <a:lumMod val="95000"/>
                    <a:lumOff val="5000"/>
                  </a:schemeClr>
                </a:solidFill>
                <a:effectLst/>
                <a:latin typeface="Magneto" panose="04030805050802020D02" pitchFamily="82" charset="0"/>
                <a:cs typeface="+mj-cs"/>
              </a:rPr>
              <a:t>مشتریان بتوانند از مغازه سرکوچه نرم افزارها را در قالب بسته بندی های کوچک خریداری کنند؛ که نرم افزار به آهستگی از یک محصول به سرویسی تکامل پیدا کند که شرکت های نرم افزاری مطابق با درخواست مشتری در قالب یک عملکرد ویژه از طریق مرورگر وب در اختیار او قرار دهند؛ که یک شرکت نرم افزاری از تقریبا هر شرکت صنعتی هم عصر خودش بزرگتر و تأثیر گذارتر شود، که یک شبکه گسترده که با نرم افزار هدایت می شود و به آن ا</a:t>
            </a:r>
            <a:r>
              <a:rPr lang="fa-IR" sz="1600" dirty="0">
                <a:solidFill>
                  <a:schemeClr val="tx1">
                    <a:lumMod val="95000"/>
                    <a:lumOff val="5000"/>
                  </a:schemeClr>
                </a:solidFill>
                <a:latin typeface="Magneto" panose="04030805050802020D02" pitchFamily="82" charset="0"/>
                <a:cs typeface="+mj-cs"/>
              </a:rPr>
              <a:t>ی</a:t>
            </a:r>
            <a:r>
              <a:rPr lang="fa-IR" sz="1600" i="0" u="none" strike="noStrike" dirty="0">
                <a:solidFill>
                  <a:schemeClr val="tx1">
                    <a:lumMod val="95000"/>
                    <a:lumOff val="5000"/>
                  </a:schemeClr>
                </a:solidFill>
                <a:effectLst/>
                <a:latin typeface="Magneto" panose="04030805050802020D02" pitchFamily="82" charset="0"/>
                <a:cs typeface="+mj-cs"/>
              </a:rPr>
              <a:t>ترنت گفته می شود، تکامل یابد و همه چیز را از</a:t>
            </a:r>
            <a:r>
              <a:rPr lang="fa-IR" sz="1600" dirty="0">
                <a:solidFill>
                  <a:schemeClr val="tx1">
                    <a:lumMod val="95000"/>
                    <a:lumOff val="5000"/>
                  </a:schemeClr>
                </a:solidFill>
                <a:latin typeface="Magneto" panose="04030805050802020D02" pitchFamily="82" charset="0"/>
                <a:cs typeface="+mj-cs"/>
              </a:rPr>
              <a:t> </a:t>
            </a:r>
            <a:r>
              <a:rPr lang="fa-IR" sz="1600" i="0" u="none" strike="noStrike" dirty="0">
                <a:solidFill>
                  <a:schemeClr val="tx1">
                    <a:lumMod val="95000"/>
                    <a:lumOff val="5000"/>
                  </a:schemeClr>
                </a:solidFill>
                <a:effectLst/>
                <a:latin typeface="Magneto" panose="04030805050802020D02" pitchFamily="82" charset="0"/>
                <a:cs typeface="+mj-cs"/>
              </a:rPr>
              <a:t>جستجو در کتابخانه گرفته تا خرید از فروشگاه و مسائل سیاسی تغییر دهد. . .</a:t>
            </a:r>
          </a:p>
          <a:p>
            <a:pPr marL="0" indent="0" algn="r" rtl="1">
              <a:spcBef>
                <a:spcPts val="0"/>
              </a:spcBef>
              <a:spcAft>
                <a:spcPts val="500"/>
              </a:spcAft>
              <a:buNone/>
            </a:pPr>
            <a:endParaRPr lang="fa-IR" sz="1600" dirty="0">
              <a:solidFill>
                <a:schemeClr val="tx1">
                  <a:lumMod val="95000"/>
                  <a:lumOff val="5000"/>
                </a:schemeClr>
              </a:solidFill>
              <a:latin typeface="Magneto" panose="04030805050802020D02" pitchFamily="82" charset="0"/>
              <a:cs typeface="+mj-cs"/>
            </a:endParaRPr>
          </a:p>
          <a:p>
            <a:pPr marL="0" indent="0" algn="r" rtl="1">
              <a:spcBef>
                <a:spcPts val="0"/>
              </a:spcBef>
              <a:spcAft>
                <a:spcPts val="500"/>
              </a:spcAft>
              <a:buNone/>
            </a:pPr>
            <a:r>
              <a:rPr lang="fa-IR" sz="1600" i="0" u="none" strike="noStrike" dirty="0">
                <a:solidFill>
                  <a:schemeClr val="tx1">
                    <a:lumMod val="95000"/>
                    <a:lumOff val="5000"/>
                  </a:schemeClr>
                </a:solidFill>
                <a:effectLst/>
                <a:latin typeface="Magneto" panose="04030805050802020D02" pitchFamily="82" charset="0"/>
                <a:cs typeface="+mj-cs"/>
              </a:rPr>
              <a:t> هیچ کس قادر به این پیش بینی نبود که نرم افزارها در هر نوع سیستمی تعبیه خواهند شد:</a:t>
            </a:r>
          </a:p>
          <a:p>
            <a:pPr marL="0" indent="0" algn="r" rtl="1">
              <a:spcBef>
                <a:spcPts val="0"/>
              </a:spcBef>
              <a:spcAft>
                <a:spcPts val="500"/>
              </a:spcAft>
              <a:buNone/>
            </a:pPr>
            <a:r>
              <a:rPr lang="fa-IR" sz="1600" i="0" u="none" strike="noStrike" dirty="0">
                <a:solidFill>
                  <a:schemeClr val="tx1">
                    <a:lumMod val="95000"/>
                    <a:lumOff val="5000"/>
                  </a:schemeClr>
                </a:solidFill>
                <a:effectLst/>
                <a:latin typeface="Magneto" panose="04030805050802020D02" pitchFamily="82" charset="0"/>
                <a:cs typeface="+mj-cs"/>
              </a:rPr>
              <a:t> حمل و</a:t>
            </a:r>
            <a:r>
              <a:rPr lang="fa-IR" sz="1600" dirty="0">
                <a:solidFill>
                  <a:schemeClr val="tx1">
                    <a:lumMod val="95000"/>
                    <a:lumOff val="5000"/>
                  </a:schemeClr>
                </a:solidFill>
                <a:latin typeface="Magneto" panose="04030805050802020D02" pitchFamily="82" charset="0"/>
                <a:cs typeface="+mj-cs"/>
              </a:rPr>
              <a:t> </a:t>
            </a:r>
            <a:r>
              <a:rPr lang="fa-IR" sz="1600" i="0" u="none" strike="noStrike" dirty="0">
                <a:solidFill>
                  <a:schemeClr val="tx1">
                    <a:lumMod val="95000"/>
                    <a:lumOff val="5000"/>
                  </a:schemeClr>
                </a:solidFill>
                <a:effectLst/>
                <a:latin typeface="Magneto" panose="04030805050802020D02" pitchFamily="82" charset="0"/>
                <a:cs typeface="+mj-cs"/>
              </a:rPr>
              <a:t>نقل، پزشکی، ارتباطات، نظامی، صنعتی، سرگرمی، ماشین های اداری... و این فهرست تقریبا پایانی ندارد. و اگر به قانون پیامدهای ناخواسته اعتقاد دارید، اثرات فراوانی وجود دارد که هنوز قابل پیش بینی نیست.</a:t>
            </a:r>
            <a:endParaRPr lang="fa-IR" sz="1600" dirty="0">
              <a:solidFill>
                <a:schemeClr val="tx1">
                  <a:lumMod val="95000"/>
                  <a:lumOff val="5000"/>
                </a:schemeClr>
              </a:solidFill>
              <a:effectLst/>
              <a:latin typeface="Magneto" panose="04030805050802020D02" pitchFamily="82" charset="0"/>
              <a:cs typeface="+mj-cs"/>
            </a:endParaRPr>
          </a:p>
          <a:p>
            <a:pPr marL="0" indent="0" algn="r" rtl="1">
              <a:spcBef>
                <a:spcPts val="0"/>
              </a:spcBef>
              <a:spcAft>
                <a:spcPts val="500"/>
              </a:spcAft>
              <a:buNone/>
            </a:pPr>
            <a:endParaRPr lang="fa-IR" sz="1500" i="0" u="none" strike="noStrike" dirty="0">
              <a:solidFill>
                <a:schemeClr val="tx1">
                  <a:lumMod val="95000"/>
                  <a:lumOff val="5000"/>
                </a:schemeClr>
              </a:solidFill>
              <a:effectLst/>
              <a:latin typeface="Magneto" panose="04030805050802020D02" pitchFamily="82" charset="0"/>
              <a:cs typeface="+mj-cs"/>
            </a:endParaRPr>
          </a:p>
          <a:p>
            <a:pPr marL="0" indent="0" algn="r" rtl="1">
              <a:spcBef>
                <a:spcPts val="0"/>
              </a:spcBef>
              <a:spcAft>
                <a:spcPts val="500"/>
              </a:spcAft>
              <a:buNone/>
            </a:pPr>
            <a:r>
              <a:rPr lang="fa-IR" sz="1500" i="0" u="none" strike="noStrike" dirty="0">
                <a:solidFill>
                  <a:schemeClr val="tx1">
                    <a:lumMod val="95000"/>
                    <a:lumOff val="5000"/>
                  </a:schemeClr>
                </a:solidFill>
                <a:effectLst/>
                <a:latin typeface="Magneto" panose="04030805050802020D02" pitchFamily="82" charset="0"/>
                <a:cs typeface="+mj-cs"/>
              </a:rPr>
              <a:t>هیچ کس پیش بینی نمی کرد که میلیونها برنامه کامپیوتری را باید اصلاح کرد، تطبیق داد و با گذر زمان بهبود بخشید. زحمت اجرای این فعالیت های نگهداری از کل کار لازم برای ایجاد نرم افزار . جدید بیشتر است و به افراد و منابع بیشتری نیاز دارد</a:t>
            </a:r>
            <a:endParaRPr lang="en-US" sz="1500" i="0" u="none" strike="noStrike" dirty="0">
              <a:solidFill>
                <a:schemeClr val="tx1">
                  <a:lumMod val="95000"/>
                  <a:lumOff val="5000"/>
                </a:schemeClr>
              </a:solidFill>
              <a:effectLst/>
              <a:latin typeface="Magneto" panose="04030805050802020D02" pitchFamily="82" charset="0"/>
              <a:cs typeface="+mj-cs"/>
            </a:endParaRPr>
          </a:p>
          <a:p>
            <a:pPr marL="0" indent="0" algn="r" rtl="1">
              <a:spcBef>
                <a:spcPts val="0"/>
              </a:spcBef>
              <a:spcAft>
                <a:spcPts val="500"/>
              </a:spcAft>
              <a:buNone/>
            </a:pPr>
            <a:endParaRPr lang="fa-IR" sz="1500" b="0" dirty="0">
              <a:solidFill>
                <a:schemeClr val="tx1">
                  <a:lumMod val="95000"/>
                  <a:lumOff val="5000"/>
                </a:schemeClr>
              </a:solidFill>
              <a:effectLst/>
              <a:latin typeface="Magneto" panose="04030805050802020D02" pitchFamily="82" charset="0"/>
              <a:cs typeface="+mj-cs"/>
            </a:endParaRPr>
          </a:p>
          <a:p>
            <a:pPr marL="0" indent="0">
              <a:buNone/>
            </a:pPr>
            <a:br>
              <a:rPr lang="fa-IR" dirty="0"/>
            </a:br>
            <a:br>
              <a:rPr lang="fa-IR" dirty="0"/>
            </a:br>
            <a:endParaRPr lang="en-US" dirty="0"/>
          </a:p>
        </p:txBody>
      </p:sp>
    </p:spTree>
    <p:extLst>
      <p:ext uri="{BB962C8B-B14F-4D97-AF65-F5344CB8AC3E}">
        <p14:creationId xmlns:p14="http://schemas.microsoft.com/office/powerpoint/2010/main" val="2935752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48B4-B11C-4F24-B133-1DE1CFE91920}"/>
              </a:ext>
            </a:extLst>
          </p:cNvPr>
          <p:cNvSpPr>
            <a:spLocks noGrp="1"/>
          </p:cNvSpPr>
          <p:nvPr>
            <p:ph type="title"/>
          </p:nvPr>
        </p:nvSpPr>
        <p:spPr>
          <a:xfrm flipV="1">
            <a:off x="677334" y="289249"/>
            <a:ext cx="8336037" cy="32035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2AAF0D1-D22F-4B43-BDAC-FCF5E48282AF}"/>
              </a:ext>
            </a:extLst>
          </p:cNvPr>
          <p:cNvSpPr>
            <a:spLocks noGrp="1"/>
          </p:cNvSpPr>
          <p:nvPr>
            <p:ph idx="1"/>
          </p:nvPr>
        </p:nvSpPr>
        <p:spPr>
          <a:xfrm>
            <a:off x="677334" y="867747"/>
            <a:ext cx="8596668" cy="5173615"/>
          </a:xfrm>
        </p:spPr>
        <p:txBody>
          <a:bodyPr/>
          <a:lstStyle/>
          <a:p>
            <a:pPr algn="r" rtl="1">
              <a:spcBef>
                <a:spcPts val="0"/>
              </a:spcBef>
              <a:spcAft>
                <a:spcPts val="500"/>
              </a:spcAft>
            </a:pPr>
            <a:r>
              <a:rPr lang="fa-IR" sz="2000" b="1" i="0" u="none" strike="noStrike" dirty="0">
                <a:solidFill>
                  <a:schemeClr val="accent1">
                    <a:lumMod val="50000"/>
                  </a:schemeClr>
                </a:solidFill>
                <a:effectLst/>
                <a:latin typeface="Arial" panose="020B0604020202020204" pitchFamily="34" charset="0"/>
              </a:rPr>
              <a:t>ماهیت نرم افزاری</a:t>
            </a:r>
            <a:endParaRPr lang="fa-IR" sz="2000" b="1" dirty="0">
              <a:solidFill>
                <a:schemeClr val="accent1">
                  <a:lumMod val="50000"/>
                </a:schemeClr>
              </a:solidFill>
              <a:effectLst/>
            </a:endParaRPr>
          </a:p>
          <a:p>
            <a:pPr marL="0" indent="0" algn="r" rtl="1">
              <a:spcBef>
                <a:spcPts val="0"/>
              </a:spcBef>
              <a:spcAft>
                <a:spcPts val="500"/>
              </a:spcAft>
              <a:buNone/>
            </a:pPr>
            <a:r>
              <a:rPr lang="fa-IR" sz="1400" b="1" i="0" u="none" strike="noStrike" dirty="0">
                <a:solidFill>
                  <a:schemeClr val="tx1">
                    <a:lumMod val="95000"/>
                    <a:lumOff val="5000"/>
                  </a:schemeClr>
                </a:solidFill>
                <a:effectLst/>
                <a:latin typeface="Arial" panose="020B0604020202020204" pitchFamily="34" charset="0"/>
              </a:rPr>
              <a:t>امروزه نرم افزار نقشی دوگانه دارد. نرم افزار نوعی محصول است و در عین حال وسیله ی نقلیه ای برای تحویل یک محصول به عنوان محصول، توان محاسباتی بالقوه ی یک سخت افزار کامپیوتری یا به طور . گسترده تر، شبکه ای از کامپیوترها را بالفعل می کند.</a:t>
            </a:r>
          </a:p>
          <a:p>
            <a:pPr marL="0" indent="0" algn="r" rtl="1">
              <a:spcBef>
                <a:spcPts val="0"/>
              </a:spcBef>
              <a:spcAft>
                <a:spcPts val="500"/>
              </a:spcAft>
              <a:buNone/>
            </a:pPr>
            <a:endParaRPr lang="fa-IR" sz="1400" b="1" i="0" u="none" strike="noStrike" dirty="0">
              <a:solidFill>
                <a:schemeClr val="tx1">
                  <a:lumMod val="95000"/>
                  <a:lumOff val="5000"/>
                </a:schemeClr>
              </a:solidFill>
              <a:effectLst/>
              <a:latin typeface="Arial" panose="020B0604020202020204" pitchFamily="34" charset="0"/>
            </a:endParaRPr>
          </a:p>
          <a:p>
            <a:pPr marL="0" indent="0" algn="r" rtl="1">
              <a:spcBef>
                <a:spcPts val="0"/>
              </a:spcBef>
              <a:spcAft>
                <a:spcPts val="500"/>
              </a:spcAft>
              <a:buNone/>
            </a:pPr>
            <a:r>
              <a:rPr lang="fa-IR" sz="1400" b="1" i="0" u="none" strike="noStrike" dirty="0">
                <a:solidFill>
                  <a:schemeClr val="tx1">
                    <a:lumMod val="95000"/>
                    <a:lumOff val="5000"/>
                  </a:schemeClr>
                </a:solidFill>
                <a:effectLst/>
                <a:latin typeface="Arial" panose="020B0604020202020204" pitchFamily="34" charset="0"/>
              </a:rPr>
              <a:t> نرم افزار چه در داخل یک تلفن همراه باشد و چه درون یک کامپیوتر بزرگه عمل کند، یک مبدل اطلاعات است. تولید مدیریت، اکتساب، اصلاح نمایش با انتقال اطلاعاتی که می تواند به سادگی یک بیت باشد یا به پیچیدگی یک نمایش چندرسانه ای. </a:t>
            </a:r>
          </a:p>
          <a:p>
            <a:pPr marL="0" indent="0" algn="r" rtl="1">
              <a:spcBef>
                <a:spcPts val="0"/>
              </a:spcBef>
              <a:spcAft>
                <a:spcPts val="500"/>
              </a:spcAft>
              <a:buNone/>
            </a:pPr>
            <a:endParaRPr lang="fa-IR" sz="1400" b="1" i="0" u="none" strike="noStrike" dirty="0">
              <a:solidFill>
                <a:schemeClr val="tx1">
                  <a:lumMod val="95000"/>
                  <a:lumOff val="5000"/>
                </a:schemeClr>
              </a:solidFill>
              <a:effectLst/>
              <a:latin typeface="Arial" panose="020B0604020202020204" pitchFamily="34" charset="0"/>
            </a:endParaRPr>
          </a:p>
          <a:p>
            <a:pPr marL="0" indent="0" algn="r" rtl="1">
              <a:spcBef>
                <a:spcPts val="0"/>
              </a:spcBef>
              <a:spcAft>
                <a:spcPts val="500"/>
              </a:spcAft>
              <a:buNone/>
            </a:pPr>
            <a:r>
              <a:rPr lang="fa-IR" sz="1400" b="1" i="0" u="none" strike="noStrike" dirty="0">
                <a:solidFill>
                  <a:schemeClr val="tx1">
                    <a:lumMod val="95000"/>
                    <a:lumOff val="5000"/>
                  </a:schemeClr>
                </a:solidFill>
                <a:effectLst/>
                <a:latin typeface="Arial" panose="020B0604020202020204" pitchFamily="34" charset="0"/>
              </a:rPr>
              <a:t>نرم افزار به عنوان وسیله ی نقلیه ای برای تحویل یک محصول، مبنای کنترل کامپیوتر (سیستم عامل)، مخابرات اطلاعات (شبکه ها) و خلق و کنترل برنامه های دیگر (محيطها و ابزارهای نرم افزاری) را تشکیل میدهد.</a:t>
            </a:r>
            <a:endParaRPr lang="fa-IR" sz="1400" b="0" dirty="0">
              <a:solidFill>
                <a:schemeClr val="tx1">
                  <a:lumMod val="95000"/>
                  <a:lumOff val="5000"/>
                </a:schemeClr>
              </a:solidFill>
              <a:effectLst/>
            </a:endParaRPr>
          </a:p>
          <a:p>
            <a:pPr marL="0" indent="0">
              <a:buNone/>
            </a:pPr>
            <a:endParaRPr lang="en-US" dirty="0"/>
          </a:p>
        </p:txBody>
      </p:sp>
    </p:spTree>
    <p:extLst>
      <p:ext uri="{BB962C8B-B14F-4D97-AF65-F5344CB8AC3E}">
        <p14:creationId xmlns:p14="http://schemas.microsoft.com/office/powerpoint/2010/main" val="22875706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77AB-F7B5-4B54-993B-DE7825682607}"/>
              </a:ext>
            </a:extLst>
          </p:cNvPr>
          <p:cNvSpPr>
            <a:spLocks noGrp="1"/>
          </p:cNvSpPr>
          <p:nvPr>
            <p:ph type="title"/>
          </p:nvPr>
        </p:nvSpPr>
        <p:spPr>
          <a:xfrm flipV="1">
            <a:off x="677334" y="0"/>
            <a:ext cx="8596668" cy="6096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2EFBC52-C53F-418D-8999-C8E7341263B5}"/>
              </a:ext>
            </a:extLst>
          </p:cNvPr>
          <p:cNvSpPr>
            <a:spLocks noGrp="1"/>
          </p:cNvSpPr>
          <p:nvPr>
            <p:ph idx="1"/>
          </p:nvPr>
        </p:nvSpPr>
        <p:spPr>
          <a:xfrm>
            <a:off x="677334" y="681135"/>
            <a:ext cx="8596668" cy="5360227"/>
          </a:xfrm>
        </p:spPr>
        <p:txBody>
          <a:bodyPr/>
          <a:lstStyle/>
          <a:p>
            <a:pPr algn="r" rtl="1">
              <a:spcBef>
                <a:spcPts val="0"/>
              </a:spcBef>
              <a:spcAft>
                <a:spcPts val="500"/>
              </a:spcAft>
            </a:pPr>
            <a:r>
              <a:rPr lang="fa-IR" sz="1800" i="0" u="none" strike="noStrike" dirty="0">
                <a:solidFill>
                  <a:srgbClr val="373700"/>
                </a:solidFill>
                <a:effectLst/>
                <a:latin typeface="Arial" panose="020B0604020202020204" pitchFamily="34" charset="0"/>
              </a:rPr>
              <a:t>نرم افزار جایی است که در آن رویا کاشته می شود و کابوس درو می شود، یک برکه اسرار آمیز و انتزاعی که در آن ارواح پلیدبرای  اکسیرهای جادویی در رقابت اند، جهانی </a:t>
            </a:r>
            <a:r>
              <a:rPr lang="fa-IR" sz="1800" i="0" u="none" strike="noStrike" dirty="0">
                <a:solidFill>
                  <a:srgbClr val="0C0C00"/>
                </a:solidFill>
                <a:effectLst/>
                <a:latin typeface="Arial" panose="020B0604020202020204" pitchFamily="34" charset="0"/>
              </a:rPr>
              <a:t>یک تعریف رسمی تر، احتمالا درک شما را به میزان محسوس تری افزایش خواهد داد. برای دستیابی به این منظور، بررسی خصوصیات نرم افزار که آن را با سایر ساخته های دست بشر متفاوت می سازد، حائز اهمیت است. </a:t>
            </a:r>
          </a:p>
          <a:p>
            <a:pPr algn="r" rtl="1">
              <a:spcBef>
                <a:spcPts val="0"/>
              </a:spcBef>
              <a:spcAft>
                <a:spcPts val="500"/>
              </a:spcAft>
            </a:pPr>
            <a:endParaRPr lang="fa-IR" dirty="0">
              <a:solidFill>
                <a:srgbClr val="0C0C00"/>
              </a:solidFill>
              <a:latin typeface="Arial" panose="020B0604020202020204" pitchFamily="34" charset="0"/>
            </a:endParaRPr>
          </a:p>
          <a:p>
            <a:pPr algn="r" rtl="1">
              <a:spcBef>
                <a:spcPts val="0"/>
              </a:spcBef>
              <a:spcAft>
                <a:spcPts val="500"/>
              </a:spcAft>
            </a:pPr>
            <a:endParaRPr lang="fa-IR" sz="1800" i="0" u="none" strike="noStrike" dirty="0">
              <a:solidFill>
                <a:srgbClr val="0C0C00"/>
              </a:solidFill>
              <a:effectLst/>
              <a:latin typeface="Arial" panose="020B0604020202020204" pitchFamily="34" charset="0"/>
            </a:endParaRPr>
          </a:p>
          <a:p>
            <a:pPr algn="r" rtl="1">
              <a:spcBef>
                <a:spcPts val="0"/>
              </a:spcBef>
              <a:spcAft>
                <a:spcPts val="500"/>
              </a:spcAft>
            </a:pPr>
            <a:endParaRPr lang="fa-IR" sz="1800" i="0" u="none" strike="noStrike" dirty="0">
              <a:solidFill>
                <a:srgbClr val="0C0C00"/>
              </a:solidFill>
              <a:effectLst/>
              <a:latin typeface="Arial" panose="020B0604020202020204" pitchFamily="34" charset="0"/>
            </a:endParaRPr>
          </a:p>
          <a:p>
            <a:pPr algn="r" rtl="1">
              <a:spcBef>
                <a:spcPts val="0"/>
              </a:spcBef>
              <a:spcAft>
                <a:spcPts val="500"/>
              </a:spcAft>
            </a:pPr>
            <a:r>
              <a:rPr lang="fa-IR" sz="1800" i="0" u="none" strike="noStrike" dirty="0">
                <a:solidFill>
                  <a:srgbClr val="0C0C00"/>
                </a:solidFill>
                <a:effectLst/>
                <a:latin typeface="Arial" panose="020B0604020202020204" pitchFamily="34" charset="0"/>
              </a:rPr>
              <a:t>نرم افزار، بیشتر یک عنصر منطقی است تا یک عنصر سیستمی فیزیکی بنابراین، نرم افزار دارای خصوصیاتی است که تفاوت چشمگیری با سخت افزار دارد.</a:t>
            </a:r>
            <a:endParaRPr lang="fa-IR" dirty="0">
              <a:effectLst/>
            </a:endParaRPr>
          </a:p>
          <a:p>
            <a:endParaRPr lang="en-US" dirty="0"/>
          </a:p>
        </p:txBody>
      </p:sp>
    </p:spTree>
    <p:extLst>
      <p:ext uri="{BB962C8B-B14F-4D97-AF65-F5344CB8AC3E}">
        <p14:creationId xmlns:p14="http://schemas.microsoft.com/office/powerpoint/2010/main" val="40527552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E951-20EE-4E35-BE72-DB228E977C5A}"/>
              </a:ext>
            </a:extLst>
          </p:cNvPr>
          <p:cNvSpPr>
            <a:spLocks noGrp="1"/>
          </p:cNvSpPr>
          <p:nvPr>
            <p:ph type="title"/>
          </p:nvPr>
        </p:nvSpPr>
        <p:spPr>
          <a:xfrm flipV="1">
            <a:off x="677334" y="563881"/>
            <a:ext cx="8596668" cy="45719"/>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00C792CC-1A1A-4666-980E-6AD1F7BF5E33}"/>
              </a:ext>
            </a:extLst>
          </p:cNvPr>
          <p:cNvGraphicFramePr>
            <a:graphicFrameLocks noGrp="1"/>
          </p:cNvGraphicFramePr>
          <p:nvPr>
            <p:ph idx="1"/>
            <p:extLst>
              <p:ext uri="{D42A27DB-BD31-4B8C-83A1-F6EECF244321}">
                <p14:modId xmlns:p14="http://schemas.microsoft.com/office/powerpoint/2010/main" val="726437706"/>
              </p:ext>
            </p:extLst>
          </p:nvPr>
        </p:nvGraphicFramePr>
        <p:xfrm>
          <a:off x="677334" y="701041"/>
          <a:ext cx="8596668" cy="5340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1495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C782-254E-473B-BF50-57CCFDB08300}"/>
              </a:ext>
            </a:extLst>
          </p:cNvPr>
          <p:cNvSpPr>
            <a:spLocks noGrp="1"/>
          </p:cNvSpPr>
          <p:nvPr>
            <p:ph type="title"/>
          </p:nvPr>
        </p:nvSpPr>
        <p:spPr>
          <a:xfrm>
            <a:off x="677334" y="609600"/>
            <a:ext cx="8596668" cy="8086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AD0A2E5-FD34-4A44-8E0C-65D56D1E5B63}"/>
              </a:ext>
            </a:extLst>
          </p:cNvPr>
          <p:cNvSpPr>
            <a:spLocks noGrp="1"/>
          </p:cNvSpPr>
          <p:nvPr>
            <p:ph idx="1"/>
          </p:nvPr>
        </p:nvSpPr>
        <p:spPr>
          <a:xfrm>
            <a:off x="677334" y="771331"/>
            <a:ext cx="8596668" cy="5270032"/>
          </a:xfrm>
        </p:spPr>
        <p:txBody>
          <a:bodyPr>
            <a:normAutofit/>
          </a:bodyPr>
          <a:lstStyle/>
          <a:p>
            <a:pPr marL="0" indent="0" algn="r" rtl="1">
              <a:spcBef>
                <a:spcPts val="0"/>
              </a:spcBef>
              <a:spcAft>
                <a:spcPts val="500"/>
              </a:spcAft>
              <a:buNone/>
            </a:pPr>
            <a:r>
              <a:rPr lang="fa-IR" sz="1800" i="0" u="none" strike="noStrike" dirty="0">
                <a:solidFill>
                  <a:srgbClr val="FF0000"/>
                </a:solidFill>
                <a:effectLst/>
                <a:latin typeface="Arial" panose="020B0604020202020204" pitchFamily="34" charset="0"/>
              </a:rPr>
              <a:t>. نرم افزار مهمترین محصول عصر ما را تحویل می دهد: اطلاعات.. نرم افزار داده های شخصی مانند تراکنش های مالی یک فرد را تبدیل می کند به طوری که به چیزهای مفیدتری در یک حیطه ی محلی تبدیل شوند؛ اطلاعات تجاری را مدیرت می کند تا رقابت را بهبود بخشد؛ دروازه ای است به سوی</a:t>
            </a:r>
            <a:r>
              <a:rPr lang="fa-IR" dirty="0">
                <a:solidFill>
                  <a:srgbClr val="FF0000"/>
                </a:solidFill>
              </a:rPr>
              <a:t> </a:t>
            </a:r>
            <a:r>
              <a:rPr lang="fa-IR" sz="1800" i="0" u="none" strike="noStrike" dirty="0">
                <a:solidFill>
                  <a:srgbClr val="FF0000"/>
                </a:solidFill>
                <a:effectLst/>
                <a:latin typeface="Arial" panose="020B0604020202020204" pitchFamily="34" charset="0"/>
              </a:rPr>
              <a:t>شبکه های اطلاع رسانی جهانی مانند اینترنت و وسیله ای است برای به دست آوردن اطلاعات در تمامی اشكال آن</a:t>
            </a:r>
          </a:p>
          <a:p>
            <a:pPr marL="0" indent="0" algn="r" rtl="1">
              <a:spcBef>
                <a:spcPts val="0"/>
              </a:spcBef>
              <a:spcAft>
                <a:spcPts val="500"/>
              </a:spcAft>
              <a:buNone/>
            </a:pPr>
            <a:endParaRPr lang="fa-IR" dirty="0">
              <a:solidFill>
                <a:srgbClr val="FF0000"/>
              </a:solidFill>
              <a:latin typeface="Arial" panose="020B0604020202020204" pitchFamily="34" charset="0"/>
            </a:endParaRPr>
          </a:p>
          <a:p>
            <a:pPr marL="0" indent="0" algn="r" rtl="1">
              <a:spcBef>
                <a:spcPts val="0"/>
              </a:spcBef>
              <a:spcAft>
                <a:spcPts val="500"/>
              </a:spcAft>
              <a:buNone/>
            </a:pPr>
            <a:endParaRPr lang="fa-IR" dirty="0">
              <a:solidFill>
                <a:srgbClr val="FF0000"/>
              </a:solidFill>
              <a:effectLst/>
            </a:endParaRPr>
          </a:p>
          <a:p>
            <a:pPr marL="0" indent="0" algn="r" rtl="1">
              <a:spcBef>
                <a:spcPts val="0"/>
              </a:spcBef>
              <a:spcAft>
                <a:spcPts val="500"/>
              </a:spcAft>
              <a:buNone/>
            </a:pPr>
            <a:r>
              <a:rPr lang="fa-IR" sz="1800" i="0" u="none" strike="noStrike" dirty="0">
                <a:solidFill>
                  <a:schemeClr val="bg2">
                    <a:lumMod val="10000"/>
                  </a:schemeClr>
                </a:solidFill>
                <a:effectLst/>
                <a:latin typeface="Arial" panose="020B0604020202020204" pitchFamily="34" charset="0"/>
              </a:rPr>
              <a:t>نقش نرم افزارهای کامپیوتری طی ۵۰ سال گذشته دستخوش تغییرات فراوان شده است.</a:t>
            </a:r>
            <a:endParaRPr lang="fa-IR" dirty="0">
              <a:solidFill>
                <a:schemeClr val="bg2">
                  <a:lumMod val="10000"/>
                </a:schemeClr>
              </a:solidFill>
              <a:effectLst/>
            </a:endParaRPr>
          </a:p>
          <a:p>
            <a:pPr marL="0" indent="0" algn="r" rtl="1">
              <a:spcBef>
                <a:spcPts val="0"/>
              </a:spcBef>
              <a:spcAft>
                <a:spcPts val="500"/>
              </a:spcAft>
              <a:buNone/>
            </a:pPr>
            <a:r>
              <a:rPr lang="fa-IR" sz="1800" i="0" u="none" strike="noStrike" dirty="0">
                <a:solidFill>
                  <a:schemeClr val="bg2">
                    <a:lumMod val="10000"/>
                  </a:schemeClr>
                </a:solidFill>
                <a:effectLst/>
                <a:latin typeface="Arial" panose="020B0604020202020204" pitchFamily="34" charset="0"/>
              </a:rPr>
              <a:t>پیشرفت های عالی در زمینه کارایی سخت افزار، تغییرات بنیادی در معماری کامپیوتر، افزایش زیاد . .. حافظه و ظرفیت ذخیره سازی و انواع دستگاه های ورودی و خروجی، همگی در پیچیده تر شدن</a:t>
            </a:r>
            <a:r>
              <a:rPr lang="fa-IR" dirty="0">
                <a:solidFill>
                  <a:schemeClr val="bg2">
                    <a:lumMod val="10000"/>
                  </a:schemeClr>
                </a:solidFill>
              </a:rPr>
              <a:t> </a:t>
            </a:r>
            <a:r>
              <a:rPr lang="fa-IR" sz="1800" i="0" u="none" strike="noStrike" dirty="0">
                <a:solidFill>
                  <a:schemeClr val="bg2">
                    <a:lumMod val="10000"/>
                  </a:schemeClr>
                </a:solidFill>
                <a:effectLst/>
                <a:latin typeface="Arial" panose="020B0604020202020204" pitchFamily="34" charset="0"/>
              </a:rPr>
              <a:t>سیستم های کامپیوتری سهیم بوده اند.</a:t>
            </a:r>
          </a:p>
          <a:p>
            <a:pPr marL="0" indent="0" algn="r" rtl="1">
              <a:spcBef>
                <a:spcPts val="0"/>
              </a:spcBef>
              <a:spcAft>
                <a:spcPts val="500"/>
              </a:spcAft>
              <a:buNone/>
            </a:pPr>
            <a:r>
              <a:rPr lang="fa-IR" sz="1800" i="0" u="none" strike="noStrike" dirty="0">
                <a:solidFill>
                  <a:schemeClr val="bg2">
                    <a:lumMod val="10000"/>
                  </a:schemeClr>
                </a:solidFill>
                <a:effectLst/>
                <a:latin typeface="Arial" panose="020B0604020202020204" pitchFamily="34" charset="0"/>
              </a:rPr>
              <a:t> پیچیدگی سیستم می تواند باعث حصول نتایج درخشان شود ولی برای کسانی که قرار است سیستمی پیچیده را بسازند، مشکلات عظیمی به بار می آورد</a:t>
            </a:r>
            <a:endParaRPr lang="fa-IR" dirty="0">
              <a:solidFill>
                <a:schemeClr val="bg2">
                  <a:lumMod val="10000"/>
                </a:schemeClr>
              </a:solidFill>
              <a:effectLst/>
            </a:endParaRPr>
          </a:p>
          <a:p>
            <a:pPr marL="0" indent="0">
              <a:buNone/>
            </a:pPr>
            <a:br>
              <a:rPr lang="fa-IR" dirty="0"/>
            </a:br>
            <a:br>
              <a:rPr lang="fa-IR" dirty="0"/>
            </a:br>
            <a:endParaRPr lang="en-US" dirty="0"/>
          </a:p>
        </p:txBody>
      </p:sp>
    </p:spTree>
    <p:extLst>
      <p:ext uri="{BB962C8B-B14F-4D97-AF65-F5344CB8AC3E}">
        <p14:creationId xmlns:p14="http://schemas.microsoft.com/office/powerpoint/2010/main" val="42343018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heel(1)">
                                      <p:cBhvr>
                                        <p:cTn id="12" dur="2000"/>
                                        <p:tgtEl>
                                          <p:spTgt spid="3">
                                            <p:txEl>
                                              <p:pRg st="3" end="3"/>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heel(1)">
                                      <p:cBhvr>
                                        <p:cTn id="15" dur="2000"/>
                                        <p:tgtEl>
                                          <p:spTgt spid="3">
                                            <p:txEl>
                                              <p:pRg st="4" end="4"/>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heel(1)">
                                      <p:cBhvr>
                                        <p:cTn id="1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87C1-5F8D-4316-B6B7-71A8C422831F}"/>
              </a:ext>
            </a:extLst>
          </p:cNvPr>
          <p:cNvSpPr>
            <a:spLocks noGrp="1"/>
          </p:cNvSpPr>
          <p:nvPr>
            <p:ph type="title"/>
          </p:nvPr>
        </p:nvSpPr>
        <p:spPr>
          <a:xfrm flipV="1">
            <a:off x="677334" y="457200"/>
            <a:ext cx="8596668" cy="1524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5E03892-4E5E-40F4-A1FB-503786871E77}"/>
              </a:ext>
            </a:extLst>
          </p:cNvPr>
          <p:cNvSpPr>
            <a:spLocks noGrp="1"/>
          </p:cNvSpPr>
          <p:nvPr>
            <p:ph idx="1"/>
          </p:nvPr>
        </p:nvSpPr>
        <p:spPr>
          <a:xfrm>
            <a:off x="677334" y="690465"/>
            <a:ext cx="8596668" cy="5350897"/>
          </a:xfrm>
        </p:spPr>
        <p:txBody>
          <a:bodyPr/>
          <a:lstStyle/>
          <a:p>
            <a:pPr algn="r" rtl="1">
              <a:buFont typeface="Arial" panose="020B0604020202020204" pitchFamily="34" charset="0"/>
              <a:buChar char="•"/>
            </a:pPr>
            <a:r>
              <a:rPr lang="fa-IR" sz="1800" b="1" i="0" u="none" strike="noStrike" dirty="0">
                <a:solidFill>
                  <a:srgbClr val="FF0000"/>
                </a:solidFill>
                <a:effectLst/>
                <a:latin typeface="Arial" panose="020B0604020202020204" pitchFamily="34" charset="0"/>
              </a:rPr>
              <a:t>تعریف نرم افزار</a:t>
            </a:r>
          </a:p>
          <a:p>
            <a:pPr marL="0" indent="0" algn="r" rtl="1">
              <a:spcBef>
                <a:spcPts val="0"/>
              </a:spcBef>
              <a:spcAft>
                <a:spcPts val="500"/>
              </a:spcAft>
              <a:buNone/>
            </a:pPr>
            <a:r>
              <a:rPr lang="fa-IR" sz="1800" b="1" i="0" u="none" strike="noStrike" dirty="0">
                <a:solidFill>
                  <a:schemeClr val="tx1">
                    <a:lumMod val="95000"/>
                    <a:lumOff val="5000"/>
                  </a:schemeClr>
                </a:solidFill>
                <a:effectLst/>
                <a:latin typeface="Arial" panose="020B0604020202020204" pitchFamily="34" charset="0"/>
              </a:rPr>
              <a:t> </a:t>
            </a:r>
            <a:r>
              <a:rPr lang="fa-IR" sz="1800" i="0" u="none" strike="noStrike" dirty="0">
                <a:solidFill>
                  <a:schemeClr val="tx1">
                    <a:lumMod val="95000"/>
                    <a:lumOff val="5000"/>
                  </a:schemeClr>
                </a:solidFill>
                <a:effectLst/>
                <a:latin typeface="Arial" panose="020B0604020202020204" pitchFamily="34" charset="0"/>
              </a:rPr>
              <a:t>امروزه اكثر حرفه ای ها و بسیاری از افراد عامه، سخت معتقدند که می دانند توصیفی درسی از نرم افزار می تواند به شکل زیر باشند نرم افزار عبارت است از:</a:t>
            </a:r>
          </a:p>
          <a:p>
            <a:pPr marL="0" indent="0" algn="r" rtl="1">
              <a:spcBef>
                <a:spcPts val="0"/>
              </a:spcBef>
              <a:spcAft>
                <a:spcPts val="500"/>
              </a:spcAft>
              <a:buNone/>
            </a:pPr>
            <a:endParaRPr lang="fa-IR" dirty="0">
              <a:solidFill>
                <a:schemeClr val="tx1">
                  <a:lumMod val="95000"/>
                  <a:lumOff val="5000"/>
                </a:schemeClr>
              </a:solidFill>
              <a:latin typeface="Arial" panose="020B0604020202020204" pitchFamily="34" charset="0"/>
            </a:endParaRPr>
          </a:p>
          <a:p>
            <a:pPr algn="r" rtl="1">
              <a:spcBef>
                <a:spcPts val="0"/>
              </a:spcBef>
              <a:spcAft>
                <a:spcPts val="500"/>
              </a:spcAft>
            </a:pPr>
            <a:r>
              <a:rPr lang="fa-IR" sz="1800" i="0" u="none" strike="noStrike" dirty="0">
                <a:solidFill>
                  <a:schemeClr val="tx1">
                    <a:lumMod val="95000"/>
                    <a:lumOff val="5000"/>
                  </a:schemeClr>
                </a:solidFill>
                <a:effectLst/>
                <a:latin typeface="Arial" panose="020B0604020202020204" pitchFamily="34" charset="0"/>
              </a:rPr>
              <a:t>دستورالعمل ها برنامه های کامپیوتری که هنگام اجرا، ویژگی، عملکرد وکارایی مطلوب را فراهم می سازند</a:t>
            </a:r>
          </a:p>
          <a:p>
            <a:pPr algn="r" rtl="1">
              <a:spcBef>
                <a:spcPts val="0"/>
              </a:spcBef>
              <a:spcAft>
                <a:spcPts val="500"/>
              </a:spcAft>
            </a:pPr>
            <a:endParaRPr lang="fa-IR" sz="1800" i="0" u="none" strike="noStrike" dirty="0">
              <a:solidFill>
                <a:schemeClr val="tx1">
                  <a:lumMod val="95000"/>
                  <a:lumOff val="5000"/>
                </a:schemeClr>
              </a:solidFill>
              <a:effectLst/>
              <a:latin typeface="Arial" panose="020B0604020202020204" pitchFamily="34" charset="0"/>
            </a:endParaRPr>
          </a:p>
          <a:p>
            <a:pPr algn="r" rtl="1">
              <a:spcBef>
                <a:spcPts val="0"/>
              </a:spcBef>
              <a:spcAft>
                <a:spcPts val="500"/>
              </a:spcAft>
            </a:pPr>
            <a:r>
              <a:rPr lang="fa-IR" sz="1800" i="0" u="none" strike="noStrike" dirty="0">
                <a:solidFill>
                  <a:schemeClr val="tx1">
                    <a:lumMod val="95000"/>
                    <a:lumOff val="5000"/>
                  </a:schemeClr>
                </a:solidFill>
                <a:effectLst/>
                <a:latin typeface="Arial" panose="020B0604020202020204" pitchFamily="34" charset="0"/>
              </a:rPr>
              <a:t>ساختمانهای داده هایی که برنامه ها را قار به پردازش مناسب داده ها کنند و اطلاعات توصیفی در هر دو قالب کپی سخت و مجازی که راه اندازی و استفاده از برنامه ها را : شرح دهند..... .</a:t>
            </a:r>
          </a:p>
          <a:p>
            <a:pPr algn="r" rtl="1">
              <a:spcBef>
                <a:spcPts val="0"/>
              </a:spcBef>
              <a:spcAft>
                <a:spcPts val="500"/>
              </a:spcAft>
            </a:pPr>
            <a:endParaRPr lang="fa-IR" dirty="0">
              <a:solidFill>
                <a:schemeClr val="tx1">
                  <a:lumMod val="95000"/>
                  <a:lumOff val="5000"/>
                </a:schemeClr>
              </a:solidFill>
              <a:latin typeface="Arial" panose="020B0604020202020204" pitchFamily="34" charset="0"/>
            </a:endParaRPr>
          </a:p>
          <a:p>
            <a:pPr algn="r" rtl="1">
              <a:spcBef>
                <a:spcPts val="0"/>
              </a:spcBef>
              <a:spcAft>
                <a:spcPts val="500"/>
              </a:spcAft>
            </a:pPr>
            <a:endParaRPr lang="fa-IR" dirty="0">
              <a:solidFill>
                <a:schemeClr val="tx1">
                  <a:lumMod val="95000"/>
                  <a:lumOff val="5000"/>
                </a:schemeClr>
              </a:solidFill>
              <a:effectLst/>
            </a:endParaRPr>
          </a:p>
          <a:p>
            <a:pPr marL="0" indent="0" algn="r" rtl="1">
              <a:spcBef>
                <a:spcPts val="0"/>
              </a:spcBef>
              <a:spcAft>
                <a:spcPts val="500"/>
              </a:spcAft>
              <a:buNone/>
            </a:pPr>
            <a:r>
              <a:rPr lang="fa-IR" sz="1800" i="0" u="none" strike="noStrike" dirty="0">
                <a:solidFill>
                  <a:schemeClr val="tx1">
                    <a:lumMod val="95000"/>
                    <a:lumOff val="5000"/>
                  </a:schemeClr>
                </a:solidFill>
                <a:effectLst/>
                <a:latin typeface="Arial" panose="020B0604020202020204" pitchFamily="34" charset="0"/>
              </a:rPr>
              <a:t>تردیدی نیست که تعاریف دیگری از نرم افزار نیز قابل ارائه است. . . . </a:t>
            </a:r>
            <a:r>
              <a:rPr lang="fa-IR" sz="1800" i="0" u="none" strike="noStrike" dirty="0">
                <a:solidFill>
                  <a:srgbClr val="090900"/>
                </a:solidFill>
                <a:effectLst/>
                <a:latin typeface="Arial" panose="020B0604020202020204" pitchFamily="34" charset="0"/>
              </a:rPr>
              <a:t>.</a:t>
            </a:r>
            <a:endParaRPr lang="fa-IR" dirty="0">
              <a:effectLst/>
            </a:endParaRPr>
          </a:p>
          <a:p>
            <a:pPr marL="0" indent="0">
              <a:buNone/>
            </a:pPr>
            <a:endParaRPr lang="en-US" dirty="0"/>
          </a:p>
        </p:txBody>
      </p:sp>
    </p:spTree>
    <p:extLst>
      <p:ext uri="{BB962C8B-B14F-4D97-AF65-F5344CB8AC3E}">
        <p14:creationId xmlns:p14="http://schemas.microsoft.com/office/powerpoint/2010/main" val="32499897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70A-E15A-432C-92BE-430C639DAE73}"/>
              </a:ext>
            </a:extLst>
          </p:cNvPr>
          <p:cNvSpPr>
            <a:spLocks noGrp="1"/>
          </p:cNvSpPr>
          <p:nvPr>
            <p:ph type="title"/>
          </p:nvPr>
        </p:nvSpPr>
        <p:spPr>
          <a:xfrm flipV="1">
            <a:off x="677334" y="559837"/>
            <a:ext cx="8596668" cy="49763"/>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15B315B3-2C73-4760-891F-8432DED62DC0}"/>
              </a:ext>
            </a:extLst>
          </p:cNvPr>
          <p:cNvPicPr>
            <a:picLocks noGrp="1" noChangeAspect="1"/>
          </p:cNvPicPr>
          <p:nvPr>
            <p:ph idx="1"/>
          </p:nvPr>
        </p:nvPicPr>
        <p:blipFill>
          <a:blip r:embed="rId2"/>
          <a:stretch>
            <a:fillRect/>
          </a:stretch>
        </p:blipFill>
        <p:spPr>
          <a:xfrm>
            <a:off x="5424047" y="584718"/>
            <a:ext cx="3918538" cy="3003258"/>
          </a:xfrm>
          <a:prstGeom prst="rect">
            <a:avLst/>
          </a:prstGeom>
        </p:spPr>
      </p:pic>
      <p:sp>
        <p:nvSpPr>
          <p:cNvPr id="5" name="TextBox 4">
            <a:extLst>
              <a:ext uri="{FF2B5EF4-FFF2-40B4-BE49-F238E27FC236}">
                <a16:creationId xmlns:a16="http://schemas.microsoft.com/office/drawing/2014/main" id="{0AD49C76-6DEC-4EF5-B1BE-1695E40BCAB7}"/>
              </a:ext>
            </a:extLst>
          </p:cNvPr>
          <p:cNvSpPr txBox="1"/>
          <p:nvPr/>
        </p:nvSpPr>
        <p:spPr>
          <a:xfrm>
            <a:off x="830424" y="786881"/>
            <a:ext cx="4516017" cy="5888792"/>
          </a:xfrm>
          <a:prstGeom prst="rect">
            <a:avLst/>
          </a:prstGeom>
          <a:noFill/>
        </p:spPr>
        <p:txBody>
          <a:bodyPr wrap="square" rtlCol="0">
            <a:spAutoFit/>
          </a:bodyPr>
          <a:lstStyle/>
          <a:p>
            <a:pPr algn="r" rtl="1">
              <a:spcBef>
                <a:spcPts val="0"/>
              </a:spcBef>
              <a:spcAft>
                <a:spcPts val="500"/>
              </a:spcAft>
            </a:pPr>
            <a:r>
              <a:rPr lang="fa-IR" sz="1800" b="1" i="0" u="none" strike="noStrike" dirty="0">
                <a:solidFill>
                  <a:srgbClr val="121200"/>
                </a:solidFill>
                <a:effectLst/>
                <a:latin typeface="Arial" panose="020B0604020202020204" pitchFamily="34" charset="0"/>
              </a:rPr>
              <a:t>شکل ۱-۱ نمودار آهنگ شکست را به صورت تابعی از زمان برای سخت افزار نشان میدهد. این رابطه که غالبا </a:t>
            </a:r>
            <a:r>
              <a:rPr lang="fa-IR" sz="1800" b="1" i="0" u="none" strike="noStrike" dirty="0">
                <a:solidFill>
                  <a:srgbClr val="FF0000"/>
                </a:solidFill>
                <a:effectLst/>
                <a:latin typeface="Arial" panose="020B0604020202020204" pitchFamily="34" charset="0"/>
              </a:rPr>
              <a:t>منحنی</a:t>
            </a:r>
            <a:r>
              <a:rPr lang="fa-IR" sz="1800" b="1" i="0" u="none" strike="noStrike" dirty="0">
                <a:solidFill>
                  <a:srgbClr val="121200"/>
                </a:solidFill>
                <a:effectLst/>
                <a:latin typeface="Arial" panose="020B0604020202020204" pitchFamily="34" charset="0"/>
              </a:rPr>
              <a:t> </a:t>
            </a:r>
            <a:r>
              <a:rPr lang="fa-IR" sz="1800" b="1" i="0" u="none" strike="noStrike" dirty="0">
                <a:solidFill>
                  <a:srgbClr val="FF0000"/>
                </a:solidFill>
                <a:effectLst/>
                <a:latin typeface="Arial" panose="020B0604020202020204" pitchFamily="34" charset="0"/>
              </a:rPr>
              <a:t>وانیه</a:t>
            </a:r>
            <a:r>
              <a:rPr lang="fa-IR" sz="1800" b="1" i="0" u="none" strike="noStrike" dirty="0">
                <a:solidFill>
                  <a:srgbClr val="121200"/>
                </a:solidFill>
                <a:effectLst/>
                <a:latin typeface="Arial" panose="020B0604020202020204" pitchFamily="34" charset="0"/>
              </a:rPr>
              <a:t> نامیده می شود، نشان میدهد که سخت افزار، آهنگ شکست نسبتا شدیدی در ابتدای عمر خود نشان می دهد این شکست ها را غالبا می توان به عیوب طراحی و تولید نسبت داد</a:t>
            </a:r>
            <a:endParaRPr lang="fa-IR" b="0" dirty="0">
              <a:effectLst/>
            </a:endParaRPr>
          </a:p>
          <a:p>
            <a:pPr algn="r" rtl="1">
              <a:spcBef>
                <a:spcPts val="0"/>
              </a:spcBef>
              <a:spcAft>
                <a:spcPts val="500"/>
              </a:spcAft>
            </a:pPr>
            <a:r>
              <a:rPr lang="fa-IR" b="1" dirty="0">
                <a:solidFill>
                  <a:srgbClr val="FF0000"/>
                </a:solidFill>
                <a:latin typeface="Arial" panose="020B0604020202020204" pitchFamily="34" charset="0"/>
              </a:rPr>
              <a:t>ا</a:t>
            </a:r>
            <a:r>
              <a:rPr lang="fa-IR" sz="1800" b="1" i="0" u="none" strike="noStrike" dirty="0">
                <a:solidFill>
                  <a:srgbClr val="FF0000"/>
                </a:solidFill>
                <a:effectLst/>
                <a:latin typeface="Arial" panose="020B0604020202020204" pitchFamily="34" charset="0"/>
              </a:rPr>
              <a:t>ين عیوب تصحیح می شوند و آهنگ شکست برای یک دوره زمانی به مقداری ثابت نزول می کند ( که امید می رود، بسیار پایین باشد)</a:t>
            </a:r>
            <a:endParaRPr lang="fa-IR" b="0" dirty="0">
              <a:solidFill>
                <a:srgbClr val="FF0000"/>
              </a:solidFill>
              <a:effectLst/>
            </a:endParaRPr>
          </a:p>
          <a:p>
            <a:pPr algn="r" rtl="1">
              <a:spcBef>
                <a:spcPts val="0"/>
              </a:spcBef>
              <a:spcAft>
                <a:spcPts val="500"/>
              </a:spcAft>
            </a:pPr>
            <a:r>
              <a:rPr lang="fa-IR" sz="1800" b="1" i="0" u="none" strike="noStrike" dirty="0">
                <a:solidFill>
                  <a:srgbClr val="0B0B00"/>
                </a:solidFill>
                <a:effectLst/>
                <a:latin typeface="Arial" panose="020B0604020202020204" pitchFamily="34" charset="0"/>
              </a:rPr>
              <a:t>. با گذشت زمان، سخت افزار شروع به فرسایش کرده دوباره آهنگ شکست شدت می گیرد.</a:t>
            </a:r>
          </a:p>
          <a:p>
            <a:pPr algn="r" rtl="1">
              <a:spcBef>
                <a:spcPts val="0"/>
              </a:spcBef>
              <a:spcAft>
                <a:spcPts val="500"/>
              </a:spcAft>
            </a:pPr>
            <a:r>
              <a:rPr lang="fa-IR" sz="1800" b="1" i="0" u="none" strike="noStrike" dirty="0">
                <a:solidFill>
                  <a:srgbClr val="0B0B00"/>
                </a:solidFill>
                <a:effectLst/>
                <a:latin typeface="Arial" panose="020B0604020202020204" pitchFamily="34" charset="0"/>
              </a:rPr>
              <a:t> نرم افزار نسبت به ناملایمات محیطی که باعث فرسایش آن می شود، نفوذپذیر نیست.</a:t>
            </a:r>
            <a:endParaRPr lang="fa-IR" b="0" dirty="0">
              <a:effectLst/>
            </a:endParaRPr>
          </a:p>
          <a:p>
            <a:br>
              <a:rPr lang="fa-IR" dirty="0"/>
            </a:br>
            <a:endParaRPr lang="en-US" dirty="0"/>
          </a:p>
        </p:txBody>
      </p:sp>
    </p:spTree>
    <p:extLst>
      <p:ext uri="{BB962C8B-B14F-4D97-AF65-F5344CB8AC3E}">
        <p14:creationId xmlns:p14="http://schemas.microsoft.com/office/powerpoint/2010/main" val="656618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932313"/>
      </a:accent1>
      <a:accent2>
        <a:srgbClr val="EA7666"/>
      </a:accent2>
      <a:accent3>
        <a:srgbClr val="F8D1CC"/>
      </a:accent3>
      <a:accent4>
        <a:srgbClr val="F1A499"/>
      </a:accent4>
      <a:accent5>
        <a:srgbClr val="C42F1A"/>
      </a:accent5>
      <a:accent6>
        <a:srgbClr val="62170C"/>
      </a:accent6>
      <a:hlink>
        <a:srgbClr val="932313"/>
      </a:hlink>
      <a:folHlink>
        <a:srgbClr val="C42F1A"/>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TotalTime>
  <Words>2657</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Google Sans</vt:lpstr>
      <vt:lpstr>IRMaryam</vt:lpstr>
      <vt:lpstr>Magneto</vt:lpstr>
      <vt:lpstr>Trebuchet MS</vt:lpstr>
      <vt:lpstr>Wingdings 3</vt:lpstr>
      <vt:lpstr>Facet</vt:lpstr>
      <vt:lpstr>مهندسی نرم افزار1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ماهیت منحصر به فرد برنامه های کاربردی تحت وب</vt:lpstr>
      <vt:lpstr>Systems development life 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افزار1</dc:title>
  <dc:creator>GOLD PLAST</dc:creator>
  <cp:lastModifiedBy>GOLD PLAST</cp:lastModifiedBy>
  <cp:revision>14</cp:revision>
  <dcterms:created xsi:type="dcterms:W3CDTF">2021-10-11T21:07:52Z</dcterms:created>
  <dcterms:modified xsi:type="dcterms:W3CDTF">2021-10-11T23:13:03Z</dcterms:modified>
</cp:coreProperties>
</file>