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Slab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24E14B-1234-4BF5-86AD-F9938DB8785F}">
  <a:tblStyle styleId="{8E24E14B-1234-4BF5-86AD-F9938DB878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c8748ba2_4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cc8748ba2_4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c763b85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c763b85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c763b8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c763b8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c763b85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c763b85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c763b85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c763b85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c763b85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c763b85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cc763b85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cc763b85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c763b85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c763b85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c763b85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cc763b85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cc763b85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cc763b85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cc763b85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cc763b85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cc8748ba2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cc8748ba2_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c8748ba2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c8748ba2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c8748ba2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c8748ba2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cc8748ba2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cc8748ba2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c8748ba2_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cc8748ba2_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cc8748ba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cc8748ba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cc8748ba2_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cc8748ba2_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cc8748ba2_6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cc8748ba2_6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c8748ba2_6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cc8748ba2_6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cc8748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cc8748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c8748ba2_6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cc8748ba2_6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d7ebb0016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d7ebb0016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d7ebb0016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d7ebb0016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d7ebb0016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d7ebb0016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d7ebb0016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d7ebb0016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d7ebb0016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d7ebb0016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d7ebb0016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d7ebb0016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d7ebb0016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d7ebb0016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d7ebb0016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d7ebb0016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d7ebb0016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d7ebb0016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c763b85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c763b85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c763b8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c763b8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c8748ba2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cc8748ba2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c763b85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cc763b85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c763b85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c763b85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cc763b85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cc763b85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using PHP8 &amp; Laravel8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12: Laravel Basic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l="3929" b="2940"/>
          <a:stretch/>
        </p:blipFill>
        <p:spPr>
          <a:xfrm>
            <a:off x="1814588" y="544850"/>
            <a:ext cx="5514825" cy="41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app</a:t>
            </a:r>
            <a:endParaRPr b="1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87900" y="1339700"/>
            <a:ext cx="8540400" cy="3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the application folder and includes the entire source code of the project. It contains </a:t>
            </a:r>
            <a:r>
              <a:rPr lang="en" sz="1500" b="1">
                <a:solidFill>
                  <a:srgbClr val="E6DB74"/>
                </a:solidFill>
              </a:rPr>
              <a:t>events</a:t>
            </a:r>
            <a:r>
              <a:rPr lang="en" sz="1500"/>
              <a:t>, </a:t>
            </a:r>
            <a:r>
              <a:rPr lang="en" sz="1500" b="1">
                <a:solidFill>
                  <a:srgbClr val="FFAB40"/>
                </a:solidFill>
              </a:rPr>
              <a:t>exceptions</a:t>
            </a:r>
            <a:r>
              <a:rPr lang="en" sz="1500"/>
              <a:t> and </a:t>
            </a:r>
            <a:r>
              <a:rPr lang="en" sz="1500" b="1">
                <a:solidFill>
                  <a:srgbClr val="FFFF00"/>
                </a:solidFill>
              </a:rPr>
              <a:t>middleware</a:t>
            </a:r>
            <a:r>
              <a:rPr lang="en" sz="1500"/>
              <a:t> declaration. The </a:t>
            </a:r>
            <a:r>
              <a:rPr lang="en" sz="1500" b="1"/>
              <a:t>App </a:t>
            </a:r>
            <a:r>
              <a:rPr lang="en" sz="1500"/>
              <a:t>folder contains - </a:t>
            </a:r>
            <a:endParaRPr sz="1500"/>
          </a:p>
          <a:p>
            <a:pPr marL="457200" lvl="0" indent="-2984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Console</a:t>
            </a:r>
            <a:r>
              <a:rPr lang="en" sz="1100"/>
              <a:t> - 	Console includes the artisan commands necessary for Laravel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Events </a:t>
            </a:r>
            <a:r>
              <a:rPr lang="en" sz="1100"/>
              <a:t>- 	This folder includes all the events for the project.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Exceptions</a:t>
            </a:r>
            <a:r>
              <a:rPr lang="en" sz="1100"/>
              <a:t> - 	This folder contains all the methods needed to handle exceptions.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Http</a:t>
            </a:r>
            <a:r>
              <a:rPr lang="en" sz="1100"/>
              <a:t> - 		The Http folder has sub-folders for controllers, middleware and application requests.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Jobs</a:t>
            </a:r>
            <a:r>
              <a:rPr lang="en" sz="1100"/>
              <a:t> - 		The Jobs directory maintains the activities queued for Laravel application.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Listeners</a:t>
            </a:r>
            <a:r>
              <a:rPr lang="en" sz="1100"/>
              <a:t> - 	Listeners are event-dependent and they include methods which are used to handle events and exceptions.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Policies</a:t>
            </a:r>
            <a:r>
              <a:rPr lang="en" sz="1100"/>
              <a:t> - 	Policies are the PHP classes which includes the authorization logic.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Providers</a:t>
            </a:r>
            <a:r>
              <a:rPr lang="en" sz="1100"/>
              <a:t> - 	This folder includes all the service providers required to register events for core servers and to configure a Laravel application.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bootstrap</a:t>
            </a:r>
            <a:endParaRPr b="1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This folder encloses all the application bootstrap scripts. It contains a sub-folder namely cache, which includes all the files associated for caching a web application. You can also find the file </a:t>
            </a:r>
            <a:r>
              <a:rPr lang="en" sz="1600" b="1">
                <a:highlight>
                  <a:srgbClr val="9900FF"/>
                </a:highlight>
              </a:rPr>
              <a:t>app.php</a:t>
            </a:r>
            <a:r>
              <a:rPr lang="en" sz="1600"/>
              <a:t>, which initializes the scripts necessary for bootstrap.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config</a:t>
            </a:r>
            <a:endParaRPr b="1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</a:t>
            </a:r>
            <a:r>
              <a:rPr lang="en" sz="1600" b="1"/>
              <a:t>config</a:t>
            </a:r>
            <a:r>
              <a:rPr lang="en" sz="1600"/>
              <a:t> folder includes various configurations and associated parameters required for the smooth functioning of a Laravel application.</a:t>
            </a:r>
            <a:endParaRPr sz="16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50" y="2176850"/>
            <a:ext cx="19621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database</a:t>
            </a:r>
            <a:endParaRPr b="1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87900" y="1489826"/>
            <a:ext cx="8368200" cy="21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the name suggests, this directory includes various parameters for database functionalities. It includes three </a:t>
            </a:r>
            <a:r>
              <a:rPr lang="en" sz="1500" b="1"/>
              <a:t>sub-directories</a:t>
            </a:r>
            <a:r>
              <a:rPr lang="en" sz="1500"/>
              <a:t> as given below −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Seeds</a:t>
            </a:r>
            <a:r>
              <a:rPr lang="en" sz="1400"/>
              <a:t> - 		This contains the classes used for </a:t>
            </a:r>
            <a:r>
              <a:rPr lang="en" sz="1400">
                <a:solidFill>
                  <a:srgbClr val="E6DB74"/>
                </a:solidFill>
              </a:rPr>
              <a:t>unit testing</a:t>
            </a:r>
            <a:r>
              <a:rPr lang="en" sz="1400"/>
              <a:t> database.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Migrations</a:t>
            </a:r>
            <a:r>
              <a:rPr lang="en" sz="1400"/>
              <a:t> - 	This folder helps in </a:t>
            </a:r>
            <a:r>
              <a:rPr lang="en" sz="1400">
                <a:solidFill>
                  <a:srgbClr val="FF9900"/>
                </a:solidFill>
              </a:rPr>
              <a:t>queries for migrating</a:t>
            </a:r>
            <a:r>
              <a:rPr lang="en" sz="1400"/>
              <a:t> the database used in the web application.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Factories</a:t>
            </a:r>
            <a:r>
              <a:rPr lang="en" sz="1400"/>
              <a:t> - 		This folder is used to </a:t>
            </a:r>
            <a:r>
              <a:rPr lang="en" sz="1400">
                <a:solidFill>
                  <a:srgbClr val="FFFF00"/>
                </a:solidFill>
              </a:rPr>
              <a:t>generate</a:t>
            </a:r>
            <a:r>
              <a:rPr lang="en" sz="1400"/>
              <a:t> large number of data records.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public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is the root folder which helps in initializing the Laravel application. It includes the following files and folders −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.htaccess</a:t>
            </a:r>
            <a:r>
              <a:rPr lang="en" sz="1400"/>
              <a:t> - 			This file gives the </a:t>
            </a:r>
            <a:r>
              <a:rPr lang="en" sz="1400">
                <a:solidFill>
                  <a:srgbClr val="C586C0"/>
                </a:solidFill>
              </a:rPr>
              <a:t>server</a:t>
            </a:r>
            <a:r>
              <a:rPr lang="en" sz="1400"/>
              <a:t> configuration.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javascript and css</a:t>
            </a:r>
            <a:r>
              <a:rPr lang="en" sz="1400"/>
              <a:t> - 	These files are considered as </a:t>
            </a:r>
            <a:r>
              <a:rPr lang="en" sz="1400">
                <a:solidFill>
                  <a:srgbClr val="FFFF00"/>
                </a:solidFill>
              </a:rPr>
              <a:t>assets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index.php</a:t>
            </a:r>
            <a:r>
              <a:rPr lang="en" sz="1400"/>
              <a:t> - 		This file is required for the </a:t>
            </a:r>
            <a:r>
              <a:rPr lang="en" sz="1400">
                <a:solidFill>
                  <a:srgbClr val="FF9900"/>
                </a:solidFill>
              </a:rPr>
              <a:t>initialization</a:t>
            </a:r>
            <a:r>
              <a:rPr lang="en" sz="1400"/>
              <a:t> of a web application.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059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Resources directory contains the files which enhances your web application. The sub-folders included in this directory and their purpose is explained below −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assets</a:t>
            </a:r>
            <a:r>
              <a:rPr lang="en" sz="1200"/>
              <a:t> - 	The assets folder include files such as LESS and SCSS, that are required for </a:t>
            </a:r>
            <a:r>
              <a:rPr lang="en" sz="1200">
                <a:solidFill>
                  <a:srgbClr val="FFFF00"/>
                </a:solidFill>
              </a:rPr>
              <a:t>styling</a:t>
            </a:r>
            <a:r>
              <a:rPr lang="en" sz="1200"/>
              <a:t> the web application.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lang</a:t>
            </a:r>
            <a:r>
              <a:rPr lang="en" sz="1200"/>
              <a:t> - 		This folder includes configuration for</a:t>
            </a:r>
            <a:r>
              <a:rPr lang="en" sz="1200">
                <a:solidFill>
                  <a:srgbClr val="E6DB74"/>
                </a:solidFill>
              </a:rPr>
              <a:t> localization or internalization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views</a:t>
            </a:r>
            <a:r>
              <a:rPr lang="en" sz="1200"/>
              <a:t> - 	Views are the HTML files or templates which interact with end users and play a primary role in </a:t>
            </a:r>
            <a:r>
              <a:rPr lang="en" sz="1200">
                <a:solidFill>
                  <a:srgbClr val="FF9900"/>
                </a:solidFill>
              </a:rPr>
              <a:t>MVC </a:t>
            </a:r>
            <a:r>
              <a:rPr lang="en" sz="1200"/>
              <a:t>architecture.</a:t>
            </a:r>
            <a:endParaRPr sz="1200"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resources</a:t>
            </a:r>
            <a:endParaRPr b="1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975" y="1802175"/>
            <a:ext cx="2391900" cy="182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storage</a:t>
            </a:r>
            <a:endParaRPr b="1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the folder that stores all the logs and necessary files which are needed frequently when a Laravel project is running. The sub-folders included in this directory and their purpose is given below-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App - 		</a:t>
            </a:r>
            <a:r>
              <a:rPr lang="en" sz="1400"/>
              <a:t>This folder contains the files that are called in succession.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framework</a:t>
            </a:r>
            <a:r>
              <a:rPr lang="en" sz="1400"/>
              <a:t> - 	It contains sessions, cache and views which are called frequently.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Logs</a:t>
            </a:r>
            <a:r>
              <a:rPr lang="en" sz="1400"/>
              <a:t> - 		All exceptions and error logs are tracked in this sub folder.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tests</a:t>
            </a:r>
            <a:endParaRPr b="1"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the </a:t>
            </a:r>
            <a:r>
              <a:rPr lang="en" sz="1600">
                <a:solidFill>
                  <a:srgbClr val="FF9900"/>
                </a:solidFill>
              </a:rPr>
              <a:t>unit test</a:t>
            </a:r>
            <a:r>
              <a:rPr lang="en" sz="1600"/>
              <a:t> cases are included in this directory. The naming convention for naming test case classes is camel_case and follows the convention as per the functionality of the class.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vendor</a:t>
            </a:r>
            <a:endParaRPr b="1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Laravel is completely based on </a:t>
            </a:r>
            <a:r>
              <a:rPr lang="en" sz="1400">
                <a:solidFill>
                  <a:srgbClr val="FF9900"/>
                </a:solidFill>
              </a:rPr>
              <a:t>Composer</a:t>
            </a:r>
            <a:r>
              <a:rPr lang="en" sz="1400"/>
              <a:t> dependencies, for example to i</a:t>
            </a:r>
            <a:r>
              <a:rPr lang="en" sz="1400">
                <a:solidFill>
                  <a:srgbClr val="FFFF00"/>
                </a:solidFill>
              </a:rPr>
              <a:t>nstall Laravel setup</a:t>
            </a:r>
            <a:r>
              <a:rPr lang="en" sz="1400"/>
              <a:t> or to </a:t>
            </a:r>
            <a:r>
              <a:rPr lang="en" sz="1400">
                <a:solidFill>
                  <a:srgbClr val="00FFFF"/>
                </a:solidFill>
              </a:rPr>
              <a:t>include third party libraries</a:t>
            </a:r>
            <a:r>
              <a:rPr lang="en" sz="1400"/>
              <a:t>, etc. The Vendor folder includes all the composer dependencies.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928125" y="724200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Application Structure &amp; configuration</a:t>
            </a:r>
            <a:endParaRPr sz="21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Architecture Concept</a:t>
            </a:r>
            <a:endParaRPr sz="21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Views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Blade Template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Models, Controllers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Validation &amp; Error Handling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Cookie, Session, Redirection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API Development</a:t>
            </a:r>
            <a:endParaRPr sz="21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 - </a:t>
            </a:r>
            <a:r>
              <a:rPr lang="en" b="1"/>
              <a:t>Others</a:t>
            </a:r>
            <a:endParaRPr b="1"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In addition to the above mentioned files, Laravel also includes some other files which play a primary role in various functionalities such as </a:t>
            </a:r>
            <a:r>
              <a:rPr lang="en" sz="1500">
                <a:solidFill>
                  <a:srgbClr val="FF9900"/>
                </a:solidFill>
              </a:rPr>
              <a:t>GitHub configuration</a:t>
            </a:r>
            <a:r>
              <a:rPr lang="en" sz="1500"/>
              <a:t>, </a:t>
            </a:r>
            <a:r>
              <a:rPr lang="en" sz="1500">
                <a:solidFill>
                  <a:srgbClr val="00FFFF"/>
                </a:solidFill>
              </a:rPr>
              <a:t>packages</a:t>
            </a:r>
            <a:r>
              <a:rPr lang="en" sz="1500"/>
              <a:t> and </a:t>
            </a:r>
            <a:r>
              <a:rPr lang="en" sz="1500">
                <a:solidFill>
                  <a:srgbClr val="FFFF00"/>
                </a:solidFill>
              </a:rPr>
              <a:t>third party libraries</a:t>
            </a:r>
            <a:r>
              <a:rPr lang="en" sz="1500"/>
              <a:t>.</a:t>
            </a:r>
            <a:endParaRPr sz="150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2314400"/>
            <a:ext cx="19907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Concept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12.2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MVC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Request Lifecycle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87900" y="3395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 of laravel application - MVC</a:t>
            </a:r>
            <a:endParaRPr sz="260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25" y="1296500"/>
            <a:ext cx="589095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Lifecycle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3" y="1436599"/>
            <a:ext cx="8290575" cy="34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5500" y="1192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939500" y="571500"/>
            <a:ext cx="3837000" cy="42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Basic Routing </a:t>
            </a:r>
            <a:endParaRPr sz="1500">
              <a:solidFill>
                <a:schemeClr val="accent5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Exercise to understand</a:t>
            </a:r>
            <a:endParaRPr sz="1500">
              <a:solidFill>
                <a:schemeClr val="accent5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Static Page/ View Routes</a:t>
            </a:r>
            <a:endParaRPr sz="1500">
              <a:solidFill>
                <a:schemeClr val="accent5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Redirect Routes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Route Methods</a:t>
            </a:r>
            <a:endParaRPr sz="1500">
              <a:solidFill>
                <a:schemeClr val="accent5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Get/ Post/ Put/ Delete/ Patch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Route Parameters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Named Routes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Generating URLs to named routes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Route Groups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Fallback Routes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Accessing Current Route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Route Caching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URL Generation</a:t>
            </a:r>
            <a:endParaRPr sz="1500">
              <a:solidFill>
                <a:schemeClr val="accent5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most basic Laravel routes accept a </a:t>
            </a:r>
            <a:r>
              <a:rPr lang="en" sz="1500">
                <a:solidFill>
                  <a:srgbClr val="FF9900"/>
                </a:solidFill>
              </a:rPr>
              <a:t>URI</a:t>
            </a:r>
            <a:r>
              <a:rPr lang="en" sz="1500"/>
              <a:t> and a closure.</a:t>
            </a:r>
            <a:endParaRPr sz="1500"/>
          </a:p>
        </p:txBody>
      </p:sp>
      <p:sp>
        <p:nvSpPr>
          <p:cNvPr id="222" name="Google Shape;222;p37"/>
          <p:cNvSpPr txBox="1"/>
          <p:nvPr/>
        </p:nvSpPr>
        <p:spPr>
          <a:xfrm>
            <a:off x="492825" y="2222225"/>
            <a:ext cx="4702500" cy="12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FB3C2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Illuminate\Support\Facades\</a:t>
            </a: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E0E0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/greeting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D8D29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route loads a view?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How to load laravel default welcome page…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1430175" y="3235425"/>
            <a:ext cx="2820600" cy="8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D8D29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2172900" y="2571750"/>
            <a:ext cx="102600" cy="75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1386700" y="2048550"/>
            <a:ext cx="170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E64"/>
                </a:solidFill>
                <a:latin typeface="Roboto"/>
                <a:ea typeface="Roboto"/>
                <a:cs typeface="Roboto"/>
                <a:sym typeface="Roboto"/>
              </a:rPr>
              <a:t>Method or</a:t>
            </a:r>
            <a:endParaRPr sz="1100">
              <a:solidFill>
                <a:srgbClr val="E6CE6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E64"/>
                </a:solidFill>
                <a:latin typeface="Roboto"/>
                <a:ea typeface="Roboto"/>
                <a:cs typeface="Roboto"/>
                <a:sym typeface="Roboto"/>
              </a:rPr>
              <a:t>Type of request</a:t>
            </a:r>
            <a:endParaRPr sz="1100">
              <a:solidFill>
                <a:srgbClr val="E6CE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8"/>
          <p:cNvSpPr/>
          <p:nvPr/>
        </p:nvSpPr>
        <p:spPr>
          <a:xfrm rot="2237370">
            <a:off x="2891802" y="2453414"/>
            <a:ext cx="90122" cy="95037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CAE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2868075" y="2033100"/>
            <a:ext cx="138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CAEC1"/>
                </a:solidFill>
                <a:latin typeface="Roboto"/>
                <a:ea typeface="Roboto"/>
                <a:cs typeface="Roboto"/>
                <a:sym typeface="Roboto"/>
              </a:rPr>
              <a:t>Destination of request</a:t>
            </a:r>
            <a:endParaRPr sz="1200">
              <a:solidFill>
                <a:srgbClr val="8CAE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/>
          <p:nvPr/>
        </p:nvSpPr>
        <p:spPr>
          <a:xfrm rot="3143425">
            <a:off x="3775565" y="2245519"/>
            <a:ext cx="102249" cy="127586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88F5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3966425" y="2033100"/>
            <a:ext cx="170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8F56"/>
                </a:solidFill>
                <a:latin typeface="Roboto"/>
                <a:ea typeface="Roboto"/>
                <a:cs typeface="Roboto"/>
                <a:sym typeface="Roboto"/>
              </a:rPr>
              <a:t>Function to be executed</a:t>
            </a:r>
            <a:endParaRPr sz="1200">
              <a:solidFill>
                <a:srgbClr val="D88F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3839975" y="3591825"/>
            <a:ext cx="2378100" cy="11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AE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6297175" y="3462525"/>
            <a:ext cx="184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CAEC1"/>
                </a:solidFill>
                <a:latin typeface="Roboto"/>
                <a:ea typeface="Roboto"/>
                <a:cs typeface="Roboto"/>
                <a:sym typeface="Roboto"/>
              </a:rPr>
              <a:t>welcome.blade.php</a:t>
            </a:r>
            <a:endParaRPr sz="1200">
              <a:solidFill>
                <a:srgbClr val="8CAE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50" y="432075"/>
            <a:ext cx="8226124" cy="44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various routes with </a:t>
            </a:r>
            <a:r>
              <a:rPr lang="en" b="1"/>
              <a:t>view()</a:t>
            </a:r>
            <a:endParaRPr b="1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>
            <a:off x="308900" y="1489825"/>
            <a:ext cx="83682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Defining a route that only renders a Blade template</a:t>
            </a:r>
            <a:endParaRPr sz="1400"/>
          </a:p>
        </p:txBody>
      </p:sp>
      <p:sp>
        <p:nvSpPr>
          <p:cNvPr id="249" name="Google Shape;249;p40"/>
          <p:cNvSpPr txBox="1"/>
          <p:nvPr/>
        </p:nvSpPr>
        <p:spPr>
          <a:xfrm>
            <a:off x="387900" y="1979250"/>
            <a:ext cx="4819500" cy="59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['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']);</a:t>
            </a:r>
            <a:endParaRPr sz="1200">
              <a:solidFill>
                <a:srgbClr val="F8F8F2"/>
              </a:solidFill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08900" y="2606975"/>
            <a:ext cx="83682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Route with a required parameter</a:t>
            </a:r>
            <a:endParaRPr sz="1400"/>
          </a:p>
        </p:txBody>
      </p:sp>
      <p:sp>
        <p:nvSpPr>
          <p:cNvPr id="251" name="Google Shape;251;p40"/>
          <p:cNvSpPr txBox="1"/>
          <p:nvPr/>
        </p:nvSpPr>
        <p:spPr>
          <a:xfrm>
            <a:off x="387900" y="3005025"/>
            <a:ext cx="4819500" cy="8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/page/{id}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D8D29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50">
              <a:solidFill>
                <a:srgbClr val="E6CE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various routes with </a:t>
            </a:r>
            <a:r>
              <a:rPr lang="en" b="1"/>
              <a:t>view()</a:t>
            </a:r>
            <a:r>
              <a:rPr lang="en"/>
              <a:t> cont...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Route with an optional parameter</a:t>
            </a:r>
            <a:endParaRPr sz="1600"/>
          </a:p>
        </p:txBody>
      </p:sp>
      <p:sp>
        <p:nvSpPr>
          <p:cNvPr id="258" name="Google Shape;258;p41"/>
          <p:cNvSpPr txBox="1"/>
          <p:nvPr/>
        </p:nvSpPr>
        <p:spPr>
          <a:xfrm>
            <a:off x="395175" y="1904650"/>
            <a:ext cx="6676200" cy="8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/hello/{name?}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Guest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 {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D8D29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87900" y="2795774"/>
            <a:ext cx="83682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Named route</a:t>
            </a:r>
            <a:endParaRPr sz="1600"/>
          </a:p>
        </p:txBody>
      </p:sp>
      <p:sp>
        <p:nvSpPr>
          <p:cNvPr id="260" name="Google Shape;260;p41"/>
          <p:cNvSpPr txBox="1"/>
          <p:nvPr/>
        </p:nvSpPr>
        <p:spPr>
          <a:xfrm>
            <a:off x="395175" y="3194750"/>
            <a:ext cx="8224800" cy="59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/blog-post/{id}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150">
                <a:solidFill>
                  <a:srgbClr val="D8D29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blog-post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]); });</a:t>
            </a:r>
            <a:endParaRPr sz="1150">
              <a:solidFill>
                <a:srgbClr val="E6CE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41"/>
          <p:cNvSpPr txBox="1">
            <a:spLocks noGrp="1"/>
          </p:cNvSpPr>
          <p:nvPr>
            <p:ph type="body" idx="1"/>
          </p:nvPr>
        </p:nvSpPr>
        <p:spPr>
          <a:xfrm>
            <a:off x="387900" y="3833099"/>
            <a:ext cx="83682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Generating url to the named route</a:t>
            </a:r>
            <a:endParaRPr sz="1600"/>
          </a:p>
        </p:txBody>
      </p:sp>
      <p:sp>
        <p:nvSpPr>
          <p:cNvPr id="262" name="Google Shape;262;p41"/>
          <p:cNvSpPr txBox="1"/>
          <p:nvPr/>
        </p:nvSpPr>
        <p:spPr>
          <a:xfrm>
            <a:off x="395175" y="4253850"/>
            <a:ext cx="8224800" cy="59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$url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$blogPostUrl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blog-post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081B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50">
              <a:solidFill>
                <a:srgbClr val="E6CE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Structure &amp; Configuration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12.1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Installation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Configuration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Directory Structure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various routes with </a:t>
            </a:r>
            <a:r>
              <a:rPr lang="en" b="1"/>
              <a:t>view()</a:t>
            </a:r>
            <a:r>
              <a:rPr lang="en"/>
              <a:t> cont...</a:t>
            </a:r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Route groups</a:t>
            </a:r>
            <a:endParaRPr sz="1600"/>
          </a:p>
        </p:txBody>
      </p:sp>
      <p:sp>
        <p:nvSpPr>
          <p:cNvPr id="269" name="Google Shape;269;p42"/>
          <p:cNvSpPr txBox="1"/>
          <p:nvPr/>
        </p:nvSpPr>
        <p:spPr>
          <a:xfrm>
            <a:off x="426775" y="2031025"/>
            <a:ext cx="6652500" cy="12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(['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 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middleware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'],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dashboard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() {} 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() {} 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355675" y="3348824"/>
            <a:ext cx="8368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Route model binding</a:t>
            </a:r>
            <a:endParaRPr sz="1600"/>
          </a:p>
        </p:txBody>
      </p:sp>
      <p:sp>
        <p:nvSpPr>
          <p:cNvPr id="271" name="Google Shape;271;p42"/>
          <p:cNvSpPr txBox="1"/>
          <p:nvPr/>
        </p:nvSpPr>
        <p:spPr>
          <a:xfrm>
            <a:off x="450475" y="3824550"/>
            <a:ext cx="6715800" cy="10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6CE64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15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posts/{post}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" sz="1150">
                <a:solidFill>
                  <a:srgbClr val="D88F5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(Post </a:t>
            </a:r>
            <a:r>
              <a:rPr lang="en" sz="1150">
                <a:solidFill>
                  <a:srgbClr val="BE9296"/>
                </a:solidFill>
                <a:latin typeface="Courier New"/>
                <a:ea typeface="Courier New"/>
                <a:cs typeface="Courier New"/>
                <a:sym typeface="Courier New"/>
              </a:rPr>
              <a:t>$post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7C828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150" i="1">
                <a:solidFill>
                  <a:srgbClr val="6E7573"/>
                </a:solidFill>
                <a:latin typeface="Courier New"/>
                <a:ea typeface="Courier New"/>
                <a:cs typeface="Courier New"/>
                <a:sym typeface="Courier New"/>
              </a:rPr>
              <a:t> return the view and the post</a:t>
            </a:r>
            <a:endParaRPr sz="1150" i="1">
              <a:solidFill>
                <a:srgbClr val="6E757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D8D29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post.show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compact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'));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Generation - (</a:t>
            </a:r>
            <a:r>
              <a:rPr lang="en" sz="2600">
                <a:highlight>
                  <a:schemeClr val="lt1"/>
                </a:highlight>
              </a:rPr>
              <a:t>Routes URLs</a:t>
            </a:r>
            <a:r>
              <a:rPr lang="en"/>
              <a:t>)</a:t>
            </a:r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  <a:highlight>
                  <a:schemeClr val="lt1"/>
                </a:highlight>
              </a:rPr>
              <a:t>URL::current():</a:t>
            </a:r>
            <a:r>
              <a:rPr lang="en" sz="1400">
                <a:highlight>
                  <a:schemeClr val="lt1"/>
                </a:highlight>
              </a:rPr>
              <a:t> It returns the current URL. consider the following example.</a:t>
            </a:r>
            <a:endParaRPr sz="3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5"/>
                </a:solidFill>
                <a:highlight>
                  <a:schemeClr val="lt1"/>
                </a:highlight>
              </a:rPr>
              <a:t>URL::full():</a:t>
            </a:r>
            <a:r>
              <a:rPr lang="en" sz="1400">
                <a:highlight>
                  <a:schemeClr val="lt1"/>
                </a:highlight>
              </a:rPr>
              <a:t> It returns the current URL with request data as </a:t>
            </a:r>
            <a:r>
              <a:rPr lang="en" sz="1400">
                <a:solidFill>
                  <a:schemeClr val="accent5"/>
                </a:solidFill>
                <a:highlight>
                  <a:schemeClr val="lt1"/>
                </a:highlight>
              </a:rPr>
              <a:t>GET </a:t>
            </a:r>
            <a:r>
              <a:rPr lang="en" sz="1400">
                <a:highlight>
                  <a:schemeClr val="lt1"/>
                </a:highlight>
              </a:rPr>
              <a:t>parameters. It differs from </a:t>
            </a:r>
            <a:r>
              <a:rPr lang="en" sz="1400">
                <a:solidFill>
                  <a:schemeClr val="accent5"/>
                </a:solidFill>
                <a:highlight>
                  <a:schemeClr val="lt1"/>
                </a:highlight>
              </a:rPr>
              <a:t>URL::current()</a:t>
            </a:r>
            <a:r>
              <a:rPr lang="en" sz="1400">
                <a:highlight>
                  <a:schemeClr val="lt1"/>
                </a:highlight>
              </a:rPr>
              <a:t> as </a:t>
            </a:r>
            <a:r>
              <a:rPr lang="en" sz="1400">
                <a:solidFill>
                  <a:schemeClr val="accent5"/>
                </a:solidFill>
                <a:highlight>
                  <a:schemeClr val="lt1"/>
                </a:highlight>
              </a:rPr>
              <a:t>URL::current()</a:t>
            </a:r>
            <a:r>
              <a:rPr lang="en" sz="1400">
                <a:highlight>
                  <a:schemeClr val="lt1"/>
                </a:highlight>
              </a:rPr>
              <a:t> strips off request data.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465325" y="1906850"/>
            <a:ext cx="8120700" cy="10044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'test/route'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//outputs:		//http://&lt;laravel dir&gt;/public/test/route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465325" y="3586375"/>
            <a:ext cx="8120700" cy="12237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'test/route'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//visit http: //&lt;laravel dir&gt;/public/test/route?foo=1&amp;bar=3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//outputs:	 //http://&lt;laravel dir&gt;/public/test/route?bar=3&amp;foo=1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Generation - (</a:t>
            </a:r>
            <a:r>
              <a:rPr lang="en" sz="2600">
                <a:highlight>
                  <a:schemeClr val="lt1"/>
                </a:highlight>
              </a:rPr>
              <a:t>Routes URLs</a:t>
            </a:r>
            <a:r>
              <a:rPr lang="en"/>
              <a:t>) Cont…</a:t>
            </a:r>
            <a:endParaRPr b="1"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URL::previous()</a:t>
            </a:r>
            <a:r>
              <a:rPr lang="en" sz="1200"/>
              <a:t>: It returns the URL of the previous request. Consider the following example.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As you can see, the first route redirects to the second route. Then the second route returns the previous request URL (referer).</a:t>
            </a:r>
            <a:endParaRPr sz="1200"/>
          </a:p>
        </p:txBody>
      </p:sp>
      <p:sp>
        <p:nvSpPr>
          <p:cNvPr id="286" name="Google Shape;286;p44"/>
          <p:cNvSpPr txBox="1"/>
          <p:nvPr/>
        </p:nvSpPr>
        <p:spPr>
          <a:xfrm>
            <a:off x="454700" y="1830525"/>
            <a:ext cx="8120700" cy="21009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'first_test/route'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'second_test/route'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'second_test/route'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//visit http://&lt;laravel dir&gt;/public/first_test/route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//outputs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//http://&lt;laravel dir&gt;/public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Generation - (</a:t>
            </a:r>
            <a:r>
              <a:rPr lang="en" sz="2600">
                <a:highlight>
                  <a:schemeClr val="lt1"/>
                </a:highlight>
              </a:rPr>
              <a:t>Routes URLs</a:t>
            </a:r>
            <a:r>
              <a:rPr lang="en"/>
              <a:t>) Cont…</a:t>
            </a:r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URL::to()</a:t>
            </a:r>
            <a:r>
              <a:rPr lang="en" sz="1300"/>
              <a:t>: It returns the URL of specific route passed as parameter. You should note that this method doesn’t verify if the route exists or not.</a:t>
            </a:r>
            <a:endParaRPr sz="13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1200"/>
          </a:p>
        </p:txBody>
      </p:sp>
      <p:sp>
        <p:nvSpPr>
          <p:cNvPr id="293" name="Google Shape;293;p45"/>
          <p:cNvSpPr txBox="1"/>
          <p:nvPr/>
        </p:nvSpPr>
        <p:spPr>
          <a:xfrm>
            <a:off x="455775" y="2202675"/>
            <a:ext cx="8063700" cy="12237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'test/route'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'another/route'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D4D4D4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// outputs</a:t>
            </a:r>
            <a:endParaRPr sz="1050">
              <a:solidFill>
                <a:srgbClr val="6A9955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//http://&lt;laravel dir&gt;/public/another/route</a:t>
            </a:r>
            <a:endParaRPr>
              <a:highlight>
                <a:srgbClr val="09091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Generation - (</a:t>
            </a:r>
            <a:r>
              <a:rPr lang="en" sz="2600"/>
              <a:t>Assets URLs</a:t>
            </a:r>
            <a:r>
              <a:rPr lang="en"/>
              <a:t>)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URLs to assets such as css files, javascript files and images need to be absolute URLs so Let’s take a look at some of the methods used to get assets URLs: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URL::asset()</a:t>
            </a:r>
            <a:r>
              <a:rPr lang="en" sz="1400"/>
              <a:t>: It returns the absolute URL to asset. It accepts two parameters. The first parameter is the relative path to the asset from laravel root and the second parameter is a boolean value representing whether URL is secure or not.</a:t>
            </a:r>
            <a:endParaRPr sz="1400"/>
          </a:p>
        </p:txBody>
      </p:sp>
      <p:sp>
        <p:nvSpPr>
          <p:cNvPr id="300" name="Google Shape;300;p46"/>
          <p:cNvSpPr txBox="1"/>
          <p:nvPr/>
        </p:nvSpPr>
        <p:spPr>
          <a:xfrm>
            <a:off x="387900" y="3071075"/>
            <a:ext cx="8321700" cy="16623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'asset'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asset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'/app/public/assets/css/main.css'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//visit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//http://&lt;laravel dir&gt;/public/asset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//outputs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//http://&lt;laravel dir&gt;/public/app/public/assets/css/main.css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Generation - (</a:t>
            </a:r>
            <a:r>
              <a:rPr lang="en" sz="2600"/>
              <a:t>Assets URLs</a:t>
            </a:r>
            <a:r>
              <a:rPr lang="en"/>
              <a:t>) Cont…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rgbClr val="09091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'secured_asset'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asset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'/app/public/assets/css/main.css'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//visit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//http://&lt;laravel dir&gt;/public/secured_asset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//outputs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//https://&lt;laravel dir&gt;/public/app/public/assets/css/main.css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Generators - Shortcuts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 methods discussed before are available to be used in views. However it is good practice to use URL generators shortcuts in your views to make them short and neat.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url()</a:t>
            </a:r>
            <a:r>
              <a:rPr lang="en" sz="1400"/>
              <a:t>: It is identical to </a:t>
            </a:r>
            <a:r>
              <a:rPr lang="en" sz="1300">
                <a:solidFill>
                  <a:schemeClr val="accent5"/>
                </a:solidFill>
              </a:rPr>
              <a:t>URL::to()</a:t>
            </a:r>
            <a:r>
              <a:rPr lang="en" sz="1400"/>
              <a:t> method. consider the following example.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13" name="Google Shape;313;p48"/>
          <p:cNvSpPr txBox="1"/>
          <p:nvPr/>
        </p:nvSpPr>
        <p:spPr>
          <a:xfrm>
            <a:off x="513025" y="2737075"/>
            <a:ext cx="8139900" cy="18816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//app/routes.php</a:t>
            </a:r>
            <a:endParaRPr sz="1050">
              <a:solidFill>
                <a:srgbClr val="6A9955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4EC9B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'another/route'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050">
              <a:solidFill>
                <a:srgbClr val="D4D4D4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//app/views/test.blade.php</a:t>
            </a:r>
            <a:endParaRPr sz="1050">
              <a:solidFill>
                <a:srgbClr val="6A9955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909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9091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Generators - Shortcuts Cont..</a:t>
            </a:r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2573700"/>
          </a:xfrm>
          <a:prstGeom prst="rect">
            <a:avLst/>
          </a:prstGeom>
          <a:solidFill>
            <a:srgbClr val="09091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Laravel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"welcome"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'another/route'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20" name="Google Shape;320;p49"/>
          <p:cNvSpPr txBox="1"/>
          <p:nvPr/>
        </p:nvSpPr>
        <p:spPr>
          <a:xfrm>
            <a:off x="388975" y="4168475"/>
            <a:ext cx="832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route():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shortcut to the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URL::route()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method. It accepts the nickname of the route and returns the URL.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Generators - Shortcuts Cont..</a:t>
            </a:r>
            <a:endParaRPr/>
          </a:p>
        </p:txBody>
      </p:sp>
      <p:sp>
        <p:nvSpPr>
          <p:cNvPr id="326" name="Google Shape;326;p5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760500"/>
          </a:xfrm>
          <a:prstGeom prst="rect">
            <a:avLst/>
          </a:prstGeom>
          <a:solidFill>
            <a:srgbClr val="09091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"welcome"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'route_nickname'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27" name="Google Shape;327;p50"/>
          <p:cNvSpPr txBox="1"/>
          <p:nvPr/>
        </p:nvSpPr>
        <p:spPr>
          <a:xfrm>
            <a:off x="398525" y="2393525"/>
            <a:ext cx="83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action()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It is a shortcut to the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URL::action()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method. It generates links to controller actions.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398525" y="2842025"/>
            <a:ext cx="8368200" cy="7851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"welcome"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'method_name@controller_name'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398525" y="3739075"/>
            <a:ext cx="836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asset()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It is a shortcut to the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URL::asset()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method. It accepts identical parameters. Consider the following example.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6225" y="4292525"/>
            <a:ext cx="8407200" cy="346200"/>
          </a:xfrm>
          <a:prstGeom prst="rect">
            <a:avLst/>
          </a:prstGeom>
          <a:solidFill>
            <a:srgbClr val="09091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asset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'/app/public/assets/css/main.css'</a:t>
            </a:r>
            <a:r>
              <a:rPr lang="en" sz="1050">
                <a:solidFill>
                  <a:srgbClr val="D4D4D4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CDCAA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09091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09091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V1.0</a:t>
            </a:r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2"/>
          </p:nvPr>
        </p:nvSpPr>
        <p:spPr>
          <a:xfrm>
            <a:off x="4787800" y="1702950"/>
            <a:ext cx="3855900" cy="18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●"/>
            </a:pPr>
            <a:r>
              <a:rPr lang="en" sz="2100">
                <a:solidFill>
                  <a:schemeClr val="accent5"/>
                </a:solidFill>
              </a:rPr>
              <a:t>Install</a:t>
            </a:r>
            <a:endParaRPr sz="2100">
              <a:solidFill>
                <a:schemeClr val="accent5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●"/>
            </a:pPr>
            <a:r>
              <a:rPr lang="en" sz="2100">
                <a:solidFill>
                  <a:schemeClr val="accent5"/>
                </a:solidFill>
              </a:rPr>
              <a:t>Configure</a:t>
            </a:r>
            <a:endParaRPr sz="2100">
              <a:solidFill>
                <a:schemeClr val="accent5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●"/>
            </a:pPr>
            <a:r>
              <a:rPr lang="en" sz="2100">
                <a:solidFill>
                  <a:schemeClr val="accent5"/>
                </a:solidFill>
              </a:rPr>
              <a:t>Define Route</a:t>
            </a:r>
            <a:endParaRPr sz="2100">
              <a:solidFill>
                <a:schemeClr val="accent5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●"/>
            </a:pPr>
            <a:r>
              <a:rPr lang="en" sz="2100">
                <a:solidFill>
                  <a:schemeClr val="accent5"/>
                </a:solidFill>
              </a:rPr>
              <a:t>Review the Static Website</a:t>
            </a:r>
            <a:endParaRPr sz="21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5"/>
              </a:solidFill>
            </a:endParaRPr>
          </a:p>
        </p:txBody>
      </p:sp>
      <p:sp>
        <p:nvSpPr>
          <p:cNvPr id="337" name="Google Shape;337;p5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Static Website using Laravel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- your first laravel project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6300" y="1248850"/>
            <a:ext cx="6115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a variety of options for developing and running a Laravel project on your own computer. Like -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➔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➔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➔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most easy option for beginner is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29500" y="3262175"/>
            <a:ext cx="4819500" cy="3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composer create-project laravel/laravel example-app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laravel installer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42575" y="1446375"/>
            <a:ext cx="59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may install the Laravel Installer as a global Composer dependency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97900" y="1928350"/>
            <a:ext cx="3816000" cy="8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composer global require laravel/installer</a:t>
            </a:r>
            <a:endParaRPr sz="1150">
              <a:solidFill>
                <a:srgbClr val="E1E2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E0E0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laravel new example-app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Laravel's default </a:t>
            </a:r>
            <a:r>
              <a:rPr lang="en" sz="1500">
                <a:highlight>
                  <a:srgbClr val="CA473F"/>
                </a:highlight>
              </a:rPr>
              <a:t>.env</a:t>
            </a:r>
            <a:r>
              <a:rPr lang="en" sz="1500"/>
              <a:t> file contains some common configuration values that may differ based on whether your application is running </a:t>
            </a:r>
            <a:r>
              <a:rPr lang="en" sz="1500">
                <a:solidFill>
                  <a:srgbClr val="FF9900"/>
                </a:solidFill>
              </a:rPr>
              <a:t>locally</a:t>
            </a:r>
            <a:r>
              <a:rPr lang="en" sz="1500"/>
              <a:t> or on a </a:t>
            </a:r>
            <a:r>
              <a:rPr lang="en" sz="1500">
                <a:solidFill>
                  <a:srgbClr val="FFAB40"/>
                </a:solidFill>
              </a:rPr>
              <a:t>production</a:t>
            </a:r>
            <a:r>
              <a:rPr lang="en" sz="1500"/>
              <a:t> web server.</a:t>
            </a:r>
            <a:endParaRPr sz="15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00" y="2426113"/>
            <a:ext cx="620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fetch specific key from .env file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Let say you have following keys/values defined in your </a:t>
            </a:r>
            <a:r>
              <a:rPr lang="en" sz="1500">
                <a:highlight>
                  <a:srgbClr val="CA473F"/>
                </a:highlight>
              </a:rPr>
              <a:t>.env</a:t>
            </a:r>
            <a:r>
              <a:rPr lang="en" sz="1500"/>
              <a:t> file:</a:t>
            </a:r>
            <a:endParaRPr sz="1500"/>
          </a:p>
        </p:txBody>
      </p:sp>
      <p:sp>
        <p:nvSpPr>
          <p:cNvPr id="105" name="Google Shape;105;p19"/>
          <p:cNvSpPr txBox="1"/>
          <p:nvPr/>
        </p:nvSpPr>
        <p:spPr>
          <a:xfrm>
            <a:off x="489975" y="1967725"/>
            <a:ext cx="3026100" cy="151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DB_PORT=3306</a:t>
            </a:r>
            <a:endParaRPr sz="1150">
              <a:solidFill>
                <a:srgbClr val="E1E2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DB_HOST=mysql</a:t>
            </a:r>
            <a:endParaRPr sz="1150">
              <a:solidFill>
                <a:srgbClr val="E1E2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DB_USERNAME=sail</a:t>
            </a:r>
            <a:endParaRPr sz="1150">
              <a:solidFill>
                <a:srgbClr val="E1E2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DB_CONNECTION=mysql</a:t>
            </a:r>
            <a:endParaRPr sz="1150">
              <a:solidFill>
                <a:srgbClr val="E1E2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DB_PASSWORD=password</a:t>
            </a:r>
            <a:endParaRPr sz="1150">
              <a:solidFill>
                <a:srgbClr val="E1E2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1E2DE"/>
                </a:solidFill>
                <a:latin typeface="Courier New"/>
                <a:ea typeface="Courier New"/>
                <a:cs typeface="Courier New"/>
                <a:sym typeface="Courier New"/>
              </a:rPr>
              <a:t>DB_DATABASE=example_app​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65175" y="2842225"/>
            <a:ext cx="3117900" cy="641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C828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50" i="1">
                <a:solidFill>
                  <a:srgbClr val="6E7573"/>
                </a:solidFill>
                <a:latin typeface="Courier New"/>
                <a:ea typeface="Courier New"/>
                <a:cs typeface="Courier New"/>
                <a:sym typeface="Courier New"/>
              </a:rPr>
              <a:t> print the value of DB_HOST</a:t>
            </a:r>
            <a:endParaRPr sz="1150" i="1">
              <a:solidFill>
                <a:srgbClr val="6E757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9D38D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0BA7D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150">
                <a:solidFill>
                  <a:srgbClr val="8CAEC1"/>
                </a:solidFill>
                <a:latin typeface="Courier New"/>
                <a:ea typeface="Courier New"/>
                <a:cs typeface="Courier New"/>
                <a:sym typeface="Courier New"/>
              </a:rPr>
              <a:t>DB_HOST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150">
                <a:solidFill>
                  <a:srgbClr val="C0A3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50">
                <a:solidFill>
                  <a:srgbClr val="CCD2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CCD2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07" name="Google Shape;107;p19"/>
          <p:cNvSpPr txBox="1"/>
          <p:nvPr/>
        </p:nvSpPr>
        <p:spPr>
          <a:xfrm>
            <a:off x="3817775" y="2371650"/>
            <a:ext cx="488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following function to fetch the value: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>
            <a:off x="1872650" y="2378700"/>
            <a:ext cx="3042000" cy="766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configuration files in Laravel?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439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Configuration file uses </a:t>
            </a:r>
            <a:r>
              <a:rPr lang="en" sz="1400">
                <a:highlight>
                  <a:srgbClr val="CA473F"/>
                </a:highlight>
              </a:rPr>
              <a:t>.env</a:t>
            </a:r>
            <a:r>
              <a:rPr lang="en" sz="1400"/>
              <a:t> variables to fetch the configuration dynamically.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For example:</a:t>
            </a:r>
            <a:r>
              <a:rPr lang="en" sz="1400"/>
              <a:t> Your database configuration might be different on </a:t>
            </a:r>
            <a:r>
              <a:rPr lang="en" sz="1400">
                <a:solidFill>
                  <a:srgbClr val="FF9900"/>
                </a:solidFill>
              </a:rPr>
              <a:t>local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staging</a:t>
            </a:r>
            <a:r>
              <a:rPr lang="en" sz="1400"/>
              <a:t> or on </a:t>
            </a:r>
            <a:r>
              <a:rPr lang="en" sz="1400">
                <a:solidFill>
                  <a:srgbClr val="FFFF00"/>
                </a:solidFill>
              </a:rPr>
              <a:t>production</a:t>
            </a:r>
            <a:r>
              <a:rPr lang="en" sz="1400"/>
              <a:t> server depending on what is stored inside your .env file in each environment.</a:t>
            </a:r>
            <a:endParaRPr sz="14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200" y="1367138"/>
            <a:ext cx="29527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application structure in Laravel is basically the structure of </a:t>
            </a:r>
            <a:r>
              <a:rPr lang="en" sz="1500" b="1">
                <a:solidFill>
                  <a:srgbClr val="E6DB74"/>
                </a:solidFill>
              </a:rPr>
              <a:t>folders</a:t>
            </a:r>
            <a:r>
              <a:rPr lang="en" sz="1500"/>
              <a:t>, </a:t>
            </a:r>
            <a:r>
              <a:rPr lang="en" sz="1500" b="1">
                <a:solidFill>
                  <a:srgbClr val="FFFF00"/>
                </a:solidFill>
              </a:rPr>
              <a:t>sub-folders</a:t>
            </a:r>
            <a:r>
              <a:rPr lang="en" sz="1500"/>
              <a:t> and </a:t>
            </a:r>
            <a:r>
              <a:rPr lang="en" sz="1500">
                <a:solidFill>
                  <a:srgbClr val="FF9900"/>
                </a:solidFill>
              </a:rPr>
              <a:t>files</a:t>
            </a:r>
            <a:r>
              <a:rPr lang="en" sz="1500"/>
              <a:t> included in a project. Once we create a project in Laravel, we get an overview of the application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Microsoft Office PowerPoint</Application>
  <PresentationFormat>On-screen Show (16:9)</PresentationFormat>
  <Paragraphs>259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Courier New</vt:lpstr>
      <vt:lpstr>Roboto Slab</vt:lpstr>
      <vt:lpstr>Roboto</vt:lpstr>
      <vt:lpstr>Arial</vt:lpstr>
      <vt:lpstr>Marina</vt:lpstr>
      <vt:lpstr>Web Development using PHP8 &amp; Laravel8</vt:lpstr>
      <vt:lpstr>Objectives</vt:lpstr>
      <vt:lpstr>Application Structure &amp; Configuration</vt:lpstr>
      <vt:lpstr>Installation - your first laravel project</vt:lpstr>
      <vt:lpstr>The laravel installer</vt:lpstr>
      <vt:lpstr>Configuration</vt:lpstr>
      <vt:lpstr>How to fetch specific key from .env file</vt:lpstr>
      <vt:lpstr>What are configuration files in Laravel?</vt:lpstr>
      <vt:lpstr>Directory Structure</vt:lpstr>
      <vt:lpstr>PowerPoint Presentation</vt:lpstr>
      <vt:lpstr>Directory Structure - app</vt:lpstr>
      <vt:lpstr>Directory Structure - bootstrap</vt:lpstr>
      <vt:lpstr>Directory Structure - config</vt:lpstr>
      <vt:lpstr>Directory Structure - database</vt:lpstr>
      <vt:lpstr>Directory structure - public</vt:lpstr>
      <vt:lpstr>Directory structure - resources</vt:lpstr>
      <vt:lpstr>Directory Structure - storage</vt:lpstr>
      <vt:lpstr>Directory Structure - tests</vt:lpstr>
      <vt:lpstr>Directory Structure - vendor</vt:lpstr>
      <vt:lpstr>Directory structure - Others</vt:lpstr>
      <vt:lpstr>Architecture Concept</vt:lpstr>
      <vt:lpstr>Architecture of laravel application - MVC</vt:lpstr>
      <vt:lpstr>Request Lifecycle</vt:lpstr>
      <vt:lpstr>The Basics</vt:lpstr>
      <vt:lpstr>Basic routing</vt:lpstr>
      <vt:lpstr>How a route loads a view?</vt:lpstr>
      <vt:lpstr>PowerPoint Presentation</vt:lpstr>
      <vt:lpstr>Defining various routes with view()</vt:lpstr>
      <vt:lpstr>Defining various routes with view() cont...</vt:lpstr>
      <vt:lpstr>Defining various routes with view() cont...</vt:lpstr>
      <vt:lpstr>URL Generation - (Routes URLs)</vt:lpstr>
      <vt:lpstr>URL Generation - (Routes URLs) Cont…</vt:lpstr>
      <vt:lpstr>URL Generation - (Routes URLs) Cont…</vt:lpstr>
      <vt:lpstr>URL Generation - (Assets URLs)</vt:lpstr>
      <vt:lpstr>URL Generation - (Assets URLs) Cont…</vt:lpstr>
      <vt:lpstr>URLs Generators - Shortcuts</vt:lpstr>
      <vt:lpstr>URLs Generators - Shortcuts Cont..</vt:lpstr>
      <vt:lpstr>URLs Generators - Shortcuts Cont..</vt:lpstr>
      <vt:lpstr>Project V1.0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PHP8 &amp; Laravel8</dc:title>
  <cp:lastModifiedBy>Sayma Begum</cp:lastModifiedBy>
  <cp:revision>1</cp:revision>
  <dcterms:modified xsi:type="dcterms:W3CDTF">2022-01-19T03:35:37Z</dcterms:modified>
</cp:coreProperties>
</file>