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86" r:id="rId15"/>
    <p:sldId id="287" r:id="rId16"/>
    <p:sldId id="288" r:id="rId17"/>
    <p:sldId id="289" r:id="rId18"/>
    <p:sldId id="313"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16" r:id="rId53"/>
    <p:sldId id="319" r:id="rId54"/>
    <p:sldId id="318" r:id="rId55"/>
    <p:sldId id="309" r:id="rId56"/>
    <p:sldId id="310" r:id="rId57"/>
    <p:sldId id="311" r:id="rId58"/>
    <p:sldId id="312" r:id="rId59"/>
    <p:sldId id="323" r:id="rId60"/>
    <p:sldId id="320" r:id="rId61"/>
    <p:sldId id="321" r:id="rId62"/>
    <p:sldId id="322" r:id="rId63"/>
    <p:sldId id="324" r:id="rId64"/>
    <p:sldId id="325"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162"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dhi Ram Ghimire" userId="9cefaac4-a360-41a3-bdcf-edc30561e8d9" providerId="ADAL" clId="{8205A171-7B2F-42E8-8C53-7594225DEE8D}"/>
    <pc:docChg chg="custSel addSld delSld modSld">
      <pc:chgData name="Dadhi Ram Ghimire" userId="9cefaac4-a360-41a3-bdcf-edc30561e8d9" providerId="ADAL" clId="{8205A171-7B2F-42E8-8C53-7594225DEE8D}" dt="2024-07-07T02:47:10.051" v="27" actId="20577"/>
      <pc:docMkLst>
        <pc:docMk/>
      </pc:docMkLst>
      <pc:sldChg chg="del">
        <pc:chgData name="Dadhi Ram Ghimire" userId="9cefaac4-a360-41a3-bdcf-edc30561e8d9" providerId="ADAL" clId="{8205A171-7B2F-42E8-8C53-7594225DEE8D}" dt="2024-06-30T04:44:38.514" v="0" actId="47"/>
        <pc:sldMkLst>
          <pc:docMk/>
          <pc:sldMk cId="3674204584" sldId="314"/>
        </pc:sldMkLst>
      </pc:sldChg>
      <pc:sldChg chg="modSp new mod">
        <pc:chgData name="Dadhi Ram Ghimire" userId="9cefaac4-a360-41a3-bdcf-edc30561e8d9" providerId="ADAL" clId="{8205A171-7B2F-42E8-8C53-7594225DEE8D}" dt="2024-07-07T02:46:50.861" v="12" actId="123"/>
        <pc:sldMkLst>
          <pc:docMk/>
          <pc:sldMk cId="720517799" sldId="324"/>
        </pc:sldMkLst>
        <pc:spChg chg="mod">
          <ac:chgData name="Dadhi Ram Ghimire" userId="9cefaac4-a360-41a3-bdcf-edc30561e8d9" providerId="ADAL" clId="{8205A171-7B2F-42E8-8C53-7594225DEE8D}" dt="2024-07-07T02:44:31.569" v="6" actId="20577"/>
          <ac:spMkLst>
            <pc:docMk/>
            <pc:sldMk cId="720517799" sldId="324"/>
            <ac:spMk id="2" creationId="{7F236383-8A03-4E82-A81D-DE5B1C299B9E}"/>
          </ac:spMkLst>
        </pc:spChg>
        <pc:spChg chg="mod">
          <ac:chgData name="Dadhi Ram Ghimire" userId="9cefaac4-a360-41a3-bdcf-edc30561e8d9" providerId="ADAL" clId="{8205A171-7B2F-42E8-8C53-7594225DEE8D}" dt="2024-07-07T02:46:50.861" v="12" actId="123"/>
          <ac:spMkLst>
            <pc:docMk/>
            <pc:sldMk cId="720517799" sldId="324"/>
            <ac:spMk id="3" creationId="{2DB14738-44A7-4D56-8300-17C922187B69}"/>
          </ac:spMkLst>
        </pc:spChg>
      </pc:sldChg>
      <pc:sldChg chg="modSp new mod">
        <pc:chgData name="Dadhi Ram Ghimire" userId="9cefaac4-a360-41a3-bdcf-edc30561e8d9" providerId="ADAL" clId="{8205A171-7B2F-42E8-8C53-7594225DEE8D}" dt="2024-07-07T02:47:10.051" v="27" actId="20577"/>
        <pc:sldMkLst>
          <pc:docMk/>
          <pc:sldMk cId="3477657305" sldId="325"/>
        </pc:sldMkLst>
        <pc:spChg chg="mod">
          <ac:chgData name="Dadhi Ram Ghimire" userId="9cefaac4-a360-41a3-bdcf-edc30561e8d9" providerId="ADAL" clId="{8205A171-7B2F-42E8-8C53-7594225DEE8D}" dt="2024-07-07T02:47:10.051" v="27" actId="20577"/>
          <ac:spMkLst>
            <pc:docMk/>
            <pc:sldMk cId="3477657305" sldId="325"/>
            <ac:spMk id="2" creationId="{0881B475-48CA-4852-8EA4-8D15ED05E790}"/>
          </ac:spMkLst>
        </pc:spChg>
      </pc:sldChg>
    </pc:docChg>
  </pc:docChgLst>
  <pc:docChgLst>
    <pc:chgData name="Dadhi Ram Ghimire" userId="9cefaac4-a360-41a3-bdcf-edc30561e8d9" providerId="ADAL" clId="{70EA1C2B-C0D0-460C-8A78-E77855E78B51}"/>
    <pc:docChg chg="custSel modSld">
      <pc:chgData name="Dadhi Ram Ghimire" userId="9cefaac4-a360-41a3-bdcf-edc30561e8d9" providerId="ADAL" clId="{70EA1C2B-C0D0-460C-8A78-E77855E78B51}" dt="2023-06-12T04:30:23.271" v="4" actId="1035"/>
      <pc:docMkLst>
        <pc:docMk/>
      </pc:docMkLst>
      <pc:sldChg chg="delSp modSp mod">
        <pc:chgData name="Dadhi Ram Ghimire" userId="9cefaac4-a360-41a3-bdcf-edc30561e8d9" providerId="ADAL" clId="{70EA1C2B-C0D0-460C-8A78-E77855E78B51}" dt="2023-06-12T04:30:23.271" v="4" actId="1035"/>
        <pc:sldMkLst>
          <pc:docMk/>
          <pc:sldMk cId="2593358467" sldId="270"/>
        </pc:sldMkLst>
        <pc:spChg chg="del">
          <ac:chgData name="Dadhi Ram Ghimire" userId="9cefaac4-a360-41a3-bdcf-edc30561e8d9" providerId="ADAL" clId="{70EA1C2B-C0D0-460C-8A78-E77855E78B51}" dt="2023-06-12T04:30:20.655" v="1" actId="478"/>
          <ac:spMkLst>
            <pc:docMk/>
            <pc:sldMk cId="2593358467" sldId="270"/>
            <ac:spMk id="3" creationId="{00000000-0000-0000-0000-000000000000}"/>
          </ac:spMkLst>
        </pc:spChg>
        <pc:picChg chg="mod">
          <ac:chgData name="Dadhi Ram Ghimire" userId="9cefaac4-a360-41a3-bdcf-edc30561e8d9" providerId="ADAL" clId="{70EA1C2B-C0D0-460C-8A78-E77855E78B51}" dt="2023-06-12T04:30:23.271" v="4" actId="1035"/>
          <ac:picMkLst>
            <pc:docMk/>
            <pc:sldMk cId="2593358467" sldId="270"/>
            <ac:picMk id="1026" creationId="{00000000-0000-0000-0000-000000000000}"/>
          </ac:picMkLst>
        </pc:picChg>
      </pc:sldChg>
    </pc:docChg>
  </pc:docChgLst>
  <pc:docChgLst>
    <pc:chgData name="Dadhi Ram Ghimire" userId="9cefaac4-a360-41a3-bdcf-edc30561e8d9" providerId="ADAL" clId="{119FDFED-75A0-4C6C-B530-02A06681F8EA}"/>
    <pc:docChg chg="custSel modSld">
      <pc:chgData name="Dadhi Ram Ghimire" userId="9cefaac4-a360-41a3-bdcf-edc30561e8d9" providerId="ADAL" clId="{119FDFED-75A0-4C6C-B530-02A06681F8EA}" dt="2024-01-30T07:58:30.950" v="1" actId="478"/>
      <pc:docMkLst>
        <pc:docMk/>
      </pc:docMkLst>
      <pc:sldChg chg="delSp modSp mod">
        <pc:chgData name="Dadhi Ram Ghimire" userId="9cefaac4-a360-41a3-bdcf-edc30561e8d9" providerId="ADAL" clId="{119FDFED-75A0-4C6C-B530-02A06681F8EA}" dt="2024-01-30T07:58:30.950" v="1" actId="478"/>
        <pc:sldMkLst>
          <pc:docMk/>
          <pc:sldMk cId="2292612194" sldId="261"/>
        </pc:sldMkLst>
        <pc:spChg chg="del mod">
          <ac:chgData name="Dadhi Ram Ghimire" userId="9cefaac4-a360-41a3-bdcf-edc30561e8d9" providerId="ADAL" clId="{119FDFED-75A0-4C6C-B530-02A06681F8EA}" dt="2024-01-30T07:58:30.950" v="1" actId="478"/>
          <ac:spMkLst>
            <pc:docMk/>
            <pc:sldMk cId="2292612194" sldId="26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BA9D59A-E3D0-4BDC-833D-1A4A225DE8FD}" type="datetimeFigureOut">
              <a:rPr lang="en-US" smtClean="0"/>
              <a:t>7/7/2024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71F97F-F547-4600-BC6E-E387A539D2E3}" type="slidenum">
              <a:rPr lang="en-US" smtClean="0"/>
              <a:t>‹#›</a:t>
            </a:fld>
            <a:endParaRPr lang="en-US"/>
          </a:p>
        </p:txBody>
      </p:sp>
    </p:spTree>
    <p:extLst>
      <p:ext uri="{BB962C8B-B14F-4D97-AF65-F5344CB8AC3E}">
        <p14:creationId xmlns:p14="http://schemas.microsoft.com/office/powerpoint/2010/main" val="2198183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19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20</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21</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22</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23</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24</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25</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26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4</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27</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28</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29</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30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31</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32</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33</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34</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35</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36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5</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37</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38</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39</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40</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41</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42</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43</a:t>
            </a:fld>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44</a:t>
            </a:fld>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45</a:t>
            </a:fld>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47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6</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48</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49</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50</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51</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55</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56</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57</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58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E6B21A3-9045-41A0-8FA2-18ABC680B686}"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B6F2C93-528E-42C7-A0B0-A7153423AD28}" type="datetimeFigureOut">
              <a:rPr lang="en-US" smtClean="0"/>
              <a:t>7/7/2024</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3AB0DF5-3FBF-4109-A217-5C773A107E60}"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6F2C93-528E-42C7-A0B0-A7153423AD28}"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AB0DF5-3FBF-4109-A217-5C773A107E60}"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13AB0DF5-3FBF-4109-A217-5C773A107E60}"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6F2C93-528E-42C7-A0B0-A7153423AD28}"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5B6F2C93-528E-42C7-A0B0-A7153423AD28}" type="datetimeFigureOut">
              <a:rPr lang="en-US" smtClean="0"/>
              <a:t>7/7/2024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13AB0DF5-3FBF-4109-A217-5C773A107E60}"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5B6F2C93-528E-42C7-A0B0-A7153423AD28}" type="datetimeFigureOut">
              <a:rPr lang="en-US" smtClean="0"/>
              <a:t>7/7/2024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13AB0DF5-3FBF-4109-A217-5C773A107E60}"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5B6F2C93-528E-42C7-A0B0-A7153423AD28}" type="datetimeFigureOut">
              <a:rPr lang="en-US" smtClean="0"/>
              <a:t>7/7/2024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AB0DF5-3FBF-4109-A217-5C773A107E60}"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5B6F2C93-528E-42C7-A0B0-A7153423AD28}" type="datetimeFigureOut">
              <a:rPr lang="en-US" smtClean="0"/>
              <a:t>7/7/2024</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13AB0DF5-3FBF-4109-A217-5C773A107E60}"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5B6F2C93-528E-42C7-A0B0-A7153423AD28}" type="datetimeFigureOut">
              <a:rPr lang="en-US" smtClean="0"/>
              <a:t>7/7/2024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13AB0DF5-3FBF-4109-A217-5C773A107E6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B6F2C93-528E-42C7-A0B0-A7153423AD28}" type="datetimeFigureOut">
              <a:rPr lang="en-US" smtClean="0"/>
              <a:t>7/7/2024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13AB0DF5-3FBF-4109-A217-5C773A107E6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13AB0DF5-3FBF-4109-A217-5C773A107E60}"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B6F2C93-528E-42C7-A0B0-A7153423AD28}" type="datetimeFigureOut">
              <a:rPr lang="en-US" smtClean="0"/>
              <a:t>7/7/2024</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13AB0DF5-3FBF-4109-A217-5C773A107E60}"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B6F2C93-528E-42C7-A0B0-A7153423AD28}" type="datetimeFigureOut">
              <a:rPr lang="en-US" smtClean="0"/>
              <a:t>7/7/2024</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B6F2C93-528E-42C7-A0B0-A7153423AD28}" type="datetimeFigureOut">
              <a:rPr lang="en-US" smtClean="0"/>
              <a:t>7/7/2024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13AB0DF5-3FBF-4109-A217-5C773A107E60}"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Introduction</a:t>
            </a:r>
          </a:p>
        </p:txBody>
      </p:sp>
      <p:sp>
        <p:nvSpPr>
          <p:cNvPr id="2" name="Title 1"/>
          <p:cNvSpPr>
            <a:spLocks noGrp="1"/>
          </p:cNvSpPr>
          <p:nvPr>
            <p:ph type="ctrTitle"/>
          </p:nvPr>
        </p:nvSpPr>
        <p:spPr>
          <a:xfrm>
            <a:off x="457200" y="762000"/>
            <a:ext cx="7772400" cy="1981200"/>
          </a:xfrm>
        </p:spPr>
        <p:txBody>
          <a:bodyPr>
            <a:normAutofit fontScale="90000"/>
          </a:bodyPr>
          <a:lstStyle/>
          <a:p>
            <a:br>
              <a:rPr lang="en-US" dirty="0"/>
            </a:br>
            <a:r>
              <a:rPr lang="en-US" dirty="0"/>
              <a:t>Operating System</a:t>
            </a:r>
            <a:br>
              <a:rPr lang="en-US" dirty="0"/>
            </a:br>
            <a:endParaRPr lang="en-US" dirty="0"/>
          </a:p>
        </p:txBody>
      </p:sp>
    </p:spTree>
    <p:extLst>
      <p:ext uri="{BB962C8B-B14F-4D97-AF65-F5344CB8AC3E}">
        <p14:creationId xmlns:p14="http://schemas.microsoft.com/office/powerpoint/2010/main" val="3994174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as an Extended Machine</a:t>
            </a:r>
          </a:p>
        </p:txBody>
      </p:sp>
      <p:sp>
        <p:nvSpPr>
          <p:cNvPr id="3" name="Content Placeholder 2"/>
          <p:cNvSpPr>
            <a:spLocks noGrp="1"/>
          </p:cNvSpPr>
          <p:nvPr>
            <p:ph sz="quarter" idx="1"/>
          </p:nvPr>
        </p:nvSpPr>
        <p:spPr/>
        <p:txBody>
          <a:bodyPr>
            <a:normAutofit/>
          </a:bodyPr>
          <a:lstStyle/>
          <a:p>
            <a:endParaRPr lang="en-US" dirty="0"/>
          </a:p>
          <a:p>
            <a:r>
              <a:rPr lang="en-US" b="1" dirty="0"/>
              <a:t>Example: (Floppy disk I/O operation)</a:t>
            </a:r>
          </a:p>
          <a:p>
            <a:pPr lvl="1"/>
            <a:r>
              <a:rPr lang="en-US" dirty="0"/>
              <a:t>disks contains a collection of named files</a:t>
            </a:r>
          </a:p>
          <a:p>
            <a:pPr lvl="1"/>
            <a:r>
              <a:rPr lang="en-US" dirty="0"/>
              <a:t>each file must be open for READ/WRITE</a:t>
            </a:r>
          </a:p>
          <a:p>
            <a:pPr lvl="1"/>
            <a:r>
              <a:rPr lang="en-US" dirty="0"/>
              <a:t>after READ/WRITE complete close that file</a:t>
            </a:r>
          </a:p>
          <a:p>
            <a:pPr lvl="1"/>
            <a:r>
              <a:rPr lang="en-US" dirty="0"/>
              <a:t>no any detail to deal</a:t>
            </a:r>
          </a:p>
          <a:p>
            <a:r>
              <a:rPr lang="en-US" dirty="0"/>
              <a:t>OS shields the programmer from the disk hardware and presents a simple file oriented interface.</a:t>
            </a:r>
          </a:p>
        </p:txBody>
      </p:sp>
    </p:spTree>
    <p:extLst>
      <p:ext uri="{BB962C8B-B14F-4D97-AF65-F5344CB8AC3E}">
        <p14:creationId xmlns:p14="http://schemas.microsoft.com/office/powerpoint/2010/main" val="124508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OS as a Resource Manager</a:t>
            </a:r>
          </a:p>
        </p:txBody>
      </p:sp>
      <p:sp>
        <p:nvSpPr>
          <p:cNvPr id="3" name="Content Placeholder 2"/>
          <p:cNvSpPr>
            <a:spLocks noGrp="1"/>
          </p:cNvSpPr>
          <p:nvPr>
            <p:ph sz="quarter" idx="1"/>
          </p:nvPr>
        </p:nvSpPr>
        <p:spPr>
          <a:xfrm>
            <a:off x="457200" y="1600200"/>
            <a:ext cx="8229600" cy="4953000"/>
          </a:xfrm>
        </p:spPr>
        <p:txBody>
          <a:bodyPr/>
          <a:lstStyle/>
          <a:p>
            <a:r>
              <a:rPr lang="en-US" i="1" dirty="0"/>
              <a:t>OS primary function is to manage all pieces of a complex system.</a:t>
            </a:r>
          </a:p>
          <a:p>
            <a:r>
              <a:rPr lang="en-US" dirty="0"/>
              <a:t>-What happens if three programs try to print their output on the same printer at the same time?</a:t>
            </a:r>
          </a:p>
          <a:p>
            <a:r>
              <a:rPr lang="en-US" dirty="0"/>
              <a:t>-What happens if two network users try to update a shared document at same time?</a:t>
            </a:r>
          </a:p>
          <a:p>
            <a:r>
              <a:rPr lang="en-US" dirty="0"/>
              <a:t>OS should take care of these.</a:t>
            </a:r>
          </a:p>
        </p:txBody>
      </p:sp>
    </p:spTree>
    <p:extLst>
      <p:ext uri="{BB962C8B-B14F-4D97-AF65-F5344CB8AC3E}">
        <p14:creationId xmlns:p14="http://schemas.microsoft.com/office/powerpoint/2010/main" val="933736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OS as resource Manager</a:t>
            </a:r>
          </a:p>
        </p:txBody>
      </p:sp>
      <p:sp>
        <p:nvSpPr>
          <p:cNvPr id="3" name="Content Placeholder 2"/>
          <p:cNvSpPr>
            <a:spLocks noGrp="1"/>
          </p:cNvSpPr>
          <p:nvPr>
            <p:ph sz="quarter" idx="1"/>
          </p:nvPr>
        </p:nvSpPr>
        <p:spPr>
          <a:xfrm>
            <a:off x="457200" y="1600200"/>
            <a:ext cx="8305800" cy="4525963"/>
          </a:xfrm>
        </p:spPr>
        <p:txBody>
          <a:bodyPr/>
          <a:lstStyle/>
          <a:p>
            <a:r>
              <a:rPr lang="en-US" dirty="0"/>
              <a:t>Virtualizes resource so multiple users/applications can share</a:t>
            </a:r>
          </a:p>
          <a:p>
            <a:pPr>
              <a:buNone/>
            </a:pPr>
            <a:r>
              <a:rPr lang="en-US" b="1" dirty="0"/>
              <a:t>• Protect applications from one another</a:t>
            </a:r>
          </a:p>
          <a:p>
            <a:pPr>
              <a:buNone/>
            </a:pPr>
            <a:r>
              <a:rPr lang="en-US" b="1" dirty="0"/>
              <a:t>• Provide efficient and fair access to resources.</a:t>
            </a:r>
          </a:p>
          <a:p>
            <a:endParaRPr lang="en-US" dirty="0"/>
          </a:p>
          <a:p>
            <a:pPr>
              <a:buNone/>
            </a:pPr>
            <a:endParaRPr lang="en-US" dirty="0"/>
          </a:p>
          <a:p>
            <a:r>
              <a:rPr lang="en-US" dirty="0"/>
              <a:t>What mechanisms? What policies? </a:t>
            </a:r>
          </a:p>
        </p:txBody>
      </p:sp>
    </p:spTree>
    <p:extLst>
      <p:ext uri="{BB962C8B-B14F-4D97-AF65-F5344CB8AC3E}">
        <p14:creationId xmlns:p14="http://schemas.microsoft.com/office/powerpoint/2010/main" val="1556399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OS evolution( History)</a:t>
            </a:r>
          </a:p>
        </p:txBody>
      </p:sp>
      <p:pic>
        <p:nvPicPr>
          <p:cNvPr id="1026" name="Picture 2"/>
          <p:cNvPicPr>
            <a:picLocks noChangeAspect="1" noChangeArrowheads="1"/>
          </p:cNvPicPr>
          <p:nvPr/>
        </p:nvPicPr>
        <p:blipFill>
          <a:blip r:embed="rId3" cstate="print"/>
          <a:srcRect/>
          <a:stretch>
            <a:fillRect/>
          </a:stretch>
        </p:blipFill>
        <p:spPr bwMode="auto">
          <a:xfrm>
            <a:off x="497014" y="1676400"/>
            <a:ext cx="8143875" cy="4191000"/>
          </a:xfrm>
          <a:prstGeom prst="rect">
            <a:avLst/>
          </a:prstGeom>
          <a:noFill/>
          <a:ln w="9525">
            <a:noFill/>
            <a:miter lim="800000"/>
            <a:headEnd/>
            <a:tailEnd/>
          </a:ln>
          <a:effectLst/>
        </p:spPr>
      </p:pic>
    </p:spTree>
    <p:extLst>
      <p:ext uri="{BB962C8B-B14F-4D97-AF65-F5344CB8AC3E}">
        <p14:creationId xmlns:p14="http://schemas.microsoft.com/office/powerpoint/2010/main" val="2593358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Generation</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0"/>
            <a:ext cx="86106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67854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Generation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76400"/>
            <a:ext cx="8458200"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6060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Generation</a:t>
            </a:r>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8610599"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3328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Fourth Generation</a:t>
            </a:r>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1524000"/>
            <a:ext cx="830579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7770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of OS</a:t>
            </a:r>
          </a:p>
        </p:txBody>
      </p:sp>
      <p:sp>
        <p:nvSpPr>
          <p:cNvPr id="3" name="Content Placeholder 2"/>
          <p:cNvSpPr>
            <a:spLocks noGrp="1"/>
          </p:cNvSpPr>
          <p:nvPr>
            <p:ph sz="quarter" idx="1"/>
          </p:nvPr>
        </p:nvSpPr>
        <p:spPr/>
        <p:txBody>
          <a:bodyPr/>
          <a:lstStyle/>
          <a:p>
            <a:pPr marL="274320" lvl="1">
              <a:buClr>
                <a:schemeClr val="accent1"/>
              </a:buClr>
              <a:buSzPct val="85000"/>
              <a:buFont typeface="Wingdings 2"/>
              <a:buChar char=""/>
            </a:pPr>
            <a:r>
              <a:rPr lang="en-US" sz="2400" dirty="0"/>
              <a:t>Batch system</a:t>
            </a:r>
          </a:p>
          <a:p>
            <a:pPr marL="274320" lvl="1">
              <a:buClr>
                <a:schemeClr val="accent1"/>
              </a:buClr>
              <a:buSzPct val="85000"/>
              <a:buFont typeface="Wingdings 2"/>
              <a:buChar char=""/>
            </a:pPr>
            <a:r>
              <a:rPr lang="en-US" sz="2400" dirty="0"/>
              <a:t>Multiprogramming</a:t>
            </a:r>
          </a:p>
          <a:p>
            <a:pPr marL="274320" lvl="1">
              <a:buClr>
                <a:schemeClr val="accent1"/>
              </a:buClr>
              <a:buSzPct val="85000"/>
              <a:buFont typeface="Wingdings 2"/>
              <a:buChar char=""/>
            </a:pPr>
            <a:r>
              <a:rPr lang="en-US" sz="2400" dirty="0"/>
              <a:t>Time-sharing</a:t>
            </a:r>
          </a:p>
          <a:p>
            <a:pPr marL="274320" lvl="1">
              <a:buClr>
                <a:schemeClr val="accent1"/>
              </a:buClr>
              <a:buSzPct val="85000"/>
              <a:buFont typeface="Wingdings 2"/>
              <a:buChar char=""/>
            </a:pPr>
            <a:r>
              <a:rPr lang="en-US" sz="2400" dirty="0"/>
              <a:t>Real-time</a:t>
            </a:r>
          </a:p>
          <a:p>
            <a:pPr marL="274320" lvl="1">
              <a:buClr>
                <a:schemeClr val="accent1"/>
              </a:buClr>
              <a:buSzPct val="85000"/>
              <a:buFont typeface="Wingdings 2"/>
              <a:buChar char=""/>
            </a:pPr>
            <a:r>
              <a:rPr lang="en-US" sz="2400" dirty="0"/>
              <a:t>Mainframe operating systems,</a:t>
            </a:r>
          </a:p>
          <a:p>
            <a:pPr marL="274320" lvl="1">
              <a:buClr>
                <a:schemeClr val="accent1"/>
              </a:buClr>
              <a:buSzPct val="85000"/>
              <a:buFont typeface="Wingdings 2"/>
              <a:buChar char=""/>
            </a:pPr>
            <a:r>
              <a:rPr lang="en-US" sz="2400" dirty="0"/>
              <a:t>Multiprocessor operating systems</a:t>
            </a:r>
          </a:p>
          <a:p>
            <a:pPr marL="274320" lvl="1">
              <a:buClr>
                <a:schemeClr val="accent1"/>
              </a:buClr>
              <a:buSzPct val="85000"/>
              <a:buFont typeface="Wingdings 2"/>
              <a:buChar char=""/>
            </a:pPr>
            <a:r>
              <a:rPr lang="en-US" sz="2400" dirty="0"/>
              <a:t>Handheld</a:t>
            </a:r>
          </a:p>
          <a:p>
            <a:pPr marL="274320" lvl="1">
              <a:buClr>
                <a:schemeClr val="accent1"/>
              </a:buClr>
              <a:buSzPct val="85000"/>
              <a:buFont typeface="Wingdings 2"/>
              <a:buChar char=""/>
            </a:pPr>
            <a:r>
              <a:rPr lang="en-US" sz="2400" dirty="0"/>
              <a:t>Embedded, smart-card, distributed and personal computer operating systems</a:t>
            </a:r>
            <a:endParaRPr lang="en-US" sz="2000" dirty="0"/>
          </a:p>
          <a:p>
            <a:endParaRPr lang="en-US" dirty="0"/>
          </a:p>
        </p:txBody>
      </p:sp>
    </p:spTree>
    <p:extLst>
      <p:ext uri="{BB962C8B-B14F-4D97-AF65-F5344CB8AC3E}">
        <p14:creationId xmlns:p14="http://schemas.microsoft.com/office/powerpoint/2010/main" val="31271889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Batch System</a:t>
            </a:r>
          </a:p>
        </p:txBody>
      </p:sp>
      <p:sp>
        <p:nvSpPr>
          <p:cNvPr id="3" name="Content Placeholder 2"/>
          <p:cNvSpPr>
            <a:spLocks noGrp="1"/>
          </p:cNvSpPr>
          <p:nvPr>
            <p:ph sz="quarter" idx="1"/>
          </p:nvPr>
        </p:nvSpPr>
        <p:spPr>
          <a:xfrm>
            <a:off x="457200" y="1676400"/>
            <a:ext cx="8686800" cy="4525963"/>
          </a:xfrm>
        </p:spPr>
        <p:txBody>
          <a:bodyPr>
            <a:normAutofit/>
          </a:bodyPr>
          <a:lstStyle/>
          <a:p>
            <a:r>
              <a:rPr lang="en-US" i="1" dirty="0"/>
              <a:t>During the 2ndgeneration, operator hired to run computer, the user prepared a job –which consisted of the program, the data, and some control information about the nature of the jobs –and submitted it to the computer operator. The operator perform the function of an OS. </a:t>
            </a:r>
          </a:p>
          <a:p>
            <a:r>
              <a:rPr lang="en-US" dirty="0" err="1"/>
              <a:t>Batch:Group</a:t>
            </a:r>
            <a:r>
              <a:rPr lang="en-US" dirty="0"/>
              <a:t> of jobs submitted to machine together</a:t>
            </a:r>
          </a:p>
          <a:p>
            <a:r>
              <a:rPr lang="en-US" dirty="0"/>
              <a:t>Operator collects jobs; orders efficiently; runs one at a time</a:t>
            </a:r>
          </a:p>
          <a:p>
            <a:endParaRPr lang="en-US" dirty="0"/>
          </a:p>
        </p:txBody>
      </p:sp>
    </p:spTree>
    <p:extLst>
      <p:ext uri="{BB962C8B-B14F-4D97-AF65-F5344CB8AC3E}">
        <p14:creationId xmlns:p14="http://schemas.microsoft.com/office/powerpoint/2010/main" val="1980482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u="sng" dirty="0"/>
              <a:t>Books and References</a:t>
            </a:r>
            <a:endParaRPr lang="en-US" dirty="0"/>
          </a:p>
        </p:txBody>
      </p:sp>
      <p:sp>
        <p:nvSpPr>
          <p:cNvPr id="3" name="Content Placeholder 2"/>
          <p:cNvSpPr>
            <a:spLocks noGrp="1"/>
          </p:cNvSpPr>
          <p:nvPr>
            <p:ph sz="quarter" idx="1"/>
          </p:nvPr>
        </p:nvSpPr>
        <p:spPr/>
        <p:txBody>
          <a:bodyPr>
            <a:normAutofit fontScale="92500"/>
          </a:bodyPr>
          <a:lstStyle/>
          <a:p>
            <a:pPr>
              <a:buFontTx/>
              <a:buNone/>
            </a:pPr>
            <a:endParaRPr lang="en-US" u="sng" dirty="0"/>
          </a:p>
          <a:p>
            <a:pPr>
              <a:buFontTx/>
              <a:buNone/>
            </a:pPr>
            <a:r>
              <a:rPr lang="en-US" b="1" dirty="0"/>
              <a:t>Text Books:</a:t>
            </a:r>
          </a:p>
          <a:p>
            <a:pPr>
              <a:buFontTx/>
              <a:buNone/>
            </a:pPr>
            <a:r>
              <a:rPr lang="en-US" dirty="0"/>
              <a:t>1.Silberschatz, A. and P. B. Galvin, </a:t>
            </a:r>
            <a:r>
              <a:rPr lang="en-US" i="1" dirty="0"/>
              <a:t>Operating System Concepts, Sixth Edition, John-Wiley. (not Java edition)</a:t>
            </a:r>
          </a:p>
          <a:p>
            <a:pPr>
              <a:buFontTx/>
              <a:buNone/>
            </a:pPr>
            <a:r>
              <a:rPr lang="en-US" dirty="0"/>
              <a:t>2.Tanenbaum, A. S., </a:t>
            </a:r>
            <a:r>
              <a:rPr lang="en-US" i="1" dirty="0"/>
              <a:t>Modern Operating Systems, Second Edition, PHI.</a:t>
            </a:r>
          </a:p>
          <a:p>
            <a:pPr>
              <a:buFontTx/>
              <a:buNone/>
            </a:pPr>
            <a:r>
              <a:rPr lang="en-US" b="1" dirty="0"/>
              <a:t>References :</a:t>
            </a:r>
          </a:p>
          <a:p>
            <a:pPr>
              <a:buFontTx/>
              <a:buNone/>
            </a:pPr>
            <a:r>
              <a:rPr lang="en-US" dirty="0"/>
              <a:t>1. Research and Technical Papers</a:t>
            </a:r>
          </a:p>
          <a:p>
            <a:pPr>
              <a:buFontTx/>
              <a:buNone/>
            </a:pPr>
            <a:r>
              <a:rPr lang="en-US" dirty="0"/>
              <a:t>2. Stallings, W., </a:t>
            </a:r>
            <a:r>
              <a:rPr lang="en-US" i="1" dirty="0"/>
              <a:t>Operating Systems, Fourth Edition, Pearson.</a:t>
            </a:r>
          </a:p>
          <a:p>
            <a:pPr>
              <a:buNone/>
            </a:pPr>
            <a:endParaRPr lang="en-US" dirty="0"/>
          </a:p>
        </p:txBody>
      </p:sp>
    </p:spTree>
    <p:extLst>
      <p:ext uri="{BB962C8B-B14F-4D97-AF65-F5344CB8AC3E}">
        <p14:creationId xmlns:p14="http://schemas.microsoft.com/office/powerpoint/2010/main" val="30035707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Batch System</a:t>
            </a:r>
          </a:p>
        </p:txBody>
      </p:sp>
      <p:sp>
        <p:nvSpPr>
          <p:cNvPr id="3" name="Content Placeholder 2"/>
          <p:cNvSpPr>
            <a:spLocks noGrp="1"/>
          </p:cNvSpPr>
          <p:nvPr>
            <p:ph sz="quarter" idx="1"/>
          </p:nvPr>
        </p:nvSpPr>
        <p:spPr>
          <a:xfrm>
            <a:off x="533400" y="1676400"/>
            <a:ext cx="8229600" cy="4953000"/>
          </a:xfrm>
        </p:spPr>
        <p:txBody>
          <a:bodyPr>
            <a:normAutofit/>
          </a:bodyPr>
          <a:lstStyle/>
          <a:p>
            <a:endParaRPr lang="en-US" dirty="0"/>
          </a:p>
          <a:p>
            <a:r>
              <a:rPr lang="en-US" dirty="0"/>
              <a:t>Advantages:</a:t>
            </a:r>
          </a:p>
          <a:p>
            <a:pPr lvl="1">
              <a:buFont typeface="Wingdings" pitchFamily="2" charset="2"/>
              <a:buChar char="Ø"/>
            </a:pPr>
            <a:r>
              <a:rPr lang="en-US" dirty="0"/>
              <a:t>Amortize setup costs over many jobs</a:t>
            </a:r>
          </a:p>
          <a:p>
            <a:pPr lvl="1">
              <a:buFont typeface="Wingdings" pitchFamily="2" charset="2"/>
              <a:buChar char="Ø"/>
            </a:pPr>
            <a:r>
              <a:rPr lang="en-US" dirty="0"/>
              <a:t> Operator more skilled at loading tapes</a:t>
            </a:r>
          </a:p>
          <a:p>
            <a:pPr lvl="1">
              <a:buFont typeface="Wingdings" pitchFamily="2" charset="2"/>
              <a:buChar char="Ø"/>
            </a:pPr>
            <a:r>
              <a:rPr lang="en-US" dirty="0"/>
              <a:t> Keep machine busy while programmer thinks</a:t>
            </a:r>
          </a:p>
          <a:p>
            <a:r>
              <a:rPr lang="en-US" dirty="0"/>
              <a:t>Problem:</a:t>
            </a:r>
          </a:p>
          <a:p>
            <a:pPr lvl="1"/>
            <a:r>
              <a:rPr lang="en-US" b="1" dirty="0"/>
              <a:t> </a:t>
            </a:r>
            <a:r>
              <a:rPr lang="en-US" dirty="0"/>
              <a:t>User must wait for results until batch collected and submitted</a:t>
            </a:r>
          </a:p>
          <a:p>
            <a:pPr lvl="1"/>
            <a:r>
              <a:rPr lang="en-US" dirty="0"/>
              <a:t>(If bug receive, memory and register dump; submit job again!) </a:t>
            </a:r>
          </a:p>
        </p:txBody>
      </p:sp>
    </p:spTree>
    <p:extLst>
      <p:ext uri="{BB962C8B-B14F-4D97-AF65-F5344CB8AC3E}">
        <p14:creationId xmlns:p14="http://schemas.microsoft.com/office/powerpoint/2010/main" val="4070375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Multiprogramming</a:t>
            </a:r>
          </a:p>
        </p:txBody>
      </p:sp>
      <p:sp>
        <p:nvSpPr>
          <p:cNvPr id="3" name="Content Placeholder 2"/>
          <p:cNvSpPr>
            <a:spLocks noGrp="1"/>
          </p:cNvSpPr>
          <p:nvPr>
            <p:ph sz="quarter" idx="1"/>
          </p:nvPr>
        </p:nvSpPr>
        <p:spPr/>
        <p:txBody>
          <a:bodyPr/>
          <a:lstStyle/>
          <a:p>
            <a:r>
              <a:rPr lang="en-US" i="1" dirty="0"/>
              <a:t>Multiple jobs in memory at the same time. Each memory space protected from each other. OS picks one, execute it for a while, stops (e.g. when programs reads for input or randomly), picks other to run.</a:t>
            </a:r>
          </a:p>
          <a:p>
            <a:endParaRPr lang="en-US" dirty="0"/>
          </a:p>
        </p:txBody>
      </p:sp>
    </p:spTree>
    <p:extLst>
      <p:ext uri="{BB962C8B-B14F-4D97-AF65-F5344CB8AC3E}">
        <p14:creationId xmlns:p14="http://schemas.microsoft.com/office/powerpoint/2010/main" val="3786246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Multiprogramming </a:t>
            </a:r>
          </a:p>
        </p:txBody>
      </p:sp>
      <p:pic>
        <p:nvPicPr>
          <p:cNvPr id="2050" name="Picture 2"/>
          <p:cNvPicPr>
            <a:picLocks noGrp="1" noChangeAspect="1" noChangeArrowheads="1"/>
          </p:cNvPicPr>
          <p:nvPr>
            <p:ph sz="quarter" idx="1"/>
          </p:nvPr>
        </p:nvPicPr>
        <p:blipFill>
          <a:blip r:embed="rId3" cstate="print"/>
          <a:srcRect/>
          <a:stretch>
            <a:fillRect/>
          </a:stretch>
        </p:blipFill>
        <p:spPr bwMode="auto">
          <a:xfrm>
            <a:off x="3276600" y="1905000"/>
            <a:ext cx="3371850" cy="2385219"/>
          </a:xfrm>
          <a:prstGeom prst="rect">
            <a:avLst/>
          </a:prstGeom>
          <a:noFill/>
          <a:ln w="9525">
            <a:noFill/>
            <a:miter lim="800000"/>
            <a:headEnd/>
            <a:tailEnd/>
          </a:ln>
          <a:effectLst/>
        </p:spPr>
      </p:pic>
      <p:sp>
        <p:nvSpPr>
          <p:cNvPr id="5" name="TextBox 4"/>
          <p:cNvSpPr txBox="1"/>
          <p:nvPr/>
        </p:nvSpPr>
        <p:spPr>
          <a:xfrm>
            <a:off x="990600" y="4724400"/>
            <a:ext cx="7467600" cy="1477328"/>
          </a:xfrm>
          <a:prstGeom prst="rect">
            <a:avLst/>
          </a:prstGeom>
          <a:noFill/>
        </p:spPr>
        <p:txBody>
          <a:bodyPr wrap="square" rtlCol="0">
            <a:spAutoFit/>
          </a:bodyPr>
          <a:lstStyle/>
          <a:p>
            <a:r>
              <a:rPr lang="en-US" sz="2400" b="1" dirty="0"/>
              <a:t>New OS functionality</a:t>
            </a:r>
          </a:p>
          <a:p>
            <a:r>
              <a:rPr lang="en-US" sz="2400" dirty="0"/>
              <a:t>• Job scheduling policies</a:t>
            </a:r>
          </a:p>
          <a:p>
            <a:r>
              <a:rPr lang="en-US" sz="2400" dirty="0"/>
              <a:t>•Memory management and protection (virtual memory</a:t>
            </a:r>
            <a:r>
              <a:rPr lang="en-US" b="1" dirty="0"/>
              <a:t>) </a:t>
            </a:r>
          </a:p>
          <a:p>
            <a:endParaRPr lang="en-US" dirty="0"/>
          </a:p>
        </p:txBody>
      </p:sp>
    </p:spTree>
    <p:extLst>
      <p:ext uri="{BB962C8B-B14F-4D97-AF65-F5344CB8AC3E}">
        <p14:creationId xmlns:p14="http://schemas.microsoft.com/office/powerpoint/2010/main" val="3281506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Timesharing</a:t>
            </a:r>
          </a:p>
        </p:txBody>
      </p:sp>
      <p:sp>
        <p:nvSpPr>
          <p:cNvPr id="3" name="Content Placeholder 2"/>
          <p:cNvSpPr>
            <a:spLocks noGrp="1"/>
          </p:cNvSpPr>
          <p:nvPr>
            <p:ph sz="quarter" idx="1"/>
          </p:nvPr>
        </p:nvSpPr>
        <p:spPr>
          <a:xfrm>
            <a:off x="457200" y="1600200"/>
            <a:ext cx="8229600" cy="4953000"/>
          </a:xfrm>
        </p:spPr>
        <p:txBody>
          <a:bodyPr>
            <a:normAutofit/>
          </a:bodyPr>
          <a:lstStyle/>
          <a:p>
            <a:r>
              <a:rPr lang="en-US" dirty="0"/>
              <a:t>Problem:</a:t>
            </a:r>
          </a:p>
          <a:p>
            <a:pPr lvl="1"/>
            <a:r>
              <a:rPr lang="en-US" dirty="0"/>
              <a:t>increasing number of users who want to interact with programs while they are running.</a:t>
            </a:r>
          </a:p>
          <a:p>
            <a:pPr lvl="1"/>
            <a:r>
              <a:rPr lang="en-US" dirty="0"/>
              <a:t>humans’ time is expensive don’t want to wait.</a:t>
            </a:r>
          </a:p>
          <a:p>
            <a:r>
              <a:rPr lang="en-US" dirty="0"/>
              <a:t>Solution </a:t>
            </a:r>
          </a:p>
          <a:p>
            <a:pPr lvl="1">
              <a:buNone/>
            </a:pPr>
            <a:r>
              <a:rPr lang="en-US" dirty="0"/>
              <a:t>	-Timesharing (a variant of Multiprogramming)</a:t>
            </a:r>
          </a:p>
          <a:p>
            <a:r>
              <a:rPr lang="en-US" sz="2800" i="1" dirty="0"/>
              <a:t>The CPU executes multiple jobs by switching among them, but the switches occurs so frequently that the user can interact with each program while it is running.</a:t>
            </a:r>
            <a:endParaRPr lang="en-US" sz="2800" dirty="0"/>
          </a:p>
        </p:txBody>
      </p:sp>
    </p:spTree>
    <p:extLst>
      <p:ext uri="{BB962C8B-B14F-4D97-AF65-F5344CB8AC3E}">
        <p14:creationId xmlns:p14="http://schemas.microsoft.com/office/powerpoint/2010/main" val="8347993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Timesharing</a:t>
            </a:r>
          </a:p>
        </p:txBody>
      </p:sp>
      <p:sp>
        <p:nvSpPr>
          <p:cNvPr id="3" name="Content Placeholder 2"/>
          <p:cNvSpPr>
            <a:spLocks noGrp="1"/>
          </p:cNvSpPr>
          <p:nvPr>
            <p:ph sz="quarter" idx="1"/>
          </p:nvPr>
        </p:nvSpPr>
        <p:spPr/>
        <p:txBody>
          <a:bodyPr>
            <a:normAutofit/>
          </a:bodyPr>
          <a:lstStyle/>
          <a:p>
            <a:r>
              <a:rPr lang="en-US" dirty="0"/>
              <a:t>Goal: Improve user’s response time</a:t>
            </a:r>
          </a:p>
          <a:p>
            <a:r>
              <a:rPr lang="en-US" dirty="0"/>
              <a:t>Advantage:</a:t>
            </a:r>
          </a:p>
          <a:p>
            <a:pPr lvl="1"/>
            <a:r>
              <a:rPr lang="en-US" b="1" dirty="0"/>
              <a:t> Users easily submit jobs and get immediate feedback</a:t>
            </a:r>
          </a:p>
          <a:p>
            <a:r>
              <a:rPr lang="en-US" dirty="0"/>
              <a:t>New OS functionality</a:t>
            </a:r>
          </a:p>
          <a:p>
            <a:pPr lvl="1"/>
            <a:r>
              <a:rPr lang="en-US" dirty="0"/>
              <a:t>More complex job scheduling, memory management</a:t>
            </a:r>
          </a:p>
          <a:p>
            <a:pPr lvl="1"/>
            <a:r>
              <a:rPr lang="en-US" dirty="0"/>
              <a:t>Concurrency control and synchronization </a:t>
            </a:r>
          </a:p>
        </p:txBody>
      </p:sp>
    </p:spTree>
    <p:extLst>
      <p:ext uri="{BB962C8B-B14F-4D97-AF65-F5344CB8AC3E}">
        <p14:creationId xmlns:p14="http://schemas.microsoft.com/office/powerpoint/2010/main" val="1343984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Personal Computers</a:t>
            </a:r>
          </a:p>
        </p:txBody>
      </p:sp>
      <p:sp>
        <p:nvSpPr>
          <p:cNvPr id="3" name="Content Placeholder 2"/>
          <p:cNvSpPr>
            <a:spLocks noGrp="1"/>
          </p:cNvSpPr>
          <p:nvPr>
            <p:ph sz="quarter" idx="1"/>
          </p:nvPr>
        </p:nvSpPr>
        <p:spPr>
          <a:xfrm>
            <a:off x="457200" y="1600200"/>
            <a:ext cx="8229600" cy="5029200"/>
          </a:xfrm>
        </p:spPr>
        <p:txBody>
          <a:bodyPr>
            <a:normAutofit/>
          </a:bodyPr>
          <a:lstStyle/>
          <a:p>
            <a:r>
              <a:rPr lang="en-US" dirty="0"/>
              <a:t>Dedicated machine per user</a:t>
            </a:r>
          </a:p>
          <a:p>
            <a:r>
              <a:rPr lang="en-US" dirty="0"/>
              <a:t>CPU utilization is not a prime concern</a:t>
            </a:r>
          </a:p>
          <a:p>
            <a:pPr lvl="1"/>
            <a:r>
              <a:rPr lang="en-US" sz="2400" i="1" dirty="0"/>
              <a:t>Hence, some of the design decision made for advanced system may not be appropriate for these smaller system. But other design decisions, such as those for security, are appropriate because PCs can now be connected to other computer and users through the network and the web.</a:t>
            </a:r>
          </a:p>
          <a:p>
            <a:r>
              <a:rPr lang="en-US" dirty="0"/>
              <a:t>There are the different types of OS for PC such as Windows, </a:t>
            </a:r>
            <a:r>
              <a:rPr lang="en-US" dirty="0" err="1"/>
              <a:t>MacOS</a:t>
            </a:r>
            <a:r>
              <a:rPr lang="en-US" dirty="0"/>
              <a:t>, UNIX, Linux.</a:t>
            </a:r>
          </a:p>
        </p:txBody>
      </p:sp>
    </p:spTree>
    <p:extLst>
      <p:ext uri="{BB962C8B-B14F-4D97-AF65-F5344CB8AC3E}">
        <p14:creationId xmlns:p14="http://schemas.microsoft.com/office/powerpoint/2010/main" val="272878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Real-Time Systems</a:t>
            </a:r>
          </a:p>
        </p:txBody>
      </p:sp>
      <p:sp>
        <p:nvSpPr>
          <p:cNvPr id="3" name="Content Placeholder 2"/>
          <p:cNvSpPr>
            <a:spLocks noGrp="1"/>
          </p:cNvSpPr>
          <p:nvPr>
            <p:ph sz="quarter" idx="1"/>
          </p:nvPr>
        </p:nvSpPr>
        <p:spPr>
          <a:xfrm>
            <a:off x="457200" y="1600200"/>
            <a:ext cx="8229600" cy="5105400"/>
          </a:xfrm>
        </p:spPr>
        <p:txBody>
          <a:bodyPr>
            <a:normAutofit lnSpcReduction="10000"/>
          </a:bodyPr>
          <a:lstStyle/>
          <a:p>
            <a:r>
              <a:rPr lang="en-US" dirty="0"/>
              <a:t>Time is a key parameter</a:t>
            </a:r>
          </a:p>
          <a:p>
            <a:pPr lvl="1"/>
            <a:r>
              <a:rPr lang="en-US" i="1" dirty="0"/>
              <a:t>Often used as a control device in a dedicated application such as controlling scientific experiments, medical imaging systems, industrial control systems, and some display systems.</a:t>
            </a:r>
          </a:p>
          <a:p>
            <a:r>
              <a:rPr lang="en-US" dirty="0"/>
              <a:t>Real-Time systems may be either </a:t>
            </a:r>
            <a:r>
              <a:rPr lang="en-US" i="1" dirty="0"/>
              <a:t>hard or soft real-time.</a:t>
            </a:r>
          </a:p>
          <a:p>
            <a:r>
              <a:rPr lang="en-US" b="1" i="1" dirty="0"/>
              <a:t>Hard Real-Time:</a:t>
            </a:r>
          </a:p>
          <a:p>
            <a:pPr lvl="1"/>
            <a:r>
              <a:rPr lang="en-US" dirty="0"/>
              <a:t>well defined fixed time constraints, processing must be done within the defined constraints, or the system will fail.</a:t>
            </a:r>
          </a:p>
          <a:p>
            <a:r>
              <a:rPr lang="en-US" b="1" i="1" dirty="0"/>
              <a:t>Soft Real-Time:</a:t>
            </a:r>
          </a:p>
          <a:p>
            <a:pPr lvl="1"/>
            <a:r>
              <a:rPr lang="en-US" dirty="0"/>
              <a:t>less stringent timing constraints, and do not support the dead line scheduling. </a:t>
            </a:r>
          </a:p>
        </p:txBody>
      </p:sp>
    </p:spTree>
    <p:extLst>
      <p:ext uri="{BB962C8B-B14F-4D97-AF65-F5344CB8AC3E}">
        <p14:creationId xmlns:p14="http://schemas.microsoft.com/office/powerpoint/2010/main" val="2049968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Computer System Operations</a:t>
            </a:r>
            <a:endParaRPr lang="en-US" dirty="0">
              <a:solidFill>
                <a:srgbClr val="FF0000"/>
              </a:solidFill>
            </a:endParaRPr>
          </a:p>
        </p:txBody>
      </p:sp>
      <p:sp>
        <p:nvSpPr>
          <p:cNvPr id="3" name="Content Placeholder 2"/>
          <p:cNvSpPr>
            <a:spLocks noGrp="1"/>
          </p:cNvSpPr>
          <p:nvPr>
            <p:ph sz="quarter" idx="1"/>
          </p:nvPr>
        </p:nvSpPr>
        <p:spPr>
          <a:xfrm>
            <a:off x="228600" y="1600200"/>
            <a:ext cx="8686800" cy="4953000"/>
          </a:xfrm>
        </p:spPr>
        <p:txBody>
          <a:bodyPr>
            <a:normAutofit lnSpcReduction="10000"/>
          </a:bodyPr>
          <a:lstStyle/>
          <a:p>
            <a:pPr algn="ctr">
              <a:buNone/>
            </a:pPr>
            <a:r>
              <a:rPr lang="en-US" sz="2000" i="1" dirty="0"/>
              <a:t>CPU fetches the instructions from memory and executes them. The basic cycle of CPU is to fetch the first instruction from memory, decodes it to determine its type and operands, execute it, and then fetch, decode, and execute subsequent instructions.</a:t>
            </a:r>
          </a:p>
          <a:p>
            <a:pPr algn="ctr">
              <a:buNone/>
            </a:pPr>
            <a:endParaRPr lang="en-US" sz="2000" i="1" dirty="0"/>
          </a:p>
          <a:p>
            <a:pPr algn="ctr">
              <a:buNone/>
            </a:pPr>
            <a:endParaRPr lang="en-US" sz="2000" i="1" dirty="0"/>
          </a:p>
          <a:p>
            <a:pPr algn="ctr">
              <a:buNone/>
            </a:pPr>
            <a:endParaRPr lang="en-US" sz="2000" i="1" dirty="0"/>
          </a:p>
          <a:p>
            <a:pPr algn="ctr">
              <a:buNone/>
            </a:pPr>
            <a:endParaRPr lang="en-US" sz="2000" i="1" dirty="0"/>
          </a:p>
          <a:p>
            <a:pPr algn="ctr">
              <a:buNone/>
            </a:pPr>
            <a:endParaRPr lang="en-US" sz="2000" i="1" dirty="0"/>
          </a:p>
          <a:p>
            <a:r>
              <a:rPr lang="en-US" sz="2000" b="1" dirty="0"/>
              <a:t>Program counter</a:t>
            </a:r>
            <a:r>
              <a:rPr lang="en-US" sz="2000" dirty="0"/>
              <a:t>–contains the memory address of next instruction to be fetched. </a:t>
            </a:r>
          </a:p>
          <a:p>
            <a:r>
              <a:rPr lang="en-US" sz="2000" b="1" dirty="0"/>
              <a:t>Instruction register</a:t>
            </a:r>
            <a:r>
              <a:rPr lang="en-US" sz="2000" dirty="0"/>
              <a:t>–holds the actual instruction.</a:t>
            </a:r>
            <a:endParaRPr lang="en-US" sz="2000" i="1" dirty="0"/>
          </a:p>
          <a:p>
            <a:r>
              <a:rPr lang="en-US" sz="2000" b="1" dirty="0"/>
              <a:t>The PSW </a:t>
            </a:r>
            <a:r>
              <a:rPr lang="en-US" sz="2000" dirty="0"/>
              <a:t>(Program Status Word)-contains the condition code bits, which are set by comparison instruction, the CPU priority, the modes (user or kernel), and various other control bits.</a:t>
            </a:r>
          </a:p>
        </p:txBody>
      </p:sp>
      <p:pic>
        <p:nvPicPr>
          <p:cNvPr id="5122" name="Picture 2"/>
          <p:cNvPicPr>
            <a:picLocks noChangeAspect="1" noChangeArrowheads="1"/>
          </p:cNvPicPr>
          <p:nvPr/>
        </p:nvPicPr>
        <p:blipFill>
          <a:blip r:embed="rId3" cstate="print"/>
          <a:srcRect/>
          <a:stretch>
            <a:fillRect/>
          </a:stretch>
        </p:blipFill>
        <p:spPr bwMode="auto">
          <a:xfrm>
            <a:off x="914400" y="2667000"/>
            <a:ext cx="7239000" cy="1323975"/>
          </a:xfrm>
          <a:prstGeom prst="rect">
            <a:avLst/>
          </a:prstGeom>
          <a:noFill/>
          <a:ln w="9525">
            <a:noFill/>
            <a:miter lim="800000"/>
            <a:headEnd/>
            <a:tailEnd/>
          </a:ln>
          <a:effectLst/>
        </p:spPr>
      </p:pic>
    </p:spTree>
    <p:extLst>
      <p:ext uri="{BB962C8B-B14F-4D97-AF65-F5344CB8AC3E}">
        <p14:creationId xmlns:p14="http://schemas.microsoft.com/office/powerpoint/2010/main" val="707268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 Protection</a:t>
            </a:r>
          </a:p>
        </p:txBody>
      </p:sp>
      <p:sp>
        <p:nvSpPr>
          <p:cNvPr id="3" name="Content Placeholder 2"/>
          <p:cNvSpPr>
            <a:spLocks noGrp="1"/>
          </p:cNvSpPr>
          <p:nvPr>
            <p:ph sz="quarter" idx="1"/>
          </p:nvPr>
        </p:nvSpPr>
        <p:spPr>
          <a:xfrm>
            <a:off x="152400" y="1600200"/>
            <a:ext cx="8763000" cy="4525963"/>
          </a:xfrm>
        </p:spPr>
        <p:txBody>
          <a:bodyPr>
            <a:normAutofit/>
          </a:bodyPr>
          <a:lstStyle/>
          <a:p>
            <a:pPr algn="ctr">
              <a:buNone/>
            </a:pPr>
            <a:r>
              <a:rPr lang="en-US" sz="2400" i="1" dirty="0"/>
              <a:t>Multiprogramming put several programs in memory at the same time. When one program contain erroneous data it might modify the program or data of another program.</a:t>
            </a:r>
          </a:p>
          <a:p>
            <a:endParaRPr lang="en-US" sz="2400" dirty="0"/>
          </a:p>
          <a:p>
            <a:r>
              <a:rPr lang="en-US" sz="2400" dirty="0"/>
              <a:t>OS must insure that an incorrect program can not cause other programs to execute incorrectly, and must terminate the such erroneous program.</a:t>
            </a:r>
          </a:p>
          <a:p>
            <a:pPr lvl="1"/>
            <a:r>
              <a:rPr lang="en-US" sz="2000" dirty="0"/>
              <a:t>Dual-Mode Operation</a:t>
            </a:r>
          </a:p>
          <a:p>
            <a:pPr lvl="1"/>
            <a:r>
              <a:rPr lang="en-US" sz="2000" dirty="0"/>
              <a:t>I/O Protection</a:t>
            </a:r>
          </a:p>
          <a:p>
            <a:pPr lvl="1"/>
            <a:r>
              <a:rPr lang="en-US" sz="2000" dirty="0"/>
              <a:t>Memory Protection</a:t>
            </a:r>
          </a:p>
          <a:p>
            <a:pPr lvl="1"/>
            <a:r>
              <a:rPr lang="en-US" sz="2000" dirty="0"/>
              <a:t>CPU Protection </a:t>
            </a:r>
          </a:p>
          <a:p>
            <a:pPr>
              <a:buNone/>
            </a:pPr>
            <a:endParaRPr lang="en-US" sz="2400" dirty="0"/>
          </a:p>
        </p:txBody>
      </p:sp>
    </p:spTree>
    <p:extLst>
      <p:ext uri="{BB962C8B-B14F-4D97-AF65-F5344CB8AC3E}">
        <p14:creationId xmlns:p14="http://schemas.microsoft.com/office/powerpoint/2010/main" val="34374915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Dual-Mode Operation</a:t>
            </a:r>
          </a:p>
        </p:txBody>
      </p:sp>
      <p:sp>
        <p:nvSpPr>
          <p:cNvPr id="3" name="Content Placeholder 2"/>
          <p:cNvSpPr>
            <a:spLocks noGrp="1"/>
          </p:cNvSpPr>
          <p:nvPr>
            <p:ph sz="quarter" idx="1"/>
          </p:nvPr>
        </p:nvSpPr>
        <p:spPr>
          <a:xfrm>
            <a:off x="457200" y="1600200"/>
            <a:ext cx="8229600" cy="4876800"/>
          </a:xfrm>
        </p:spPr>
        <p:txBody>
          <a:bodyPr>
            <a:normAutofit fontScale="92500" lnSpcReduction="10000"/>
          </a:bodyPr>
          <a:lstStyle/>
          <a:p>
            <a:r>
              <a:rPr lang="en-US" dirty="0"/>
              <a:t>Provide hardware support to differentiate between at least two modes of operations.</a:t>
            </a:r>
          </a:p>
          <a:p>
            <a:pPr>
              <a:buNone/>
            </a:pPr>
            <a:r>
              <a:rPr lang="en-US" b="1" dirty="0"/>
              <a:t>	1. User mode. execution done on behalf of a user.</a:t>
            </a:r>
          </a:p>
          <a:p>
            <a:pPr lvl="1"/>
            <a:r>
              <a:rPr lang="en-US" i="1" dirty="0"/>
              <a:t>User programs runs in user mode, which permits only the subset of instructions to be executed and subset of features to be accessed.</a:t>
            </a:r>
          </a:p>
          <a:p>
            <a:pPr>
              <a:buNone/>
            </a:pPr>
            <a:r>
              <a:rPr lang="en-US" b="1" dirty="0"/>
              <a:t>	2. Kernel mode(or supervisor mode) . execution done on behalf of operating system. </a:t>
            </a:r>
          </a:p>
          <a:p>
            <a:pPr lvl="1"/>
            <a:r>
              <a:rPr lang="en-US" i="1" dirty="0"/>
              <a:t>OS runs in kernel mode, giving it access to the complete hardware.</a:t>
            </a:r>
          </a:p>
          <a:p>
            <a:r>
              <a:rPr lang="en-US" dirty="0"/>
              <a:t>Mode bit is added to the hardware of the computer to indicate the current mode: kernel(0) and user(1). </a:t>
            </a:r>
          </a:p>
          <a:p>
            <a:endParaRPr lang="en-US" dirty="0"/>
          </a:p>
        </p:txBody>
      </p:sp>
    </p:spTree>
    <p:extLst>
      <p:ext uri="{BB962C8B-B14F-4D97-AF65-F5344CB8AC3E}">
        <p14:creationId xmlns:p14="http://schemas.microsoft.com/office/powerpoint/2010/main" val="2549390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t>Unit –I</a:t>
            </a:r>
            <a:endParaRPr lang="en-US" dirty="0"/>
          </a:p>
        </p:txBody>
      </p:sp>
      <p:sp>
        <p:nvSpPr>
          <p:cNvPr id="3" name="Content Placeholder 2"/>
          <p:cNvSpPr>
            <a:spLocks noGrp="1"/>
          </p:cNvSpPr>
          <p:nvPr>
            <p:ph sz="quarter" idx="1"/>
          </p:nvPr>
        </p:nvSpPr>
        <p:spPr/>
        <p:txBody>
          <a:bodyPr>
            <a:normAutofit/>
          </a:bodyPr>
          <a:lstStyle/>
          <a:p>
            <a:pPr algn="ctr">
              <a:buFontTx/>
              <a:buNone/>
            </a:pPr>
            <a:endParaRPr lang="en-US" sz="4000" u="sng" dirty="0"/>
          </a:p>
          <a:p>
            <a:pPr>
              <a:buFontTx/>
              <a:buNone/>
            </a:pPr>
            <a:r>
              <a:rPr lang="en-US" dirty="0"/>
              <a:t>-Historical background: Operating system evolution, hardware review, operating system structure.</a:t>
            </a:r>
          </a:p>
          <a:p>
            <a:pPr>
              <a:buFontTx/>
              <a:buNone/>
            </a:pPr>
            <a:endParaRPr lang="en-US" dirty="0"/>
          </a:p>
          <a:p>
            <a:pPr>
              <a:buFontTx/>
              <a:buNone/>
            </a:pPr>
            <a:r>
              <a:rPr lang="en-US" dirty="0"/>
              <a:t>-Overview of Operating System: batch system, multiprogramming, time-sharing, real-time, mainframe operating systems, personal computer operating systems, system calls</a:t>
            </a:r>
          </a:p>
          <a:p>
            <a:pPr>
              <a:buNone/>
            </a:pPr>
            <a:endParaRPr lang="en-US" dirty="0"/>
          </a:p>
        </p:txBody>
      </p:sp>
    </p:spTree>
    <p:extLst>
      <p:ext uri="{BB962C8B-B14F-4D97-AF65-F5344CB8AC3E}">
        <p14:creationId xmlns:p14="http://schemas.microsoft.com/office/powerpoint/2010/main" val="39660000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Dual-Mode Operation </a:t>
            </a:r>
          </a:p>
        </p:txBody>
      </p:sp>
      <p:sp>
        <p:nvSpPr>
          <p:cNvPr id="3" name="Content Placeholder 2"/>
          <p:cNvSpPr>
            <a:spLocks noGrp="1"/>
          </p:cNvSpPr>
          <p:nvPr>
            <p:ph sz="quarter" idx="1"/>
          </p:nvPr>
        </p:nvSpPr>
        <p:spPr>
          <a:xfrm>
            <a:off x="457200" y="1295400"/>
            <a:ext cx="8229600" cy="5257800"/>
          </a:xfrm>
        </p:spPr>
        <p:txBody>
          <a:bodyPr/>
          <a:lstStyle/>
          <a:p>
            <a:pPr algn="ctr">
              <a:buNone/>
            </a:pPr>
            <a:r>
              <a:rPr lang="en-US" sz="2400" i="1" dirty="0"/>
              <a:t> When an trap or interrupt occurs hardware switches from user mode to the kernel mode. Thus, whenever the OS gains control of computer, it is in kernel mode. The system always switches to user mode before passing control to the user program.</a:t>
            </a:r>
          </a:p>
          <a:p>
            <a:endParaRPr lang="en-US" dirty="0"/>
          </a:p>
          <a:p>
            <a:endParaRPr lang="en-US" dirty="0"/>
          </a:p>
          <a:p>
            <a:endParaRPr lang="en-US" dirty="0"/>
          </a:p>
          <a:p>
            <a:endParaRPr lang="en-US" dirty="0"/>
          </a:p>
          <a:p>
            <a:endParaRPr lang="en-US" dirty="0"/>
          </a:p>
        </p:txBody>
      </p:sp>
      <p:pic>
        <p:nvPicPr>
          <p:cNvPr id="4099" name="Picture 3"/>
          <p:cNvPicPr>
            <a:picLocks noChangeAspect="1" noChangeArrowheads="1"/>
          </p:cNvPicPr>
          <p:nvPr/>
        </p:nvPicPr>
        <p:blipFill>
          <a:blip r:embed="rId3" cstate="print"/>
          <a:srcRect/>
          <a:stretch>
            <a:fillRect/>
          </a:stretch>
        </p:blipFill>
        <p:spPr bwMode="auto">
          <a:xfrm>
            <a:off x="1828800" y="3810000"/>
            <a:ext cx="5181600" cy="2057400"/>
          </a:xfrm>
          <a:prstGeom prst="rect">
            <a:avLst/>
          </a:prstGeom>
          <a:noFill/>
          <a:ln w="9525">
            <a:noFill/>
            <a:miter lim="800000"/>
            <a:headEnd/>
            <a:tailEnd/>
          </a:ln>
          <a:effectLst/>
        </p:spPr>
      </p:pic>
    </p:spTree>
    <p:extLst>
      <p:ext uri="{BB962C8B-B14F-4D97-AF65-F5344CB8AC3E}">
        <p14:creationId xmlns:p14="http://schemas.microsoft.com/office/powerpoint/2010/main" val="9877870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I/O Protection</a:t>
            </a:r>
          </a:p>
        </p:txBody>
      </p:sp>
      <p:sp>
        <p:nvSpPr>
          <p:cNvPr id="3" name="Content Placeholder 2"/>
          <p:cNvSpPr>
            <a:spLocks noGrp="1"/>
          </p:cNvSpPr>
          <p:nvPr>
            <p:ph sz="quarter" idx="1"/>
          </p:nvPr>
        </p:nvSpPr>
        <p:spPr/>
        <p:txBody>
          <a:bodyPr>
            <a:normAutofit/>
          </a:bodyPr>
          <a:lstStyle/>
          <a:p>
            <a:pPr algn="ctr">
              <a:buNone/>
            </a:pPr>
            <a:r>
              <a:rPr lang="en-US" sz="2400" i="1" dirty="0"/>
              <a:t>A user program may disrupt the normal operation of the system by issuing illegal I/O operation, by accessing memory locations within the OS itself.</a:t>
            </a:r>
          </a:p>
          <a:p>
            <a:pPr>
              <a:buNone/>
            </a:pPr>
            <a:endParaRPr lang="en-US" sz="2400" i="1" dirty="0"/>
          </a:p>
          <a:p>
            <a:endParaRPr lang="en-US" sz="2400" dirty="0"/>
          </a:p>
          <a:p>
            <a:r>
              <a:rPr lang="en-US" sz="2400" dirty="0"/>
              <a:t>All I/O instructions must be privileged instructions. Thus the user can not issue the I/O instruction directly.</a:t>
            </a:r>
          </a:p>
          <a:p>
            <a:pPr>
              <a:buNone/>
            </a:pPr>
            <a:endParaRPr lang="en-US" sz="2400" dirty="0"/>
          </a:p>
        </p:txBody>
      </p:sp>
    </p:spTree>
    <p:extLst>
      <p:ext uri="{BB962C8B-B14F-4D97-AF65-F5344CB8AC3E}">
        <p14:creationId xmlns:p14="http://schemas.microsoft.com/office/powerpoint/2010/main" val="19612840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Protection</a:t>
            </a:r>
          </a:p>
        </p:txBody>
      </p:sp>
      <p:sp>
        <p:nvSpPr>
          <p:cNvPr id="3" name="Content Placeholder 2"/>
          <p:cNvSpPr>
            <a:spLocks noGrp="1"/>
          </p:cNvSpPr>
          <p:nvPr>
            <p:ph sz="quarter" idx="1"/>
          </p:nvPr>
        </p:nvSpPr>
        <p:spPr>
          <a:xfrm>
            <a:off x="457200" y="1600200"/>
            <a:ext cx="8229600" cy="5029200"/>
          </a:xfrm>
        </p:spPr>
        <p:txBody>
          <a:bodyPr>
            <a:normAutofit/>
          </a:bodyPr>
          <a:lstStyle/>
          <a:p>
            <a:r>
              <a:rPr lang="en-US" sz="2400" i="1" dirty="0">
                <a:solidFill>
                  <a:srgbClr val="FF0000"/>
                </a:solidFill>
              </a:rPr>
              <a:t>How to separate each program's memory space ?</a:t>
            </a:r>
          </a:p>
          <a:p>
            <a:r>
              <a:rPr lang="en-US" sz="2400" i="1" dirty="0">
                <a:solidFill>
                  <a:srgbClr val="FF0000"/>
                </a:solidFill>
              </a:rPr>
              <a:t>How to handle relocation ?</a:t>
            </a:r>
          </a:p>
          <a:p>
            <a:endParaRPr lang="en-US" dirty="0"/>
          </a:p>
          <a:p>
            <a:r>
              <a:rPr lang="en-US" dirty="0"/>
              <a:t>In order to have memory protection, add two registers that determine the range of legal addresses a program may access:</a:t>
            </a:r>
          </a:p>
          <a:p>
            <a:pPr lvl="1"/>
            <a:r>
              <a:rPr lang="en-US" dirty="0"/>
              <a:t>Base register-holds the smallest legal physical memory address.</a:t>
            </a:r>
          </a:p>
          <a:p>
            <a:pPr lvl="1"/>
            <a:r>
              <a:rPr lang="en-US" dirty="0"/>
              <a:t>Limit register-contains the size of the range</a:t>
            </a:r>
          </a:p>
          <a:p>
            <a:r>
              <a:rPr lang="en-US" dirty="0"/>
              <a:t>Memory outside the defined range is protected. </a:t>
            </a:r>
          </a:p>
          <a:p>
            <a:pPr>
              <a:buNone/>
            </a:pPr>
            <a:endParaRPr lang="en-US" dirty="0"/>
          </a:p>
        </p:txBody>
      </p:sp>
    </p:spTree>
    <p:extLst>
      <p:ext uri="{BB962C8B-B14F-4D97-AF65-F5344CB8AC3E}">
        <p14:creationId xmlns:p14="http://schemas.microsoft.com/office/powerpoint/2010/main" val="7720832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CPU Protection</a:t>
            </a:r>
          </a:p>
        </p:txBody>
      </p:sp>
      <p:sp>
        <p:nvSpPr>
          <p:cNvPr id="3" name="Content Placeholder 2"/>
          <p:cNvSpPr>
            <a:spLocks noGrp="1"/>
          </p:cNvSpPr>
          <p:nvPr>
            <p:ph sz="quarter" idx="1"/>
          </p:nvPr>
        </p:nvSpPr>
        <p:spPr/>
        <p:txBody>
          <a:bodyPr>
            <a:normAutofit/>
          </a:bodyPr>
          <a:lstStyle/>
          <a:p>
            <a:pPr algn="ctr">
              <a:buNone/>
            </a:pPr>
            <a:r>
              <a:rPr lang="en-US" sz="2400" i="1" dirty="0">
                <a:solidFill>
                  <a:srgbClr val="FF0000"/>
                </a:solidFill>
              </a:rPr>
              <a:t>To prevent a user program from getting stuck in an infinite loop or not calling system services, and never returning control to the OS.</a:t>
            </a:r>
          </a:p>
          <a:p>
            <a:endParaRPr lang="en-US" sz="2400" dirty="0"/>
          </a:p>
          <a:p>
            <a:r>
              <a:rPr lang="en-US" sz="2400" dirty="0"/>
              <a:t> Timer-interrupts computer after specified period to ensure operating system maintains control.</a:t>
            </a:r>
          </a:p>
          <a:p>
            <a:pPr lvl="1"/>
            <a:r>
              <a:rPr lang="en-US" sz="2000" dirty="0"/>
              <a:t>Timer is decremented every clock tick.</a:t>
            </a:r>
          </a:p>
          <a:p>
            <a:pPr lvl="1"/>
            <a:r>
              <a:rPr lang="en-US" sz="2000" dirty="0"/>
              <a:t>When timer reaches the value 0, an interrupt occurs.</a:t>
            </a:r>
          </a:p>
          <a:p>
            <a:r>
              <a:rPr lang="en-US" sz="2400" i="1" dirty="0"/>
              <a:t>If the timer interrupts, control transfers automatically to the OS, which may treat the interrupt as a fatal error or may give the program more time.</a:t>
            </a:r>
            <a:endParaRPr lang="en-US" sz="2400" dirty="0"/>
          </a:p>
        </p:txBody>
      </p:sp>
    </p:spTree>
    <p:extLst>
      <p:ext uri="{BB962C8B-B14F-4D97-AF65-F5344CB8AC3E}">
        <p14:creationId xmlns:p14="http://schemas.microsoft.com/office/powerpoint/2010/main" val="1235304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OS Organization or Components</a:t>
            </a:r>
            <a:endParaRPr lang="en-US" dirty="0">
              <a:solidFill>
                <a:srgbClr val="FF0000"/>
              </a:solidFill>
            </a:endParaRPr>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3" cstate="print"/>
          <a:srcRect/>
          <a:stretch>
            <a:fillRect/>
          </a:stretch>
        </p:blipFill>
        <p:spPr bwMode="auto">
          <a:xfrm>
            <a:off x="457200" y="1524000"/>
            <a:ext cx="8229600" cy="4800600"/>
          </a:xfrm>
          <a:prstGeom prst="rect">
            <a:avLst/>
          </a:prstGeom>
          <a:noFill/>
          <a:ln w="9525">
            <a:noFill/>
            <a:miter lim="800000"/>
            <a:headEnd/>
            <a:tailEnd/>
          </a:ln>
        </p:spPr>
      </p:pic>
    </p:spTree>
    <p:extLst>
      <p:ext uri="{BB962C8B-B14F-4D97-AF65-F5344CB8AC3E}">
        <p14:creationId xmlns:p14="http://schemas.microsoft.com/office/powerpoint/2010/main" val="1391723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a:t>
            </a:r>
          </a:p>
        </p:txBody>
      </p:sp>
      <p:sp>
        <p:nvSpPr>
          <p:cNvPr id="3" name="Content Placeholder 2"/>
          <p:cNvSpPr>
            <a:spLocks noGrp="1"/>
          </p:cNvSpPr>
          <p:nvPr>
            <p:ph idx="1"/>
          </p:nvPr>
        </p:nvSpPr>
        <p:spPr>
          <a:xfrm>
            <a:off x="457200" y="1600200"/>
            <a:ext cx="8229600" cy="4800600"/>
          </a:xfrm>
        </p:spPr>
        <p:txBody>
          <a:bodyPr/>
          <a:lstStyle/>
          <a:p>
            <a:pPr lvl="0"/>
            <a:r>
              <a:rPr lang="en-US" dirty="0"/>
              <a:t>A process is a program in execution.</a:t>
            </a:r>
          </a:p>
          <a:p>
            <a:pPr lvl="0"/>
            <a:r>
              <a:rPr lang="en-US" dirty="0"/>
              <a:t> For example</a:t>
            </a:r>
          </a:p>
          <a:p>
            <a:pPr lvl="1"/>
            <a:r>
              <a:rPr lang="en-US" dirty="0"/>
              <a:t>A batch job is a process</a:t>
            </a:r>
          </a:p>
          <a:p>
            <a:pPr lvl="1"/>
            <a:r>
              <a:rPr lang="en-US" dirty="0"/>
              <a:t>A time-shared user program is a process</a:t>
            </a:r>
          </a:p>
          <a:p>
            <a:pPr lvl="0"/>
            <a:r>
              <a:rPr lang="en-US" dirty="0"/>
              <a:t>A system task (e.g. spooling output to printer) is a process.</a:t>
            </a:r>
          </a:p>
          <a:p>
            <a:pPr lvl="0"/>
            <a:r>
              <a:rPr lang="en-US" dirty="0"/>
              <a:t>Remember a program itself is not a process rather it is a passive entity.</a:t>
            </a:r>
          </a:p>
          <a:p>
            <a:endParaRPr lang="en-US" dirty="0"/>
          </a:p>
        </p:txBody>
      </p:sp>
    </p:spTree>
    <p:extLst>
      <p:ext uri="{BB962C8B-B14F-4D97-AF65-F5344CB8AC3E}">
        <p14:creationId xmlns:p14="http://schemas.microsoft.com/office/powerpoint/2010/main" val="854495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a:t>
            </a:r>
          </a:p>
        </p:txBody>
      </p:sp>
      <p:sp>
        <p:nvSpPr>
          <p:cNvPr id="3" name="Content Placeholder 2"/>
          <p:cNvSpPr>
            <a:spLocks noGrp="1"/>
          </p:cNvSpPr>
          <p:nvPr>
            <p:ph idx="1"/>
          </p:nvPr>
        </p:nvSpPr>
        <p:spPr>
          <a:xfrm>
            <a:off x="457200" y="1295400"/>
            <a:ext cx="8229600" cy="5334000"/>
          </a:xfrm>
        </p:spPr>
        <p:txBody>
          <a:bodyPr>
            <a:normAutofit/>
          </a:bodyPr>
          <a:lstStyle/>
          <a:p>
            <a:pPr lvl="0"/>
            <a:r>
              <a:rPr lang="en-US" dirty="0"/>
              <a:t>A process needs certain resources, including CPU time, memory, files, and I/O devices, to accomplish its task. These resources are either given to the process when it is created or when it is running.</a:t>
            </a:r>
          </a:p>
          <a:p>
            <a:pPr lvl="0"/>
            <a:r>
              <a:rPr lang="en-US" dirty="0"/>
              <a:t> When the process completes, the OS reclaims all the resources.</a:t>
            </a:r>
          </a:p>
          <a:p>
            <a:pPr lvl="0"/>
            <a:r>
              <a:rPr lang="en-US" dirty="0"/>
              <a:t>Process manager (OS) handle all these responsibility</a:t>
            </a:r>
          </a:p>
          <a:p>
            <a:endParaRPr lang="en-US" dirty="0"/>
          </a:p>
        </p:txBody>
      </p:sp>
    </p:spTree>
    <p:extLst>
      <p:ext uri="{BB962C8B-B14F-4D97-AF65-F5344CB8AC3E}">
        <p14:creationId xmlns:p14="http://schemas.microsoft.com/office/powerpoint/2010/main" val="1041633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Management</a:t>
            </a:r>
          </a:p>
        </p:txBody>
      </p:sp>
      <p:sp>
        <p:nvSpPr>
          <p:cNvPr id="3" name="Content Placeholder 2"/>
          <p:cNvSpPr>
            <a:spLocks noGrp="1"/>
          </p:cNvSpPr>
          <p:nvPr>
            <p:ph idx="1"/>
          </p:nvPr>
        </p:nvSpPr>
        <p:spPr/>
        <p:txBody>
          <a:bodyPr/>
          <a:lstStyle/>
          <a:p>
            <a:pPr lvl="0" algn="ctr">
              <a:buNone/>
            </a:pPr>
            <a:r>
              <a:rPr lang="en-US" sz="2800" dirty="0">
                <a:solidFill>
                  <a:srgbClr val="FF0000"/>
                </a:solidFill>
              </a:rPr>
              <a:t>The operating system is responsible for the following activities in connection with process management.</a:t>
            </a:r>
            <a:endParaRPr lang="en-US" sz="1800" dirty="0">
              <a:solidFill>
                <a:srgbClr val="FF0000"/>
              </a:solidFill>
            </a:endParaRPr>
          </a:p>
          <a:p>
            <a:pPr lvl="1"/>
            <a:endParaRPr lang="en-US" dirty="0"/>
          </a:p>
          <a:p>
            <a:pPr lvl="1"/>
            <a:r>
              <a:rPr lang="en-US" dirty="0"/>
              <a:t>Process creation and deletion.</a:t>
            </a:r>
            <a:endParaRPr lang="en-US" sz="1600" dirty="0"/>
          </a:p>
          <a:p>
            <a:pPr lvl="1"/>
            <a:r>
              <a:rPr lang="en-US" dirty="0"/>
              <a:t>Process suspension and resumption.</a:t>
            </a:r>
            <a:endParaRPr lang="en-US" sz="1600" dirty="0"/>
          </a:p>
          <a:p>
            <a:pPr lvl="1"/>
            <a:r>
              <a:rPr lang="en-US" dirty="0"/>
              <a:t>Provision of mechanisms for:</a:t>
            </a:r>
            <a:endParaRPr lang="en-US" sz="1600" dirty="0"/>
          </a:p>
          <a:p>
            <a:pPr lvl="2"/>
            <a:r>
              <a:rPr lang="en-US" dirty="0"/>
              <a:t>Process synchronization</a:t>
            </a:r>
            <a:endParaRPr lang="en-US" sz="1400" dirty="0"/>
          </a:p>
          <a:p>
            <a:pPr lvl="2"/>
            <a:r>
              <a:rPr lang="en-US" dirty="0"/>
              <a:t>Process communication</a:t>
            </a:r>
          </a:p>
        </p:txBody>
      </p:sp>
    </p:spTree>
    <p:extLst>
      <p:ext uri="{BB962C8B-B14F-4D97-AF65-F5344CB8AC3E}">
        <p14:creationId xmlns:p14="http://schemas.microsoft.com/office/powerpoint/2010/main" val="2264052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p>
        </p:txBody>
      </p:sp>
      <p:sp>
        <p:nvSpPr>
          <p:cNvPr id="3" name="Content Placeholder 2"/>
          <p:cNvSpPr>
            <a:spLocks noGrp="1"/>
          </p:cNvSpPr>
          <p:nvPr>
            <p:ph idx="1"/>
          </p:nvPr>
        </p:nvSpPr>
        <p:spPr/>
        <p:txBody>
          <a:bodyPr/>
          <a:lstStyle/>
          <a:p>
            <a:pPr algn="ctr">
              <a:buNone/>
            </a:pPr>
            <a:r>
              <a:rPr lang="en-US" i="1" dirty="0">
                <a:solidFill>
                  <a:srgbClr val="FF0000"/>
                </a:solidFill>
              </a:rPr>
              <a:t>Memory is a large array of words or bytes, each with its own address.</a:t>
            </a:r>
            <a:r>
              <a:rPr lang="en-US" dirty="0"/>
              <a:t> </a:t>
            </a:r>
          </a:p>
          <a:p>
            <a:endParaRPr lang="en-US" dirty="0"/>
          </a:p>
          <a:p>
            <a:r>
              <a:rPr lang="en-US" dirty="0"/>
              <a:t>It is a repository of quickly accessible data shared by the CPU and I/O devices.</a:t>
            </a:r>
          </a:p>
          <a:p>
            <a:r>
              <a:rPr lang="en-US" dirty="0"/>
              <a:t>Main memory is a volatile storage device.  It loses its contents in the case of system failure.</a:t>
            </a:r>
          </a:p>
          <a:p>
            <a:pPr>
              <a:buNone/>
            </a:pPr>
            <a:endParaRPr lang="en-US" dirty="0"/>
          </a:p>
        </p:txBody>
      </p:sp>
    </p:spTree>
    <p:extLst>
      <p:ext uri="{BB962C8B-B14F-4D97-AF65-F5344CB8AC3E}">
        <p14:creationId xmlns:p14="http://schemas.microsoft.com/office/powerpoint/2010/main" val="2313784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Management</a:t>
            </a:r>
          </a:p>
        </p:txBody>
      </p:sp>
      <p:sp>
        <p:nvSpPr>
          <p:cNvPr id="3" name="Content Placeholder 2"/>
          <p:cNvSpPr>
            <a:spLocks noGrp="1"/>
          </p:cNvSpPr>
          <p:nvPr>
            <p:ph idx="1"/>
          </p:nvPr>
        </p:nvSpPr>
        <p:spPr>
          <a:xfrm>
            <a:off x="457200" y="1600200"/>
            <a:ext cx="8229600" cy="5029200"/>
          </a:xfrm>
        </p:spPr>
        <p:txBody>
          <a:bodyPr/>
          <a:lstStyle/>
          <a:p>
            <a:pPr lvl="0" algn="ctr">
              <a:buNone/>
            </a:pPr>
            <a:r>
              <a:rPr lang="en-US" i="1" dirty="0">
                <a:solidFill>
                  <a:srgbClr val="FF0000"/>
                </a:solidFill>
              </a:rPr>
              <a:t>The operating system is responsible for the following activities in connections with memory management:</a:t>
            </a:r>
          </a:p>
          <a:p>
            <a:pPr lvl="0">
              <a:buNone/>
            </a:pPr>
            <a:endParaRPr lang="en-US" sz="2000" dirty="0"/>
          </a:p>
          <a:p>
            <a:pPr lvl="1"/>
            <a:r>
              <a:rPr lang="en-US" dirty="0"/>
              <a:t>Keep track of which parts of memory are currently being used and by whom.</a:t>
            </a:r>
            <a:endParaRPr lang="en-US" sz="1800" dirty="0"/>
          </a:p>
          <a:p>
            <a:pPr lvl="1"/>
            <a:r>
              <a:rPr lang="en-US" dirty="0"/>
              <a:t>Decide which processes to load when memory space becomes available.</a:t>
            </a:r>
            <a:endParaRPr lang="en-US" sz="1800" dirty="0"/>
          </a:p>
          <a:p>
            <a:pPr lvl="1"/>
            <a:r>
              <a:rPr lang="en-US" dirty="0"/>
              <a:t>Allocate and </a:t>
            </a:r>
            <a:r>
              <a:rPr lang="en-US" dirty="0" err="1"/>
              <a:t>deallocate</a:t>
            </a:r>
            <a:r>
              <a:rPr lang="en-US" dirty="0"/>
              <a:t> memory space as needed.</a:t>
            </a:r>
            <a:endParaRPr lang="en-US" sz="1800" dirty="0"/>
          </a:p>
          <a:p>
            <a:pPr>
              <a:buNone/>
            </a:pPr>
            <a:endParaRPr lang="en-US" dirty="0"/>
          </a:p>
        </p:txBody>
      </p:sp>
    </p:spTree>
    <p:extLst>
      <p:ext uri="{BB962C8B-B14F-4D97-AF65-F5344CB8AC3E}">
        <p14:creationId xmlns:p14="http://schemas.microsoft.com/office/powerpoint/2010/main" val="2387421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View of System</a:t>
            </a:r>
          </a:p>
        </p:txBody>
      </p:sp>
      <p:pic>
        <p:nvPicPr>
          <p:cNvPr id="1026" name="Picture 2"/>
          <p:cNvPicPr>
            <a:picLocks noChangeAspect="1" noChangeArrowheads="1"/>
          </p:cNvPicPr>
          <p:nvPr/>
        </p:nvPicPr>
        <p:blipFill>
          <a:blip r:embed="rId3" cstate="print"/>
          <a:srcRect/>
          <a:stretch>
            <a:fillRect/>
          </a:stretch>
        </p:blipFill>
        <p:spPr bwMode="auto">
          <a:xfrm>
            <a:off x="838200" y="1571624"/>
            <a:ext cx="7696200" cy="4371975"/>
          </a:xfrm>
          <a:prstGeom prst="rect">
            <a:avLst/>
          </a:prstGeom>
          <a:noFill/>
          <a:ln w="9525">
            <a:noFill/>
            <a:miter lim="800000"/>
            <a:headEnd/>
            <a:tailEnd/>
          </a:ln>
          <a:effectLst/>
        </p:spPr>
      </p:pic>
    </p:spTree>
    <p:extLst>
      <p:ext uri="{BB962C8B-B14F-4D97-AF65-F5344CB8AC3E}">
        <p14:creationId xmlns:p14="http://schemas.microsoft.com/office/powerpoint/2010/main" val="22926121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Management</a:t>
            </a:r>
          </a:p>
        </p:txBody>
      </p:sp>
      <p:sp>
        <p:nvSpPr>
          <p:cNvPr id="3" name="Content Placeholder 2"/>
          <p:cNvSpPr>
            <a:spLocks noGrp="1"/>
          </p:cNvSpPr>
          <p:nvPr>
            <p:ph idx="1"/>
          </p:nvPr>
        </p:nvSpPr>
        <p:spPr>
          <a:xfrm>
            <a:off x="457200" y="1600200"/>
            <a:ext cx="8382000" cy="4953000"/>
          </a:xfrm>
        </p:spPr>
        <p:txBody>
          <a:bodyPr>
            <a:normAutofit/>
          </a:bodyPr>
          <a:lstStyle/>
          <a:p>
            <a:pPr algn="ctr">
              <a:buNone/>
            </a:pPr>
            <a:r>
              <a:rPr lang="en-US" sz="2800" i="1" dirty="0">
                <a:solidFill>
                  <a:srgbClr val="FF0000"/>
                </a:solidFill>
              </a:rPr>
              <a:t>A file is a collection of related information defined by its creator. Commonly, files represent programs (both source and object forms) and data.</a:t>
            </a:r>
          </a:p>
          <a:p>
            <a:pPr algn="ctr">
              <a:buNone/>
            </a:pPr>
            <a:endParaRPr lang="en-US" sz="2800" i="1" dirty="0"/>
          </a:p>
          <a:p>
            <a:pPr lvl="0"/>
            <a:r>
              <a:rPr lang="en-US" dirty="0"/>
              <a:t>Most visible component of OS. Computers can store information on several different types of physical media (e.g. magnetic tap, magnetic disk, CD etc).</a:t>
            </a:r>
          </a:p>
          <a:p>
            <a:pPr lvl="0"/>
            <a:r>
              <a:rPr lang="en-US" dirty="0"/>
              <a:t>A file a logical storage unit, which abstract away the physical properties of its storage device.</a:t>
            </a:r>
          </a:p>
        </p:txBody>
      </p:sp>
    </p:spTree>
    <p:extLst>
      <p:ext uri="{BB962C8B-B14F-4D97-AF65-F5344CB8AC3E}">
        <p14:creationId xmlns:p14="http://schemas.microsoft.com/office/powerpoint/2010/main" val="6528397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Management</a:t>
            </a:r>
          </a:p>
        </p:txBody>
      </p:sp>
      <p:sp>
        <p:nvSpPr>
          <p:cNvPr id="3" name="Content Placeholder 2"/>
          <p:cNvSpPr>
            <a:spLocks noGrp="1"/>
          </p:cNvSpPr>
          <p:nvPr>
            <p:ph idx="1"/>
          </p:nvPr>
        </p:nvSpPr>
        <p:spPr>
          <a:xfrm>
            <a:off x="304800" y="1600200"/>
            <a:ext cx="8382000" cy="4876800"/>
          </a:xfrm>
        </p:spPr>
        <p:txBody>
          <a:bodyPr>
            <a:normAutofit/>
          </a:bodyPr>
          <a:lstStyle/>
          <a:p>
            <a:pPr algn="ctr">
              <a:buNone/>
            </a:pPr>
            <a:r>
              <a:rPr lang="en-US" i="1" dirty="0">
                <a:solidFill>
                  <a:srgbClr val="FF0000"/>
                </a:solidFill>
              </a:rPr>
              <a:t>The operating system is responsible for the following activities in connections with file management:</a:t>
            </a:r>
          </a:p>
          <a:p>
            <a:endParaRPr lang="en-US" dirty="0"/>
          </a:p>
          <a:p>
            <a:pPr lvl="1"/>
            <a:r>
              <a:rPr lang="en-US" dirty="0"/>
              <a:t>File creation and deletion.</a:t>
            </a:r>
          </a:p>
          <a:p>
            <a:pPr lvl="1"/>
            <a:r>
              <a:rPr lang="en-US" dirty="0"/>
              <a:t>Directory creation and deletion.</a:t>
            </a:r>
          </a:p>
          <a:p>
            <a:pPr lvl="1"/>
            <a:r>
              <a:rPr lang="en-US" dirty="0"/>
              <a:t>Support of primitives for manipulating files and directories.</a:t>
            </a:r>
          </a:p>
          <a:p>
            <a:pPr lvl="1"/>
            <a:r>
              <a:rPr lang="en-US" dirty="0"/>
              <a:t>Mapping files onto secondary storage.</a:t>
            </a:r>
          </a:p>
          <a:p>
            <a:pPr lvl="1"/>
            <a:r>
              <a:rPr lang="en-US" dirty="0"/>
              <a:t>File backup on stable (nonvolatile) storage media. </a:t>
            </a:r>
          </a:p>
          <a:p>
            <a:endParaRPr lang="en-US" dirty="0"/>
          </a:p>
        </p:txBody>
      </p:sp>
    </p:spTree>
    <p:extLst>
      <p:ext uri="{BB962C8B-B14F-4D97-AF65-F5344CB8AC3E}">
        <p14:creationId xmlns:p14="http://schemas.microsoft.com/office/powerpoint/2010/main" val="14124369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I/O Management</a:t>
            </a:r>
          </a:p>
        </p:txBody>
      </p:sp>
      <p:sp>
        <p:nvSpPr>
          <p:cNvPr id="3" name="Content Placeholder 2"/>
          <p:cNvSpPr>
            <a:spLocks noGrp="1"/>
          </p:cNvSpPr>
          <p:nvPr>
            <p:ph idx="1"/>
          </p:nvPr>
        </p:nvSpPr>
        <p:spPr>
          <a:xfrm>
            <a:off x="457200" y="1600200"/>
            <a:ext cx="8229600" cy="5029200"/>
          </a:xfrm>
        </p:spPr>
        <p:txBody>
          <a:bodyPr>
            <a:normAutofit/>
          </a:bodyPr>
          <a:lstStyle/>
          <a:p>
            <a:pPr algn="ctr">
              <a:buNone/>
            </a:pPr>
            <a:r>
              <a:rPr lang="en-US" i="1" dirty="0"/>
              <a:t>All computers have physical devices for acquiring input and producing output.</a:t>
            </a:r>
          </a:p>
          <a:p>
            <a:pPr>
              <a:buNone/>
            </a:pPr>
            <a:endParaRPr lang="en-US" i="1" dirty="0"/>
          </a:p>
          <a:p>
            <a:pPr lvl="0"/>
            <a:r>
              <a:rPr lang="en-US" dirty="0"/>
              <a:t>The I/O system consists of:</a:t>
            </a:r>
            <a:endParaRPr lang="en-US" sz="2000" dirty="0"/>
          </a:p>
          <a:p>
            <a:pPr lvl="1"/>
            <a:r>
              <a:rPr lang="en-US" dirty="0"/>
              <a:t>A memory management system for  buffering and caching system </a:t>
            </a:r>
            <a:endParaRPr lang="en-US" sz="1800" dirty="0"/>
          </a:p>
          <a:p>
            <a:pPr lvl="1"/>
            <a:r>
              <a:rPr lang="en-US" dirty="0"/>
              <a:t>A general device-driver interface</a:t>
            </a:r>
            <a:endParaRPr lang="en-US" sz="1800" dirty="0"/>
          </a:p>
          <a:p>
            <a:pPr lvl="1"/>
            <a:r>
              <a:rPr lang="en-US" dirty="0"/>
              <a:t>Drivers for specific hardware devices</a:t>
            </a:r>
          </a:p>
          <a:p>
            <a:pPr lvl="1"/>
            <a:r>
              <a:rPr lang="en-US" dirty="0"/>
              <a:t>Disk management</a:t>
            </a:r>
          </a:p>
          <a:p>
            <a:pPr>
              <a:buNone/>
            </a:pPr>
            <a:endParaRPr lang="en-US" dirty="0"/>
          </a:p>
        </p:txBody>
      </p:sp>
    </p:spTree>
    <p:extLst>
      <p:ext uri="{BB962C8B-B14F-4D97-AF65-F5344CB8AC3E}">
        <p14:creationId xmlns:p14="http://schemas.microsoft.com/office/powerpoint/2010/main" val="2798670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Storage Management</a:t>
            </a:r>
          </a:p>
        </p:txBody>
      </p:sp>
      <p:sp>
        <p:nvSpPr>
          <p:cNvPr id="3" name="Content Placeholder 2"/>
          <p:cNvSpPr>
            <a:spLocks noGrp="1"/>
          </p:cNvSpPr>
          <p:nvPr>
            <p:ph idx="1"/>
          </p:nvPr>
        </p:nvSpPr>
        <p:spPr>
          <a:xfrm>
            <a:off x="457200" y="1600200"/>
            <a:ext cx="8229600" cy="4876800"/>
          </a:xfrm>
        </p:spPr>
        <p:txBody>
          <a:bodyPr>
            <a:normAutofit/>
          </a:bodyPr>
          <a:lstStyle/>
          <a:p>
            <a:pPr lvl="0"/>
            <a:r>
              <a:rPr lang="en-US" dirty="0"/>
              <a:t>The computer system must provide </a:t>
            </a:r>
            <a:r>
              <a:rPr lang="en-US" i="1" dirty="0"/>
              <a:t>secondary storage</a:t>
            </a:r>
            <a:r>
              <a:rPr lang="en-US" dirty="0"/>
              <a:t> to back up main memory since main memory is volatile.</a:t>
            </a:r>
          </a:p>
          <a:p>
            <a:pPr lvl="0">
              <a:buNone/>
            </a:pPr>
            <a:endParaRPr lang="en-US" dirty="0"/>
          </a:p>
          <a:p>
            <a:pPr lvl="0"/>
            <a:r>
              <a:rPr lang="en-US" dirty="0"/>
              <a:t>Most modern computer systems use disks as the principle on-line storage medium, for both programs and data.</a:t>
            </a:r>
          </a:p>
          <a:p>
            <a:endParaRPr lang="en-US" dirty="0"/>
          </a:p>
        </p:txBody>
      </p:sp>
    </p:spTree>
    <p:extLst>
      <p:ext uri="{BB962C8B-B14F-4D97-AF65-F5344CB8AC3E}">
        <p14:creationId xmlns:p14="http://schemas.microsoft.com/office/powerpoint/2010/main" val="5563138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Secondary Storage Management</a:t>
            </a:r>
          </a:p>
        </p:txBody>
      </p:sp>
      <p:sp>
        <p:nvSpPr>
          <p:cNvPr id="3" name="Content Placeholder 2"/>
          <p:cNvSpPr>
            <a:spLocks noGrp="1"/>
          </p:cNvSpPr>
          <p:nvPr>
            <p:ph idx="1"/>
          </p:nvPr>
        </p:nvSpPr>
        <p:spPr/>
        <p:txBody>
          <a:bodyPr/>
          <a:lstStyle/>
          <a:p>
            <a:pPr lvl="0" algn="ctr">
              <a:buNone/>
            </a:pPr>
            <a:r>
              <a:rPr lang="en-US" i="1" dirty="0"/>
              <a:t>The operating system is responsible for the following activities in connection with disk management: </a:t>
            </a:r>
          </a:p>
          <a:p>
            <a:pPr lvl="0">
              <a:buNone/>
            </a:pPr>
            <a:endParaRPr lang="en-US" dirty="0"/>
          </a:p>
          <a:p>
            <a:pPr lvl="1"/>
            <a:r>
              <a:rPr lang="en-US" dirty="0"/>
              <a:t>Free space management</a:t>
            </a:r>
          </a:p>
          <a:p>
            <a:pPr lvl="1"/>
            <a:r>
              <a:rPr lang="en-US" dirty="0"/>
              <a:t>Storage allocation</a:t>
            </a:r>
          </a:p>
          <a:p>
            <a:pPr lvl="1"/>
            <a:r>
              <a:rPr lang="en-US" dirty="0"/>
              <a:t>Disk scheduling</a:t>
            </a:r>
          </a:p>
          <a:p>
            <a:endParaRPr lang="en-US" dirty="0"/>
          </a:p>
        </p:txBody>
      </p:sp>
    </p:spTree>
    <p:extLst>
      <p:ext uri="{BB962C8B-B14F-4D97-AF65-F5344CB8AC3E}">
        <p14:creationId xmlns:p14="http://schemas.microsoft.com/office/powerpoint/2010/main" val="37144054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calls</a:t>
            </a:r>
          </a:p>
        </p:txBody>
      </p:sp>
      <p:sp>
        <p:nvSpPr>
          <p:cNvPr id="3" name="Content Placeholder 2"/>
          <p:cNvSpPr>
            <a:spLocks noGrp="1"/>
          </p:cNvSpPr>
          <p:nvPr>
            <p:ph idx="1"/>
          </p:nvPr>
        </p:nvSpPr>
        <p:spPr>
          <a:xfrm>
            <a:off x="457200" y="1447800"/>
            <a:ext cx="8229600" cy="5257800"/>
          </a:xfrm>
        </p:spPr>
        <p:txBody>
          <a:bodyPr>
            <a:normAutofit/>
          </a:bodyPr>
          <a:lstStyle/>
          <a:p>
            <a:pPr lvl="0"/>
            <a:r>
              <a:rPr lang="en-US" dirty="0"/>
              <a:t>System calls provide the interface between a process and the operating system.</a:t>
            </a:r>
          </a:p>
          <a:p>
            <a:pPr lvl="1"/>
            <a:r>
              <a:rPr lang="en-US" dirty="0"/>
              <a:t> These calls are generally available as assembly language instructions.</a:t>
            </a:r>
          </a:p>
          <a:p>
            <a:pPr lvl="1"/>
            <a:r>
              <a:rPr lang="en-US" dirty="0"/>
              <a:t> Some systems also allow to make system calls from a high level language, such as C.</a:t>
            </a:r>
          </a:p>
          <a:p>
            <a:r>
              <a:rPr lang="en-US" dirty="0"/>
              <a:t>Example: </a:t>
            </a:r>
          </a:p>
          <a:p>
            <a:pPr lvl="1"/>
            <a:r>
              <a:rPr lang="en-US" dirty="0"/>
              <a:t>count = read(</a:t>
            </a:r>
            <a:r>
              <a:rPr lang="en-US" dirty="0" err="1"/>
              <a:t>fd</a:t>
            </a:r>
            <a:r>
              <a:rPr lang="en-US" dirty="0"/>
              <a:t>, buffer, </a:t>
            </a:r>
            <a:r>
              <a:rPr lang="en-US" dirty="0" err="1"/>
              <a:t>nbytes</a:t>
            </a:r>
            <a:r>
              <a:rPr lang="en-US" dirty="0"/>
              <a:t>)</a:t>
            </a:r>
          </a:p>
        </p:txBody>
      </p:sp>
    </p:spTree>
    <p:extLst>
      <p:ext uri="{BB962C8B-B14F-4D97-AF65-F5344CB8AC3E}">
        <p14:creationId xmlns:p14="http://schemas.microsoft.com/office/powerpoint/2010/main" val="2418750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Calls</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1948253" y="1600200"/>
            <a:ext cx="5247493" cy="4525963"/>
          </a:xfrm>
          <a:prstGeom prst="rect">
            <a:avLst/>
          </a:prstGeom>
          <a:noFill/>
          <a:ln w="9525">
            <a:noFill/>
            <a:miter lim="800000"/>
            <a:headEnd/>
            <a:tailEnd/>
          </a:ln>
        </p:spPr>
      </p:pic>
    </p:spTree>
    <p:extLst>
      <p:ext uri="{BB962C8B-B14F-4D97-AF65-F5344CB8AC3E}">
        <p14:creationId xmlns:p14="http://schemas.microsoft.com/office/powerpoint/2010/main" val="127739572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Calls</a:t>
            </a:r>
          </a:p>
        </p:txBody>
      </p:sp>
      <p:sp>
        <p:nvSpPr>
          <p:cNvPr id="3" name="Content Placeholder 2"/>
          <p:cNvSpPr>
            <a:spLocks noGrp="1"/>
          </p:cNvSpPr>
          <p:nvPr>
            <p:ph idx="1"/>
          </p:nvPr>
        </p:nvSpPr>
        <p:spPr>
          <a:xfrm>
            <a:off x="457200" y="1600200"/>
            <a:ext cx="8229600" cy="4876800"/>
          </a:xfrm>
        </p:spPr>
        <p:txBody>
          <a:bodyPr>
            <a:normAutofit/>
          </a:bodyPr>
          <a:lstStyle/>
          <a:p>
            <a:r>
              <a:rPr lang="en-US" dirty="0"/>
              <a:t>Process control</a:t>
            </a:r>
          </a:p>
          <a:p>
            <a:pPr lvl="1"/>
            <a:r>
              <a:rPr lang="en-US" dirty="0"/>
              <a:t>load, execute, abort, end, create process, allocate and free memory, wait event etc.</a:t>
            </a:r>
          </a:p>
          <a:p>
            <a:r>
              <a:rPr lang="en-US" dirty="0"/>
              <a:t>Example</a:t>
            </a:r>
          </a:p>
          <a:p>
            <a:pPr lvl="1"/>
            <a:r>
              <a:rPr lang="en-US" dirty="0" err="1"/>
              <a:t>Pid</a:t>
            </a:r>
            <a:r>
              <a:rPr lang="en-US" dirty="0"/>
              <a:t>=fork(), Creates a child process identical to parents.</a:t>
            </a:r>
          </a:p>
          <a:p>
            <a:pPr lvl="1"/>
            <a:r>
              <a:rPr lang="en-US" dirty="0"/>
              <a:t>exits(status), terminate the process execution and return the status.</a:t>
            </a:r>
          </a:p>
          <a:p>
            <a:pPr lvl="1"/>
            <a:r>
              <a:rPr lang="en-US" dirty="0"/>
              <a:t>Etc.</a:t>
            </a:r>
          </a:p>
        </p:txBody>
      </p:sp>
    </p:spTree>
    <p:extLst>
      <p:ext uri="{BB962C8B-B14F-4D97-AF65-F5344CB8AC3E}">
        <p14:creationId xmlns:p14="http://schemas.microsoft.com/office/powerpoint/2010/main" val="17573443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System Calls</a:t>
            </a:r>
          </a:p>
        </p:txBody>
      </p:sp>
      <p:sp>
        <p:nvSpPr>
          <p:cNvPr id="3" name="Content Placeholder 2"/>
          <p:cNvSpPr>
            <a:spLocks noGrp="1"/>
          </p:cNvSpPr>
          <p:nvPr>
            <p:ph idx="1"/>
          </p:nvPr>
        </p:nvSpPr>
        <p:spPr>
          <a:xfrm>
            <a:off x="457200" y="1600200"/>
            <a:ext cx="8229600" cy="4648200"/>
          </a:xfrm>
        </p:spPr>
        <p:txBody>
          <a:bodyPr>
            <a:normAutofit/>
          </a:bodyPr>
          <a:lstStyle/>
          <a:p>
            <a:endParaRPr lang="en-US" dirty="0"/>
          </a:p>
          <a:p>
            <a:r>
              <a:rPr lang="en-US" dirty="0"/>
              <a:t>File management:</a:t>
            </a:r>
          </a:p>
          <a:p>
            <a:pPr lvl="1"/>
            <a:r>
              <a:rPr lang="en-US" dirty="0"/>
              <a:t>Create file, delete file, open, close, read, write, get file attribute etc.</a:t>
            </a:r>
          </a:p>
          <a:p>
            <a:r>
              <a:rPr lang="en-US" dirty="0"/>
              <a:t>Example</a:t>
            </a:r>
          </a:p>
          <a:p>
            <a:pPr lvl="1"/>
            <a:r>
              <a:rPr lang="en-US" dirty="0"/>
              <a:t>Read(</a:t>
            </a:r>
            <a:r>
              <a:rPr lang="en-US" dirty="0" err="1"/>
              <a:t>fd</a:t>
            </a:r>
            <a:r>
              <a:rPr lang="en-US" dirty="0"/>
              <a:t>, buffer, </a:t>
            </a:r>
            <a:r>
              <a:rPr lang="en-US" dirty="0" err="1"/>
              <a:t>nbytes</a:t>
            </a:r>
            <a:r>
              <a:rPr lang="en-US" dirty="0"/>
              <a:t>)</a:t>
            </a:r>
          </a:p>
          <a:p>
            <a:pPr lvl="1"/>
            <a:r>
              <a:rPr lang="en-US" dirty="0"/>
              <a:t>Write(</a:t>
            </a:r>
            <a:r>
              <a:rPr lang="en-US" dirty="0" err="1"/>
              <a:t>fd</a:t>
            </a:r>
            <a:r>
              <a:rPr lang="en-US" dirty="0"/>
              <a:t>, buffer, </a:t>
            </a:r>
            <a:r>
              <a:rPr lang="en-US" dirty="0" err="1"/>
              <a:t>nbytes</a:t>
            </a:r>
            <a:r>
              <a:rPr lang="en-US" dirty="0"/>
              <a:t>)</a:t>
            </a:r>
          </a:p>
          <a:p>
            <a:pPr lvl="1"/>
            <a:r>
              <a:rPr lang="en-US" dirty="0" err="1"/>
              <a:t>fd</a:t>
            </a:r>
            <a:r>
              <a:rPr lang="en-US" dirty="0"/>
              <a:t>=open(file, how,….)</a:t>
            </a:r>
          </a:p>
          <a:p>
            <a:pPr lvl="1"/>
            <a:r>
              <a:rPr lang="en-US" dirty="0"/>
              <a:t>Close(</a:t>
            </a:r>
            <a:r>
              <a:rPr lang="en-US" dirty="0" err="1"/>
              <a:t>fd</a:t>
            </a:r>
            <a:r>
              <a:rPr lang="en-US" dirty="0"/>
              <a:t>)</a:t>
            </a:r>
          </a:p>
          <a:p>
            <a:pPr lvl="1"/>
            <a:r>
              <a:rPr lang="en-US" dirty="0"/>
              <a:t>etc.</a:t>
            </a:r>
          </a:p>
        </p:txBody>
      </p:sp>
    </p:spTree>
    <p:extLst>
      <p:ext uri="{BB962C8B-B14F-4D97-AF65-F5344CB8AC3E}">
        <p14:creationId xmlns:p14="http://schemas.microsoft.com/office/powerpoint/2010/main" val="16222808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3" cstate="print"/>
          <a:srcRect/>
          <a:stretch>
            <a:fillRect/>
          </a:stretch>
        </p:blipFill>
        <p:spPr bwMode="auto">
          <a:xfrm>
            <a:off x="304800" y="609600"/>
            <a:ext cx="8553913" cy="5943600"/>
          </a:xfrm>
          <a:prstGeom prst="rect">
            <a:avLst/>
          </a:prstGeom>
          <a:noFill/>
          <a:ln w="9525">
            <a:noFill/>
            <a:miter lim="800000"/>
            <a:headEnd/>
            <a:tailEnd/>
          </a:ln>
          <a:effectLst/>
        </p:spPr>
      </p:pic>
    </p:spTree>
    <p:extLst>
      <p:ext uri="{BB962C8B-B14F-4D97-AF65-F5344CB8AC3E}">
        <p14:creationId xmlns:p14="http://schemas.microsoft.com/office/powerpoint/2010/main" val="3153941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 System Components</a:t>
            </a:r>
          </a:p>
        </p:txBody>
      </p:sp>
      <p:sp>
        <p:nvSpPr>
          <p:cNvPr id="3" name="Content Placeholder 2"/>
          <p:cNvSpPr>
            <a:spLocks noGrp="1"/>
          </p:cNvSpPr>
          <p:nvPr>
            <p:ph sz="quarter" idx="1"/>
          </p:nvPr>
        </p:nvSpPr>
        <p:spPr/>
        <p:txBody>
          <a:bodyPr>
            <a:normAutofit lnSpcReduction="10000"/>
          </a:bodyPr>
          <a:lstStyle/>
          <a:p>
            <a:r>
              <a:rPr lang="en-US" dirty="0"/>
              <a:t>Hardware </a:t>
            </a:r>
          </a:p>
          <a:p>
            <a:pPr lvl="1"/>
            <a:r>
              <a:rPr lang="en-US" dirty="0"/>
              <a:t>Provides basic computing resources (CPU, memory, I/O devices). </a:t>
            </a:r>
          </a:p>
          <a:p>
            <a:r>
              <a:rPr lang="en-US" dirty="0"/>
              <a:t>Operating System </a:t>
            </a:r>
          </a:p>
          <a:p>
            <a:pPr lvl="1"/>
            <a:r>
              <a:rPr lang="en-US" dirty="0"/>
              <a:t>Controls and coordinates the use of hardware among application programs. </a:t>
            </a:r>
          </a:p>
          <a:p>
            <a:r>
              <a:rPr lang="en-US" dirty="0"/>
              <a:t>Application Programs </a:t>
            </a:r>
          </a:p>
          <a:p>
            <a:pPr lvl="1"/>
            <a:r>
              <a:rPr lang="en-US" dirty="0"/>
              <a:t>Solve computing problems of users (compilers, database systems, video games, business programs such as banking software). </a:t>
            </a:r>
          </a:p>
          <a:p>
            <a:r>
              <a:rPr lang="en-US" dirty="0"/>
              <a:t>Users </a:t>
            </a:r>
          </a:p>
          <a:p>
            <a:pPr lvl="1"/>
            <a:r>
              <a:rPr lang="en-US" dirty="0"/>
              <a:t>People, machines, other computers </a:t>
            </a:r>
          </a:p>
          <a:p>
            <a:endParaRPr lang="en-US" dirty="0"/>
          </a:p>
        </p:txBody>
      </p:sp>
    </p:spTree>
    <p:extLst>
      <p:ext uri="{BB962C8B-B14F-4D97-AF65-F5344CB8AC3E}">
        <p14:creationId xmlns:p14="http://schemas.microsoft.com/office/powerpoint/2010/main" val="380356871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3" cstate="print"/>
          <a:srcRect/>
          <a:stretch>
            <a:fillRect/>
          </a:stretch>
        </p:blipFill>
        <p:spPr bwMode="auto">
          <a:xfrm>
            <a:off x="457200" y="304800"/>
            <a:ext cx="7848600" cy="6248400"/>
          </a:xfrm>
          <a:prstGeom prst="rect">
            <a:avLst/>
          </a:prstGeom>
          <a:noFill/>
          <a:ln w="9525">
            <a:noFill/>
            <a:miter lim="800000"/>
            <a:headEnd/>
            <a:tailEnd/>
          </a:ln>
          <a:effectLst/>
        </p:spPr>
      </p:pic>
    </p:spTree>
    <p:extLst>
      <p:ext uri="{BB962C8B-B14F-4D97-AF65-F5344CB8AC3E}">
        <p14:creationId xmlns:p14="http://schemas.microsoft.com/office/powerpoint/2010/main" val="2008645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667000"/>
            <a:ext cx="8534400" cy="758952"/>
          </a:xfrm>
        </p:spPr>
        <p:txBody>
          <a:bodyPr>
            <a:normAutofit/>
          </a:bodyPr>
          <a:lstStyle/>
          <a:p>
            <a:r>
              <a:rPr lang="en-US" dirty="0"/>
              <a:t>OS System Structure</a:t>
            </a:r>
          </a:p>
        </p:txBody>
      </p:sp>
    </p:spTree>
    <p:extLst>
      <p:ext uri="{BB962C8B-B14F-4D97-AF65-F5344CB8AC3E}">
        <p14:creationId xmlns:p14="http://schemas.microsoft.com/office/powerpoint/2010/main" val="41753773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Structure</a:t>
            </a:r>
          </a:p>
        </p:txBody>
      </p:sp>
      <p:sp>
        <p:nvSpPr>
          <p:cNvPr id="3" name="Content Placeholder 2"/>
          <p:cNvSpPr>
            <a:spLocks noGrp="1"/>
          </p:cNvSpPr>
          <p:nvPr>
            <p:ph sz="quarter" idx="1"/>
          </p:nvPr>
        </p:nvSpPr>
        <p:spPr/>
        <p:txBody>
          <a:bodyPr/>
          <a:lstStyle/>
          <a:p>
            <a:pPr algn="just"/>
            <a:r>
              <a:rPr lang="en-US" dirty="0"/>
              <a:t>Many commercial systems do not have well-defined structures. Frequently, such operating systems started as small, simple, and limited systems and then grew beyond their original scope. </a:t>
            </a:r>
          </a:p>
          <a:p>
            <a:pPr algn="just"/>
            <a:r>
              <a:rPr lang="en-US" dirty="0"/>
              <a:t>MS-DOS is an example of such a system. It was originally designed and implemented by a few people who had no idea that it would become so popular. It was written to provide the most functionality in the least space, so it was not divided into modules carefully.</a:t>
            </a:r>
          </a:p>
        </p:txBody>
      </p:sp>
    </p:spTree>
    <p:extLst>
      <p:ext uri="{BB962C8B-B14F-4D97-AF65-F5344CB8AC3E}">
        <p14:creationId xmlns:p14="http://schemas.microsoft.com/office/powerpoint/2010/main" val="856787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Structure /Monolithic Structure</a:t>
            </a:r>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667000" y="2057400"/>
            <a:ext cx="4191000" cy="2867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3124200" y="5140220"/>
            <a:ext cx="2898550" cy="369332"/>
          </a:xfrm>
          <a:prstGeom prst="rect">
            <a:avLst/>
          </a:prstGeom>
          <a:noFill/>
        </p:spPr>
        <p:txBody>
          <a:bodyPr wrap="none" rtlCol="0">
            <a:spAutoFit/>
          </a:bodyPr>
          <a:lstStyle/>
          <a:p>
            <a:r>
              <a:rPr lang="en-US" dirty="0"/>
              <a:t>Figure: MS-DOS Structure</a:t>
            </a:r>
          </a:p>
        </p:txBody>
      </p:sp>
    </p:spTree>
    <p:extLst>
      <p:ext uri="{BB962C8B-B14F-4D97-AF65-F5344CB8AC3E}">
        <p14:creationId xmlns:p14="http://schemas.microsoft.com/office/powerpoint/2010/main" val="32544202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Structure</a:t>
            </a:r>
          </a:p>
        </p:txBody>
      </p:sp>
      <p:sp>
        <p:nvSpPr>
          <p:cNvPr id="3" name="Content Placeholder 2"/>
          <p:cNvSpPr>
            <a:spLocks noGrp="1"/>
          </p:cNvSpPr>
          <p:nvPr>
            <p:ph sz="quarter" idx="1"/>
          </p:nvPr>
        </p:nvSpPr>
        <p:spPr/>
        <p:txBody>
          <a:bodyPr>
            <a:normAutofit lnSpcReduction="10000"/>
          </a:bodyPr>
          <a:lstStyle/>
          <a:p>
            <a:pPr algn="just"/>
            <a:r>
              <a:rPr lang="en-US" dirty="0"/>
              <a:t>In MS-DOS, the interfaces and levels of functionality are not well separated. For instance, application programs are able to access the basic I/O routines to write directly to the display and disk drives. </a:t>
            </a:r>
          </a:p>
          <a:p>
            <a:pPr algn="just"/>
            <a:r>
              <a:rPr lang="en-US" dirty="0"/>
              <a:t>Such freedom leaves MS-DOS vulnerable to errant (or malicious) programs, causing entire system crashes</a:t>
            </a:r>
          </a:p>
          <a:p>
            <a:pPr algn="just"/>
            <a:r>
              <a:rPr lang="en-US" dirty="0"/>
              <a:t>when user programs fail. Of course, MS-DOS was also limited by the hardware of its era. Because the Intel 8088 for which it was written provides no dual mode and no hardware protection</a:t>
            </a:r>
          </a:p>
        </p:txBody>
      </p:sp>
    </p:spTree>
    <p:extLst>
      <p:ext uri="{BB962C8B-B14F-4D97-AF65-F5344CB8AC3E}">
        <p14:creationId xmlns:p14="http://schemas.microsoft.com/office/powerpoint/2010/main" val="11517857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approaches</a:t>
            </a:r>
          </a:p>
        </p:txBody>
      </p:sp>
      <p:sp>
        <p:nvSpPr>
          <p:cNvPr id="3" name="Content Placeholder 2"/>
          <p:cNvSpPr>
            <a:spLocks noGrp="1"/>
          </p:cNvSpPr>
          <p:nvPr>
            <p:ph idx="1"/>
          </p:nvPr>
        </p:nvSpPr>
        <p:spPr>
          <a:xfrm>
            <a:off x="457200" y="1600200"/>
            <a:ext cx="8229600" cy="4876800"/>
          </a:xfrm>
        </p:spPr>
        <p:txBody>
          <a:bodyPr>
            <a:normAutofit/>
          </a:bodyPr>
          <a:lstStyle/>
          <a:p>
            <a:r>
              <a:rPr lang="en-US" dirty="0"/>
              <a:t>Unix System is an example.</a:t>
            </a:r>
          </a:p>
          <a:p>
            <a:pPr lvl="0"/>
            <a:r>
              <a:rPr lang="en-US" dirty="0"/>
              <a:t>The UNIX OS consists of two separable parts.</a:t>
            </a:r>
            <a:endParaRPr lang="en-US" sz="2000" dirty="0"/>
          </a:p>
          <a:p>
            <a:pPr lvl="1"/>
            <a:r>
              <a:rPr lang="en-US" dirty="0"/>
              <a:t>Systems programs – use kernel supported system calls to provide useful functions such as compilation and file manipulation.</a:t>
            </a:r>
            <a:endParaRPr lang="en-US" sz="1600" dirty="0"/>
          </a:p>
          <a:p>
            <a:pPr lvl="1"/>
            <a:r>
              <a:rPr lang="en-US" dirty="0"/>
              <a:t>The kernel</a:t>
            </a:r>
            <a:endParaRPr lang="en-US" sz="1600" dirty="0"/>
          </a:p>
          <a:p>
            <a:pPr lvl="2"/>
            <a:r>
              <a:rPr lang="en-US" dirty="0"/>
              <a:t>Consists of everything below the system-call interface and above the physical hardware</a:t>
            </a:r>
          </a:p>
          <a:p>
            <a:pPr lvl="2"/>
            <a:r>
              <a:rPr lang="en-US" dirty="0"/>
              <a:t>Provides the file system, CPU scheduling, memory management, and other operating-system functions; a large number of functions for one level.</a:t>
            </a:r>
            <a:endParaRPr lang="en-US" sz="1400" dirty="0"/>
          </a:p>
          <a:p>
            <a:pPr lvl="1"/>
            <a:endParaRPr lang="en-US" dirty="0"/>
          </a:p>
        </p:txBody>
      </p:sp>
    </p:spTree>
    <p:extLst>
      <p:ext uri="{BB962C8B-B14F-4D97-AF65-F5344CB8AC3E}">
        <p14:creationId xmlns:p14="http://schemas.microsoft.com/office/powerpoint/2010/main" val="19546802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Unix System Structure</a:t>
            </a:r>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3" cstate="print"/>
          <a:srcRect l="1018" t="7175" r="1050" b="6870"/>
          <a:stretch>
            <a:fillRect/>
          </a:stretch>
        </p:blipFill>
        <p:spPr bwMode="auto">
          <a:xfrm>
            <a:off x="533400" y="1524000"/>
            <a:ext cx="8153400" cy="4767896"/>
          </a:xfrm>
          <a:prstGeom prst="rect">
            <a:avLst/>
          </a:prstGeom>
          <a:noFill/>
          <a:ln w="76200" cmpd="tri">
            <a:solidFill>
              <a:srgbClr val="000000"/>
            </a:solidFill>
            <a:miter lim="800000"/>
            <a:headEnd/>
            <a:tailEnd/>
          </a:ln>
          <a:effectLst/>
        </p:spPr>
      </p:pic>
    </p:spTree>
    <p:extLst>
      <p:ext uri="{BB962C8B-B14F-4D97-AF65-F5344CB8AC3E}">
        <p14:creationId xmlns:p14="http://schemas.microsoft.com/office/powerpoint/2010/main" val="21746903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Layered approaches</a:t>
            </a:r>
          </a:p>
        </p:txBody>
      </p:sp>
      <p:sp>
        <p:nvSpPr>
          <p:cNvPr id="3" name="Content Placeholder 2"/>
          <p:cNvSpPr>
            <a:spLocks noGrp="1"/>
          </p:cNvSpPr>
          <p:nvPr>
            <p:ph idx="1"/>
          </p:nvPr>
        </p:nvSpPr>
        <p:spPr>
          <a:xfrm>
            <a:off x="457200" y="1600200"/>
            <a:ext cx="8229600" cy="4724400"/>
          </a:xfrm>
        </p:spPr>
        <p:txBody>
          <a:bodyPr/>
          <a:lstStyle/>
          <a:p>
            <a:pPr lvl="0"/>
            <a:r>
              <a:rPr lang="en-US" sz="2400" dirty="0"/>
              <a:t>The operating system is divided into a number of layers (levels), each built on top of lower layers.  The bottom layer (layer 0), is the hardware; the highest (layer N) is the user interface.</a:t>
            </a:r>
          </a:p>
          <a:p>
            <a:pPr lvl="0"/>
            <a:r>
              <a:rPr lang="en-US" sz="2400" dirty="0"/>
              <a:t>Layered approach provides modularity. With modularity, layers are selected such that each layer uses functions (operations) and services of only lower-level layers.</a:t>
            </a:r>
          </a:p>
          <a:p>
            <a:pPr lvl="0"/>
            <a:r>
              <a:rPr lang="en-US" sz="2400" dirty="0"/>
              <a:t>Each layer is implemented by using only those operations that are provided lower level layers.</a:t>
            </a:r>
          </a:p>
          <a:p>
            <a:pPr lvl="0"/>
            <a:r>
              <a:rPr lang="en-US" sz="2400" dirty="0"/>
              <a:t>The major difficulty is appropriate definition of various layers.</a:t>
            </a:r>
          </a:p>
          <a:p>
            <a:pPr>
              <a:buNone/>
            </a:pPr>
            <a:endParaRPr lang="en-US" dirty="0"/>
          </a:p>
        </p:txBody>
      </p:sp>
    </p:spTree>
    <p:extLst>
      <p:ext uri="{BB962C8B-B14F-4D97-AF65-F5344CB8AC3E}">
        <p14:creationId xmlns:p14="http://schemas.microsoft.com/office/powerpoint/2010/main" val="14776214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Microkernel System Structure</a:t>
            </a:r>
          </a:p>
        </p:txBody>
      </p:sp>
      <p:sp>
        <p:nvSpPr>
          <p:cNvPr id="3" name="Content Placeholder 2"/>
          <p:cNvSpPr>
            <a:spLocks noGrp="1"/>
          </p:cNvSpPr>
          <p:nvPr>
            <p:ph idx="1"/>
          </p:nvPr>
        </p:nvSpPr>
        <p:spPr>
          <a:xfrm>
            <a:off x="457200" y="1600200"/>
            <a:ext cx="8229600" cy="4876800"/>
          </a:xfrm>
        </p:spPr>
        <p:txBody>
          <a:bodyPr>
            <a:normAutofit/>
          </a:bodyPr>
          <a:lstStyle/>
          <a:p>
            <a:pPr lvl="0"/>
            <a:r>
              <a:rPr lang="en-US" dirty="0"/>
              <a:t>Moves as much from the kernel into “</a:t>
            </a:r>
            <a:r>
              <a:rPr lang="en-US" i="1" dirty="0"/>
              <a:t>user</a:t>
            </a:r>
            <a:r>
              <a:rPr lang="en-US" dirty="0"/>
              <a:t>” space.</a:t>
            </a:r>
            <a:endParaRPr lang="en-US" sz="2000" dirty="0"/>
          </a:p>
          <a:p>
            <a:pPr lvl="0"/>
            <a:r>
              <a:rPr lang="en-US" dirty="0"/>
              <a:t>Communication takes place between user modules using message passing.</a:t>
            </a:r>
            <a:endParaRPr lang="en-US" sz="2000" dirty="0"/>
          </a:p>
          <a:p>
            <a:pPr lvl="0"/>
            <a:r>
              <a:rPr lang="en-US" dirty="0"/>
              <a:t>Benefits:</a:t>
            </a:r>
            <a:endParaRPr lang="en-US" sz="2000" dirty="0"/>
          </a:p>
          <a:p>
            <a:pPr lvl="1"/>
            <a:r>
              <a:rPr lang="en-US" dirty="0"/>
              <a:t>Easier to extend a microkernel</a:t>
            </a:r>
            <a:endParaRPr lang="en-US" sz="1800" dirty="0"/>
          </a:p>
          <a:p>
            <a:pPr lvl="1"/>
            <a:r>
              <a:rPr lang="en-US" dirty="0"/>
              <a:t>Easier to port the operating system to new architectures</a:t>
            </a:r>
            <a:endParaRPr lang="en-US" sz="1800" dirty="0"/>
          </a:p>
          <a:p>
            <a:pPr lvl="1"/>
            <a:r>
              <a:rPr lang="en-US" dirty="0"/>
              <a:t>More reliable (less code is running in kernel mode)</a:t>
            </a:r>
            <a:endParaRPr lang="en-US" sz="1800" dirty="0"/>
          </a:p>
          <a:p>
            <a:pPr lvl="1"/>
            <a:r>
              <a:rPr lang="en-US" dirty="0"/>
              <a:t>More secure</a:t>
            </a:r>
            <a:endParaRPr lang="en-US" sz="1800" dirty="0"/>
          </a:p>
          <a:p>
            <a:pPr>
              <a:buNone/>
            </a:pPr>
            <a:endParaRPr lang="en-US" dirty="0"/>
          </a:p>
        </p:txBody>
      </p:sp>
    </p:spTree>
    <p:extLst>
      <p:ext uri="{BB962C8B-B14F-4D97-AF65-F5344CB8AC3E}">
        <p14:creationId xmlns:p14="http://schemas.microsoft.com/office/powerpoint/2010/main" val="1400278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Microkernel</a:t>
            </a:r>
          </a:p>
        </p:txBody>
      </p:sp>
      <p:sp>
        <p:nvSpPr>
          <p:cNvPr id="3" name="Content Placeholder 2"/>
          <p:cNvSpPr>
            <a:spLocks noGrp="1"/>
          </p:cNvSpPr>
          <p:nvPr>
            <p:ph sz="quarter" idx="1"/>
          </p:nvPr>
        </p:nvSpPr>
        <p:spPr/>
        <p:txBody>
          <a:bodyPr>
            <a:normAutofit/>
          </a:bodyPr>
          <a:lstStyle/>
          <a:p>
            <a:pPr algn="just"/>
            <a:r>
              <a:rPr lang="en-US" dirty="0"/>
              <a:t>One benefit of the microkernel approach is ease of extending the operating system. All new services are added to user space and consequently do not require modification of the kernel. </a:t>
            </a:r>
          </a:p>
          <a:p>
            <a:pPr algn="just"/>
            <a:r>
              <a:rPr lang="en-US" dirty="0"/>
              <a:t>When the kernel does have to be modified, the changes tend to be fewer, because the microkernel is a smaller kernel.</a:t>
            </a:r>
          </a:p>
          <a:p>
            <a:pPr algn="just"/>
            <a:r>
              <a:rPr lang="en-US" dirty="0"/>
              <a:t>The resulting operating system is easier to port from one hardware design to another. </a:t>
            </a:r>
          </a:p>
        </p:txBody>
      </p:sp>
    </p:spTree>
    <p:extLst>
      <p:ext uri="{BB962C8B-B14F-4D97-AF65-F5344CB8AC3E}">
        <p14:creationId xmlns:p14="http://schemas.microsoft.com/office/powerpoint/2010/main" val="2005610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Operating System?</a:t>
            </a:r>
          </a:p>
        </p:txBody>
      </p:sp>
      <p:sp>
        <p:nvSpPr>
          <p:cNvPr id="3" name="Content Placeholder 2"/>
          <p:cNvSpPr>
            <a:spLocks noGrp="1"/>
          </p:cNvSpPr>
          <p:nvPr>
            <p:ph sz="quarter" idx="1"/>
          </p:nvPr>
        </p:nvSpPr>
        <p:spPr>
          <a:xfrm>
            <a:off x="228600" y="1600200"/>
            <a:ext cx="8686800" cy="4525963"/>
          </a:xfrm>
        </p:spPr>
        <p:txBody>
          <a:bodyPr/>
          <a:lstStyle/>
          <a:p>
            <a:r>
              <a:rPr lang="en-US" dirty="0"/>
              <a:t>An OS is a program that acts an intermediary between the user of a computer and computer hardware. </a:t>
            </a:r>
          </a:p>
          <a:p>
            <a:pPr>
              <a:buNone/>
            </a:pPr>
            <a:endParaRPr lang="en-US" dirty="0"/>
          </a:p>
          <a:p>
            <a:r>
              <a:rPr lang="en-US" dirty="0"/>
              <a:t>OS simplifies and manages the complexity of running application programs efficiently. </a:t>
            </a:r>
          </a:p>
          <a:p>
            <a:endParaRPr lang="en-US" dirty="0"/>
          </a:p>
        </p:txBody>
      </p:sp>
    </p:spTree>
    <p:extLst>
      <p:ext uri="{BB962C8B-B14F-4D97-AF65-F5344CB8AC3E}">
        <p14:creationId xmlns:p14="http://schemas.microsoft.com/office/powerpoint/2010/main" val="31755786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Machines</a:t>
            </a:r>
          </a:p>
        </p:txBody>
      </p:sp>
      <p:sp>
        <p:nvSpPr>
          <p:cNvPr id="3" name="Content Placeholder 2"/>
          <p:cNvSpPr>
            <a:spLocks noGrp="1"/>
          </p:cNvSpPr>
          <p:nvPr>
            <p:ph sz="quarter" idx="1"/>
          </p:nvPr>
        </p:nvSpPr>
        <p:spPr/>
        <p:txBody>
          <a:bodyPr/>
          <a:lstStyle/>
          <a:p>
            <a:pPr marL="0" indent="0" algn="just">
              <a:buNone/>
            </a:pPr>
            <a:r>
              <a:rPr lang="en-US" dirty="0"/>
              <a:t>The fundamental idea behind a virtual machine is to abstract the hardware of a single computer (the CPU, memory, disk drives, network interface cards, and so forth) into several different execution environments, thereby creating the illusion that each separate execution environment is running its own private computer.</a:t>
            </a:r>
          </a:p>
        </p:txBody>
      </p:sp>
    </p:spTree>
    <p:extLst>
      <p:ext uri="{BB962C8B-B14F-4D97-AF65-F5344CB8AC3E}">
        <p14:creationId xmlns:p14="http://schemas.microsoft.com/office/powerpoint/2010/main" val="39031507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a:t>
            </a:r>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43000" y="1524000"/>
            <a:ext cx="6629400" cy="3553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600200" y="5421868"/>
            <a:ext cx="7080785" cy="369332"/>
          </a:xfrm>
          <a:prstGeom prst="rect">
            <a:avLst/>
          </a:prstGeom>
          <a:noFill/>
        </p:spPr>
        <p:txBody>
          <a:bodyPr wrap="none" rtlCol="0">
            <a:spAutoFit/>
          </a:bodyPr>
          <a:lstStyle/>
          <a:p>
            <a:r>
              <a:rPr lang="en-US" dirty="0"/>
              <a:t>Figure: System models, (a) </a:t>
            </a:r>
            <a:r>
              <a:rPr lang="en-US" dirty="0" err="1"/>
              <a:t>Nonvirtual</a:t>
            </a:r>
            <a:r>
              <a:rPr lang="en-US" dirty="0"/>
              <a:t> machine, (b) Virtual machine</a:t>
            </a:r>
          </a:p>
        </p:txBody>
      </p:sp>
    </p:spTree>
    <p:extLst>
      <p:ext uri="{BB962C8B-B14F-4D97-AF65-F5344CB8AC3E}">
        <p14:creationId xmlns:p14="http://schemas.microsoft.com/office/powerpoint/2010/main" val="9182315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Machine</a:t>
            </a:r>
          </a:p>
        </p:txBody>
      </p:sp>
      <p:sp>
        <p:nvSpPr>
          <p:cNvPr id="3" name="Content Placeholder 2"/>
          <p:cNvSpPr>
            <a:spLocks noGrp="1"/>
          </p:cNvSpPr>
          <p:nvPr>
            <p:ph sz="quarter" idx="1"/>
          </p:nvPr>
        </p:nvSpPr>
        <p:spPr/>
        <p:txBody>
          <a:bodyPr>
            <a:normAutofit fontScale="92500" lnSpcReduction="10000"/>
          </a:bodyPr>
          <a:lstStyle/>
          <a:p>
            <a:pPr algn="just"/>
            <a:r>
              <a:rPr lang="en-US" dirty="0"/>
              <a:t>By using CPU scheduling and virtual-memory techniques, an operating system can create the illusion that a process has its own processor with its own (virtual) memory. Normally, a process has additional features, such as system calls and a file system, that are not provided by the bare hardware. </a:t>
            </a:r>
          </a:p>
          <a:p>
            <a:pPr algn="just"/>
            <a:endParaRPr lang="en-US" dirty="0"/>
          </a:p>
          <a:p>
            <a:pPr algn="just"/>
            <a:r>
              <a:rPr lang="en-US" dirty="0"/>
              <a:t>The virtual-machine approach does not provide any such additional functionality but rather provides an interface that is</a:t>
            </a:r>
            <a:r>
              <a:rPr lang="en-US" i="1" dirty="0"/>
              <a:t> identical to the </a:t>
            </a:r>
            <a:r>
              <a:rPr lang="en-US" dirty="0"/>
              <a:t>underlying bare hardware. Each process is provided with a (virtual) copy of the underlying computer</a:t>
            </a:r>
          </a:p>
        </p:txBody>
      </p:sp>
    </p:spTree>
    <p:extLst>
      <p:ext uri="{BB962C8B-B14F-4D97-AF65-F5344CB8AC3E}">
        <p14:creationId xmlns:p14="http://schemas.microsoft.com/office/powerpoint/2010/main" val="24120426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6383-8A03-4E82-A81D-DE5B1C299B9E}"/>
              </a:ext>
            </a:extLst>
          </p:cNvPr>
          <p:cNvSpPr>
            <a:spLocks noGrp="1"/>
          </p:cNvSpPr>
          <p:nvPr>
            <p:ph type="title"/>
          </p:nvPr>
        </p:nvSpPr>
        <p:spPr/>
        <p:txBody>
          <a:bodyPr/>
          <a:lstStyle/>
          <a:p>
            <a:r>
              <a:rPr lang="en-GB" dirty="0"/>
              <a:t>Shell</a:t>
            </a:r>
          </a:p>
        </p:txBody>
      </p:sp>
      <p:sp>
        <p:nvSpPr>
          <p:cNvPr id="3" name="Content Placeholder 2">
            <a:extLst>
              <a:ext uri="{FF2B5EF4-FFF2-40B4-BE49-F238E27FC236}">
                <a16:creationId xmlns:a16="http://schemas.microsoft.com/office/drawing/2014/main" id="{2DB14738-44A7-4D56-8300-17C922187B69}"/>
              </a:ext>
            </a:extLst>
          </p:cNvPr>
          <p:cNvSpPr>
            <a:spLocks noGrp="1"/>
          </p:cNvSpPr>
          <p:nvPr>
            <p:ph sz="quarter" idx="1"/>
          </p:nvPr>
        </p:nvSpPr>
        <p:spPr/>
        <p:txBody>
          <a:bodyPr>
            <a:normAutofit lnSpcReduction="10000"/>
          </a:bodyPr>
          <a:lstStyle/>
          <a:p>
            <a:pPr algn="just"/>
            <a:r>
              <a:rPr lang="en-GB" dirty="0"/>
              <a:t>The shell is a command-line interface that allows the user to enter commands to interact with the operating system.</a:t>
            </a:r>
          </a:p>
          <a:p>
            <a:pPr algn="just"/>
            <a:r>
              <a:rPr lang="en-GB" dirty="0"/>
              <a:t>It acts as an intermediary between the user and the kernel, interpreting commands entered by the user and translating them into instructions that the kernel can execute. </a:t>
            </a:r>
          </a:p>
          <a:p>
            <a:pPr algn="just"/>
            <a:r>
              <a:rPr lang="en-GB" dirty="0"/>
              <a:t>The shell also provides various features like command history, tab completion, and scripting capabilities to make it easier for the user to work with the system.</a:t>
            </a:r>
          </a:p>
        </p:txBody>
      </p:sp>
    </p:spTree>
    <p:extLst>
      <p:ext uri="{BB962C8B-B14F-4D97-AF65-F5344CB8AC3E}">
        <p14:creationId xmlns:p14="http://schemas.microsoft.com/office/powerpoint/2010/main" val="7205177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1B475-48CA-4852-8EA4-8D15ED05E790}"/>
              </a:ext>
            </a:extLst>
          </p:cNvPr>
          <p:cNvSpPr>
            <a:spLocks noGrp="1"/>
          </p:cNvSpPr>
          <p:nvPr>
            <p:ph type="title"/>
          </p:nvPr>
        </p:nvSpPr>
        <p:spPr/>
        <p:txBody>
          <a:bodyPr/>
          <a:lstStyle/>
          <a:p>
            <a:r>
              <a:rPr lang="en-GB" dirty="0"/>
              <a:t>Open Source OS</a:t>
            </a:r>
          </a:p>
        </p:txBody>
      </p:sp>
      <p:sp>
        <p:nvSpPr>
          <p:cNvPr id="3" name="Content Placeholder 2">
            <a:extLst>
              <a:ext uri="{FF2B5EF4-FFF2-40B4-BE49-F238E27FC236}">
                <a16:creationId xmlns:a16="http://schemas.microsoft.com/office/drawing/2014/main" id="{83B0FD92-8B41-447E-B76F-E0D54C054366}"/>
              </a:ext>
            </a:extLst>
          </p:cNvPr>
          <p:cNvSpPr>
            <a:spLocks noGrp="1"/>
          </p:cNvSpPr>
          <p:nvPr>
            <p:ph sz="quarter" idx="1"/>
          </p:nvPr>
        </p:nvSpPr>
        <p:spPr/>
        <p:txBody>
          <a:bodyPr/>
          <a:lstStyle/>
          <a:p>
            <a:endParaRPr lang="en-GB"/>
          </a:p>
        </p:txBody>
      </p:sp>
    </p:spTree>
    <p:extLst>
      <p:ext uri="{BB962C8B-B14F-4D97-AF65-F5344CB8AC3E}">
        <p14:creationId xmlns:p14="http://schemas.microsoft.com/office/powerpoint/2010/main" val="34776573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Goals Of OS</a:t>
            </a:r>
          </a:p>
        </p:txBody>
      </p:sp>
      <p:sp>
        <p:nvSpPr>
          <p:cNvPr id="3" name="Content Placeholder 2"/>
          <p:cNvSpPr>
            <a:spLocks noGrp="1"/>
          </p:cNvSpPr>
          <p:nvPr>
            <p:ph sz="quarter" idx="1"/>
          </p:nvPr>
        </p:nvSpPr>
        <p:spPr>
          <a:xfrm>
            <a:off x="457200" y="1600200"/>
            <a:ext cx="8229600" cy="5029200"/>
          </a:xfrm>
        </p:spPr>
        <p:txBody>
          <a:bodyPr>
            <a:normAutofit/>
          </a:bodyPr>
          <a:lstStyle/>
          <a:p>
            <a:r>
              <a:rPr lang="en-US" dirty="0"/>
              <a:t>Simplify the execution of user programs and make solving user problems easier. </a:t>
            </a:r>
          </a:p>
          <a:p>
            <a:r>
              <a:rPr lang="en-US" dirty="0"/>
              <a:t>Use computer hardware efficiently. </a:t>
            </a:r>
          </a:p>
          <a:p>
            <a:r>
              <a:rPr lang="en-US" dirty="0"/>
              <a:t>Allow Sharing of hardware and Software Resources.</a:t>
            </a:r>
          </a:p>
          <a:p>
            <a:r>
              <a:rPr lang="en-US" dirty="0"/>
              <a:t>Provide isolation, security and protection among user programs. </a:t>
            </a:r>
          </a:p>
          <a:p>
            <a:pPr lvl="1">
              <a:buNone/>
            </a:pPr>
            <a:endParaRPr lang="en-US" dirty="0"/>
          </a:p>
          <a:p>
            <a:endParaRPr lang="en-US" dirty="0"/>
          </a:p>
        </p:txBody>
      </p:sp>
    </p:spTree>
    <p:extLst>
      <p:ext uri="{BB962C8B-B14F-4D97-AF65-F5344CB8AC3E}">
        <p14:creationId xmlns:p14="http://schemas.microsoft.com/office/powerpoint/2010/main" val="3773319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Operating systems Views</a:t>
            </a:r>
          </a:p>
        </p:txBody>
      </p:sp>
      <p:sp>
        <p:nvSpPr>
          <p:cNvPr id="3" name="Content Placeholder 2"/>
          <p:cNvSpPr>
            <a:spLocks noGrp="1"/>
          </p:cNvSpPr>
          <p:nvPr>
            <p:ph sz="quarter" idx="1"/>
          </p:nvPr>
        </p:nvSpPr>
        <p:spPr>
          <a:xfrm>
            <a:off x="457200" y="1600200"/>
            <a:ext cx="8229600" cy="4876800"/>
          </a:xfrm>
        </p:spPr>
        <p:txBody>
          <a:bodyPr/>
          <a:lstStyle/>
          <a:p>
            <a:r>
              <a:rPr lang="en-US" dirty="0"/>
              <a:t>As a Resource allocator</a:t>
            </a:r>
          </a:p>
          <a:p>
            <a:pPr lvl="1"/>
            <a:r>
              <a:rPr lang="en-US" dirty="0"/>
              <a:t>to allocate resources (software and hardware) of the computer system and manage them efficiently. </a:t>
            </a:r>
          </a:p>
          <a:p>
            <a:r>
              <a:rPr lang="en-US" dirty="0"/>
              <a:t>As a controller</a:t>
            </a:r>
          </a:p>
          <a:p>
            <a:pPr lvl="1"/>
            <a:r>
              <a:rPr lang="en-US" dirty="0"/>
              <a:t>Controls execution of user programs and operation of I/O devices. </a:t>
            </a:r>
          </a:p>
          <a:p>
            <a:endParaRPr lang="en-US" dirty="0"/>
          </a:p>
        </p:txBody>
      </p:sp>
    </p:spTree>
    <p:extLst>
      <p:ext uri="{BB962C8B-B14F-4D97-AF65-F5344CB8AC3E}">
        <p14:creationId xmlns:p14="http://schemas.microsoft.com/office/powerpoint/2010/main" val="17510420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OS as an Extended Machine</a:t>
            </a:r>
          </a:p>
        </p:txBody>
      </p:sp>
      <p:sp>
        <p:nvSpPr>
          <p:cNvPr id="3" name="Content Placeholder 2"/>
          <p:cNvSpPr>
            <a:spLocks noGrp="1"/>
          </p:cNvSpPr>
          <p:nvPr>
            <p:ph sz="quarter" idx="1"/>
          </p:nvPr>
        </p:nvSpPr>
        <p:spPr/>
        <p:txBody>
          <a:bodyPr>
            <a:normAutofit/>
          </a:bodyPr>
          <a:lstStyle/>
          <a:p>
            <a:r>
              <a:rPr lang="en-US" i="1" dirty="0"/>
              <a:t>OS function is to present the user with the equivalent of an extended machine or virtual machine that is easier to program than the underlying hardware.</a:t>
            </a:r>
          </a:p>
          <a:p>
            <a:endParaRPr lang="en-US" dirty="0"/>
          </a:p>
          <a:p>
            <a:r>
              <a:rPr lang="en-US" dirty="0"/>
              <a:t>OS creates higher-level abstraction for programmer.</a:t>
            </a:r>
          </a:p>
          <a:p>
            <a:endParaRPr lang="en-US" dirty="0"/>
          </a:p>
          <a:p>
            <a:r>
              <a:rPr lang="en-US" dirty="0"/>
              <a:t>What are the right abstractions? How to achieve this? </a:t>
            </a:r>
          </a:p>
        </p:txBody>
      </p:sp>
    </p:spTree>
    <p:extLst>
      <p:ext uri="{BB962C8B-B14F-4D97-AF65-F5344CB8AC3E}">
        <p14:creationId xmlns:p14="http://schemas.microsoft.com/office/powerpoint/2010/main" val="52248283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204</TotalTime>
  <Words>3019</Words>
  <Application>Microsoft Office PowerPoint</Application>
  <PresentationFormat>On-screen Show (4:3)</PresentationFormat>
  <Paragraphs>356</Paragraphs>
  <Slides>64</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64</vt:i4>
      </vt:variant>
    </vt:vector>
  </HeadingPairs>
  <TitlesOfParts>
    <vt:vector size="69" baseType="lpstr">
      <vt:lpstr>Calibri</vt:lpstr>
      <vt:lpstr>Georgia</vt:lpstr>
      <vt:lpstr>Wingdings</vt:lpstr>
      <vt:lpstr>Wingdings 2</vt:lpstr>
      <vt:lpstr>Civic</vt:lpstr>
      <vt:lpstr> Operating System </vt:lpstr>
      <vt:lpstr>Books and References</vt:lpstr>
      <vt:lpstr>Unit –I</vt:lpstr>
      <vt:lpstr>Abstract View of System</vt:lpstr>
      <vt:lpstr>Computer System Components</vt:lpstr>
      <vt:lpstr>What is Operating System?</vt:lpstr>
      <vt:lpstr>Goals Of OS</vt:lpstr>
      <vt:lpstr>Operating systems Views</vt:lpstr>
      <vt:lpstr>OS as an Extended Machine</vt:lpstr>
      <vt:lpstr>OS as an Extended Machine</vt:lpstr>
      <vt:lpstr>OS as a Resource Manager</vt:lpstr>
      <vt:lpstr>OS as resource Manager</vt:lpstr>
      <vt:lpstr>OS evolution( History)</vt:lpstr>
      <vt:lpstr>First Generation</vt:lpstr>
      <vt:lpstr>Second Generation</vt:lpstr>
      <vt:lpstr>Third Generation</vt:lpstr>
      <vt:lpstr>Fourth Generation</vt:lpstr>
      <vt:lpstr>Evolution of OS</vt:lpstr>
      <vt:lpstr>Batch System</vt:lpstr>
      <vt:lpstr>Batch System</vt:lpstr>
      <vt:lpstr>Multiprogramming</vt:lpstr>
      <vt:lpstr>Multiprogramming </vt:lpstr>
      <vt:lpstr>Timesharing</vt:lpstr>
      <vt:lpstr>Timesharing</vt:lpstr>
      <vt:lpstr>Personal Computers</vt:lpstr>
      <vt:lpstr>Real-Time Systems</vt:lpstr>
      <vt:lpstr>Computer System Operations</vt:lpstr>
      <vt:lpstr>Hardware Protection</vt:lpstr>
      <vt:lpstr>Dual-Mode Operation</vt:lpstr>
      <vt:lpstr>Dual-Mode Operation </vt:lpstr>
      <vt:lpstr>I/O Protection</vt:lpstr>
      <vt:lpstr>Memory Protection</vt:lpstr>
      <vt:lpstr>CPU Protection</vt:lpstr>
      <vt:lpstr>OS Organization or Components</vt:lpstr>
      <vt:lpstr>Process Management</vt:lpstr>
      <vt:lpstr>Process Management</vt:lpstr>
      <vt:lpstr>Process Management</vt:lpstr>
      <vt:lpstr>Memory Management</vt:lpstr>
      <vt:lpstr>Memory Management</vt:lpstr>
      <vt:lpstr>File Management</vt:lpstr>
      <vt:lpstr>File Management</vt:lpstr>
      <vt:lpstr>I/O Management</vt:lpstr>
      <vt:lpstr>Secondary Storage Management</vt:lpstr>
      <vt:lpstr>Secondary Storage Management</vt:lpstr>
      <vt:lpstr>System calls</vt:lpstr>
      <vt:lpstr>System Calls</vt:lpstr>
      <vt:lpstr>Types of System Calls</vt:lpstr>
      <vt:lpstr>Types of System Calls</vt:lpstr>
      <vt:lpstr>PowerPoint Presentation</vt:lpstr>
      <vt:lpstr>PowerPoint Presentation</vt:lpstr>
      <vt:lpstr>OS System Structure</vt:lpstr>
      <vt:lpstr>Simple Structure</vt:lpstr>
      <vt:lpstr>Simple Structure /Monolithic Structure</vt:lpstr>
      <vt:lpstr>Simple Structure</vt:lpstr>
      <vt:lpstr>Layered approaches</vt:lpstr>
      <vt:lpstr>Unix System Structure</vt:lpstr>
      <vt:lpstr>Layered approaches</vt:lpstr>
      <vt:lpstr>Microkernel System Structure</vt:lpstr>
      <vt:lpstr>Microkernel</vt:lpstr>
      <vt:lpstr>Virtual Machines</vt:lpstr>
      <vt:lpstr>Virtual Machine</vt:lpstr>
      <vt:lpstr>Virtual Machine</vt:lpstr>
      <vt:lpstr>Shell</vt:lpstr>
      <vt:lpstr>Open Source 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Dadhi Ghimire</dc:creator>
  <cp:lastModifiedBy>Dadhi Ram Ghimire</cp:lastModifiedBy>
  <cp:revision>13</cp:revision>
  <dcterms:created xsi:type="dcterms:W3CDTF">2022-07-27T03:31:51Z</dcterms:created>
  <dcterms:modified xsi:type="dcterms:W3CDTF">2024-07-07T03:10:39Z</dcterms:modified>
</cp:coreProperties>
</file>