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6" r:id="rId3"/>
    <p:sldId id="328" r:id="rId4"/>
    <p:sldId id="267" r:id="rId5"/>
    <p:sldId id="261" r:id="rId6"/>
    <p:sldId id="263" r:id="rId7"/>
    <p:sldId id="266" r:id="rId8"/>
    <p:sldId id="268" r:id="rId9"/>
    <p:sldId id="279" r:id="rId10"/>
    <p:sldId id="280" r:id="rId11"/>
    <p:sldId id="269" r:id="rId12"/>
    <p:sldId id="270" r:id="rId13"/>
    <p:sldId id="272" r:id="rId14"/>
    <p:sldId id="274" r:id="rId15"/>
    <p:sldId id="275" r:id="rId16"/>
    <p:sldId id="325" r:id="rId17"/>
    <p:sldId id="326" r:id="rId18"/>
    <p:sldId id="322" r:id="rId19"/>
    <p:sldId id="303" r:id="rId20"/>
    <p:sldId id="304" r:id="rId21"/>
    <p:sldId id="305" r:id="rId22"/>
    <p:sldId id="306" r:id="rId23"/>
    <p:sldId id="307" r:id="rId24"/>
    <p:sldId id="277" r:id="rId25"/>
    <p:sldId id="278" r:id="rId26"/>
    <p:sldId id="281" r:id="rId27"/>
    <p:sldId id="282" r:id="rId28"/>
    <p:sldId id="283" r:id="rId29"/>
    <p:sldId id="327" r:id="rId30"/>
    <p:sldId id="309" r:id="rId31"/>
    <p:sldId id="318" r:id="rId32"/>
    <p:sldId id="319" r:id="rId33"/>
    <p:sldId id="320" r:id="rId34"/>
    <p:sldId id="321" r:id="rId35"/>
    <p:sldId id="323" r:id="rId36"/>
    <p:sldId id="285" r:id="rId37"/>
    <p:sldId id="299" r:id="rId38"/>
    <p:sldId id="300" r:id="rId39"/>
    <p:sldId id="301" r:id="rId40"/>
    <p:sldId id="3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3CF0"/>
    <a:srgbClr val="EEC05E"/>
    <a:srgbClr val="272829"/>
    <a:srgbClr val="846F0B"/>
    <a:srgbClr val="333435"/>
    <a:srgbClr val="FEBA04"/>
    <a:srgbClr val="BAD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4" name="Text Box 3"/>
          <p:cNvSpPr txBox="1"/>
          <p:nvPr/>
        </p:nvSpPr>
        <p:spPr>
          <a:xfrm>
            <a:off x="10160" y="2459990"/>
            <a:ext cx="12181840" cy="1938992"/>
          </a:xfrm>
          <a:prstGeom prst="rect">
            <a:avLst/>
          </a:prstGeom>
          <a:noFill/>
          <a:effectLst>
            <a:outerShdw blurRad="50800" dist="38100" dir="2700000" algn="tl" rotWithShape="0">
              <a:prstClr val="black">
                <a:alpha val="100000"/>
              </a:prstClr>
            </a:outerShdw>
          </a:effectLst>
        </p:spPr>
        <p:txBody>
          <a:bodyPr wrap="square" rtlCol="0">
            <a:spAutoFit/>
          </a:bodyPr>
          <a:lstStyle/>
          <a:p>
            <a:pPr algn="ctr"/>
            <a:r>
              <a:rPr lang="en-IN" altLang="en-US" sz="4000" b="1" dirty="0">
                <a:blipFill>
                  <a:blip r:embed="rId3"/>
                  <a:stretch>
                    <a:fillRect/>
                  </a:stretch>
                </a:blipFill>
                <a:latin typeface="Century Gothic" panose="020B0502020202020204" charset="0"/>
                <a:cs typeface="Century Gothic" panose="020B0502020202020204" charset="0"/>
              </a:rPr>
              <a:t>.Tracking and Recognition.</a:t>
            </a:r>
          </a:p>
          <a:p>
            <a:pPr algn="ctr"/>
            <a:r>
              <a:rPr lang="en-IN" altLang="en-US" sz="4000" b="1" dirty="0">
                <a:blipFill>
                  <a:blip r:embed="rId3"/>
                  <a:stretch>
                    <a:fillRect/>
                  </a:stretch>
                </a:blipFill>
                <a:latin typeface="Century Gothic" panose="020B0502020202020204" charset="0"/>
                <a:cs typeface="Century Gothic" panose="020B0502020202020204" charset="0"/>
              </a:rPr>
              <a:t> of </a:t>
            </a:r>
          </a:p>
          <a:p>
            <a:pPr algn="ctr"/>
            <a:r>
              <a:rPr lang="en-IN" altLang="en-US" sz="4000" b="1" dirty="0">
                <a:blipFill>
                  <a:blip r:embed="rId3"/>
                  <a:stretch>
                    <a:fillRect/>
                  </a:stretch>
                </a:blipFill>
                <a:latin typeface="Century Gothic" panose="020B0502020202020204" charset="0"/>
                <a:cs typeface="Century Gothic" panose="020B0502020202020204" charset="0"/>
              </a:rPr>
              <a:t>.Activity Certificates and Events.</a:t>
            </a:r>
          </a:p>
        </p:txBody>
      </p:sp>
      <p:pic>
        <p:nvPicPr>
          <p:cNvPr id="2" name="Content Placeholder 1" descr="trace mark"/>
          <p:cNvPicPr>
            <a:picLocks noGrp="1" noChangeAspect="1"/>
          </p:cNvPicPr>
          <p:nvPr>
            <p:ph idx="1"/>
          </p:nvPr>
        </p:nvPicPr>
        <p:blipFill>
          <a:blip r:embed="rId4"/>
          <a:stretch>
            <a:fillRect/>
          </a:stretch>
        </p:blipFill>
        <p:spPr>
          <a:xfrm>
            <a:off x="10781030" y="121920"/>
            <a:ext cx="1228725" cy="1249045"/>
          </a:xfrm>
          <a:prstGeom prst="rect">
            <a:avLst/>
          </a:prstGeom>
          <a:effectLst>
            <a:glow rad="63500">
              <a:schemeClr val="tx1">
                <a:alpha val="100000"/>
              </a:schemeClr>
            </a:glow>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rPr>
              <a:t>PURPOSE.</a:t>
            </a:r>
          </a:p>
        </p:txBody>
      </p:sp>
      <p:sp>
        <p:nvSpPr>
          <p:cNvPr id="3" name="Content Placeholder 2"/>
          <p:cNvSpPr>
            <a:spLocks noGrp="1"/>
          </p:cNvSpPr>
          <p:nvPr>
            <p:ph sz="half" idx="1"/>
          </p:nvPr>
        </p:nvSpPr>
        <p:spPr>
          <a:xfrm>
            <a:off x="838200" y="1825625"/>
            <a:ext cx="10516235" cy="4351655"/>
          </a:xfrm>
        </p:spPr>
        <p:txBody>
          <a:bodyPr/>
          <a:lstStyle/>
          <a:p>
            <a:pPr>
              <a:lnSpc>
                <a:spcPct val="110000"/>
              </a:lnSpc>
            </a:pPr>
            <a:r>
              <a:rPr lang="en-IN" altLang="en-US">
                <a:gradFill>
                  <a:gsLst>
                    <a:gs pos="0">
                      <a:srgbClr val="EEC05E"/>
                    </a:gs>
                    <a:gs pos="100000">
                      <a:srgbClr val="846C21"/>
                    </a:gs>
                  </a:gsLst>
                  <a:lin ang="5400000" scaled="0"/>
                </a:gradFill>
                <a:latin typeface="Gill Sans MT" panose="020B0502020104020203" charset="0"/>
                <a:cs typeface="Gill Sans MT" panose="020B0502020104020203" charset="0"/>
              </a:rPr>
              <a:t>The project seeks to streamline the certificate and activity point management process, making it easier for students, tutors, and administrators to manage and </a:t>
            </a:r>
            <a:r>
              <a:rPr lang="en-IN" altLang="en-US">
                <a:gradFill>
                  <a:gsLst>
                    <a:gs pos="0">
                      <a:srgbClr val="EEC05E"/>
                    </a:gs>
                    <a:gs pos="100000">
                      <a:srgbClr val="846C21"/>
                    </a:gs>
                  </a:gsLst>
                  <a:path path="shape">
                    <a:fillToRect l="50000" t="50000" r="50000" b="50000"/>
                  </a:path>
                  <a:tileRect/>
                </a:gradFill>
                <a:latin typeface="Gill Sans MT" panose="020B0502020104020203" charset="0"/>
                <a:cs typeface="Gill Sans MT" panose="020B0502020104020203" charset="0"/>
              </a:rPr>
              <a:t>access </a:t>
            </a:r>
            <a:r>
              <a:rPr lang="en-IN" altLang="en-US">
                <a:gradFill>
                  <a:gsLst>
                    <a:gs pos="0">
                      <a:srgbClr val="EEC05E"/>
                    </a:gs>
                    <a:gs pos="100000">
                      <a:srgbClr val="846C21"/>
                    </a:gs>
                  </a:gsLst>
                  <a:lin ang="5400000" scaled="0"/>
                </a:gradFill>
                <a:latin typeface="Gill Sans MT" panose="020B0502020104020203" charset="0"/>
                <a:cs typeface="Gill Sans MT" panose="020B0502020104020203" charset="0"/>
              </a:rPr>
              <a:t>their records.</a:t>
            </a:r>
          </a:p>
          <a:p>
            <a:pPr>
              <a:lnSpc>
                <a:spcPct val="110000"/>
              </a:lnSpc>
            </a:pPr>
            <a:r>
              <a:rPr lang="en-IN" altLang="en-US">
                <a:gradFill>
                  <a:gsLst>
                    <a:gs pos="0">
                      <a:srgbClr val="EEC05E"/>
                    </a:gs>
                    <a:gs pos="100000">
                      <a:srgbClr val="846C21"/>
                    </a:gs>
                  </a:gsLst>
                  <a:lin ang="5400000" scaled="0"/>
                </a:gradFill>
                <a:latin typeface="Gill Sans MT" panose="020B0502020104020203" charset="0"/>
                <a:cs typeface="Gill Sans MT" panose="020B0502020104020203" charset="0"/>
              </a:rPr>
              <a:t>It integrates the app with an interactive telegram chat bot for ease of uploading and monitoring of data for the user.</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rPr>
              <a:t>SCOPE</a:t>
            </a:r>
          </a:p>
        </p:txBody>
      </p:sp>
      <p:sp>
        <p:nvSpPr>
          <p:cNvPr id="3" name="Content Placeholder 2"/>
          <p:cNvSpPr>
            <a:spLocks noGrp="1"/>
          </p:cNvSpPr>
          <p:nvPr>
            <p:ph sz="half" idx="1"/>
          </p:nvPr>
        </p:nvSpPr>
        <p:spPr>
          <a:xfrm>
            <a:off x="838200" y="1825625"/>
            <a:ext cx="10516235" cy="5032375"/>
          </a:xfrm>
        </p:spPr>
        <p:txBody>
          <a:bodyPr>
            <a:normAutofit fontScale="90000"/>
          </a:bodyPr>
          <a:lstStyle/>
          <a:p>
            <a:pPr algn="just">
              <a:lnSpc>
                <a:spcPct val="120000"/>
              </a:lnSpc>
            </a:pPr>
            <a:r>
              <a:rPr lang="en-IN" altLang="en-US">
                <a:gradFill>
                  <a:gsLst>
                    <a:gs pos="0">
                      <a:srgbClr val="EEC05E"/>
                    </a:gs>
                    <a:gs pos="100000">
                      <a:srgbClr val="846C21"/>
                    </a:gs>
                  </a:gsLst>
                  <a:lin ang="5400000" scaled="0"/>
                </a:gradFill>
              </a:rPr>
              <a:t>TRACE is a software system that aims to provide an intuitive interface integrated with a database to store and manage various activity certificates and allocate points from a student end.</a:t>
            </a:r>
          </a:p>
          <a:p>
            <a:pPr algn="just">
              <a:lnSpc>
                <a:spcPct val="120000"/>
              </a:lnSpc>
            </a:pPr>
            <a:r>
              <a:rPr lang="en-IN" altLang="en-US">
                <a:gradFill>
                  <a:gsLst>
                    <a:gs pos="0">
                      <a:srgbClr val="EEC05E"/>
                    </a:gs>
                    <a:gs pos="100000">
                      <a:srgbClr val="846C21"/>
                    </a:gs>
                  </a:gsLst>
                  <a:lin ang="5400000" scaled="0"/>
                </a:gradFill>
              </a:rPr>
              <a:t>TRACE aims to provide verification and a collective representation of the data in an organised format from the teacher’s end.</a:t>
            </a:r>
          </a:p>
          <a:p>
            <a:pPr algn="just">
              <a:lnSpc>
                <a:spcPct val="120000"/>
              </a:lnSpc>
            </a:pPr>
            <a:r>
              <a:rPr lang="en-IN" altLang="en-US">
                <a:gradFill>
                  <a:gsLst>
                    <a:gs pos="0">
                      <a:srgbClr val="EEC05E"/>
                    </a:gs>
                    <a:gs pos="100000">
                      <a:srgbClr val="846C21"/>
                    </a:gs>
                  </a:gsLst>
                  <a:lin ang="5400000" scaled="0"/>
                </a:gradFill>
              </a:rPr>
              <a:t>TRACE manages and provides functionalities regarding an interactive telegram chat-bot for retrieval and updation of documents and data.</a:t>
            </a:r>
          </a:p>
          <a:p>
            <a:pPr algn="just">
              <a:lnSpc>
                <a:spcPct val="120000"/>
              </a:lnSpc>
            </a:pPr>
            <a:r>
              <a:rPr lang="en-IN" altLang="en-US">
                <a:gradFill>
                  <a:gsLst>
                    <a:gs pos="0">
                      <a:srgbClr val="EEC05E"/>
                    </a:gs>
                    <a:gs pos="100000">
                      <a:srgbClr val="846C21"/>
                    </a:gs>
                  </a:gsLst>
                  <a:lin ang="5400000" scaled="0"/>
                </a:gradFill>
              </a:rPr>
              <a:t>The purpose of TRACE is to provide a comprehensive solution for managing student activities and data in an efficient and organised manner.</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rPr>
              <a:t>LITERATURE SURVEY.</a:t>
            </a:r>
          </a:p>
        </p:txBody>
      </p:sp>
      <p:graphicFrame>
        <p:nvGraphicFramePr>
          <p:cNvPr id="6" name="Content Placeholder 5"/>
          <p:cNvGraphicFramePr>
            <a:graphicFrameLocks noGrp="1"/>
          </p:cNvGraphicFramePr>
          <p:nvPr>
            <p:ph idx="1"/>
          </p:nvPr>
        </p:nvGraphicFramePr>
        <p:xfrm>
          <a:off x="838200" y="1691005"/>
          <a:ext cx="10515600" cy="4683125"/>
        </p:xfrm>
        <a:graphic>
          <a:graphicData uri="http://schemas.openxmlformats.org/drawingml/2006/table">
            <a:tbl>
              <a:tblPr firstRow="1">
                <a:tableStyleId>{69C7853C-536D-4A76-A0AE-DD22124D55A5}</a:tableStyleId>
              </a:tblPr>
              <a:tblGrid>
                <a:gridCol w="4048125">
                  <a:extLst>
                    <a:ext uri="{9D8B030D-6E8A-4147-A177-3AD203B41FA5}">
                      <a16:colId xmlns:a16="http://schemas.microsoft.com/office/drawing/2014/main" val="20000"/>
                    </a:ext>
                  </a:extLst>
                </a:gridCol>
                <a:gridCol w="6467475">
                  <a:extLst>
                    <a:ext uri="{9D8B030D-6E8A-4147-A177-3AD203B41FA5}">
                      <a16:colId xmlns:a16="http://schemas.microsoft.com/office/drawing/2014/main" val="20001"/>
                    </a:ext>
                  </a:extLst>
                </a:gridCol>
              </a:tblGrid>
              <a:tr h="335915">
                <a:tc>
                  <a:txBody>
                    <a:bodyPr/>
                    <a:lstStyle/>
                    <a:p>
                      <a:pPr indent="0">
                        <a:buNone/>
                      </a:pPr>
                      <a:r>
                        <a:rPr lang="en-US" sz="2400">
                          <a:latin typeface="Gill Sans MT" panose="020B0502020104020203" charset="0"/>
                          <a:cs typeface="Gill Sans MT" panose="020B0502020104020203" charset="0"/>
                        </a:rPr>
                        <a:t>TITLE</a:t>
                      </a:r>
                    </a:p>
                  </a:txBody>
                  <a:tcPr marL="63500" marR="63500" marT="63500" marB="63500"/>
                </a:tc>
                <a:tc>
                  <a:txBody>
                    <a:bodyPr/>
                    <a:lstStyle/>
                    <a:p>
                      <a:pPr indent="0">
                        <a:buNone/>
                      </a:pPr>
                      <a:r>
                        <a:rPr lang="en-US" sz="2400">
                          <a:latin typeface="Gill Sans MT" panose="020B0502020104020203" charset="0"/>
                          <a:cs typeface="Gill Sans MT" panose="020B0502020104020203" charset="0"/>
                        </a:rPr>
                        <a:t>METHOD</a:t>
                      </a:r>
                    </a:p>
                  </a:txBody>
                  <a:tcPr marL="63500" marR="63500" marT="63500" marB="63500"/>
                </a:tc>
                <a:extLst>
                  <a:ext uri="{0D108BD9-81ED-4DB2-BD59-A6C34878D82A}">
                    <a16:rowId xmlns:a16="http://schemas.microsoft.com/office/drawing/2014/main" val="10000"/>
                  </a:ext>
                </a:extLst>
              </a:tr>
              <a:tr h="4190365">
                <a:tc>
                  <a:txBody>
                    <a:bodyPr/>
                    <a:lstStyle/>
                    <a:p>
                      <a:pPr indent="0">
                        <a:buNone/>
                      </a:pPr>
                      <a:r>
                        <a:rPr lang="en-US" sz="2400">
                          <a:latin typeface="Gill Sans MT" panose="020B0502020104020203" charset="0"/>
                          <a:cs typeface="Gill Sans MT" panose="020B0502020104020203" charset="0"/>
                        </a:rPr>
                        <a:t>Document Storage and Retrieval in a Neural Database</a:t>
                      </a:r>
                      <a:r>
                        <a:rPr lang="en-IN" altLang="en-US" sz="2400">
                          <a:latin typeface="Gill Sans MT" panose="020B0502020104020203" charset="0"/>
                          <a:cs typeface="Gill Sans MT" panose="020B0502020104020203" charset="0"/>
                        </a:rPr>
                        <a:t>[1]</a:t>
                      </a:r>
                    </a:p>
                  </a:txBody>
                  <a:tcPr marL="63500" marR="63500" marT="63500" marB="63500"/>
                </a:tc>
                <a:tc>
                  <a:txBody>
                    <a:bodyPr/>
                    <a:lstStyle/>
                    <a:p>
                      <a:pPr indent="0">
                        <a:buNone/>
                      </a:pPr>
                      <a:r>
                        <a:rPr lang="en-US" sz="2400">
                          <a:latin typeface="Gill Sans MT" panose="020B0502020104020203" charset="0"/>
                          <a:cs typeface="Gill Sans MT" panose="020B0502020104020203" charset="0"/>
                        </a:rPr>
                        <a:t>A database of the leech nervous system has been developed. The end-users of the database will mainly be neuroscientists, especially those studying the invertebrate nervous system. It is mainly a document database, collecting papers on the leech nervous system, which is maintained in a largely automatic fashion. The database is composed of three subsystems: (1) an object-oriented, relational database management (sub)system, devoted to storing and maintaining the data and to provide input/output tools to the end-users;(2) </a:t>
                      </a: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6380"/>
            <a:ext cx="10515600" cy="1325563"/>
          </a:xfrm>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LITERATURE SURVEY.</a:t>
            </a:r>
            <a:endParaRPr lang="en-IN" altLang="en-US" sz="5000" b="1" u="sng">
              <a:blipFill>
                <a:blip r:embed="rId3"/>
                <a:stretch>
                  <a:fillRect/>
                </a:stretch>
              </a:blipFill>
              <a:latin typeface="Century Gothic" panose="020B0502020202020204" charset="0"/>
              <a:cs typeface="Century Gothic" panose="020B0502020202020204" charset="0"/>
            </a:endParaRPr>
          </a:p>
        </p:txBody>
      </p:sp>
      <p:graphicFrame>
        <p:nvGraphicFramePr>
          <p:cNvPr id="6" name="Content Placeholder 5"/>
          <p:cNvGraphicFramePr>
            <a:graphicFrameLocks noGrp="1"/>
          </p:cNvGraphicFramePr>
          <p:nvPr>
            <p:ph idx="1"/>
          </p:nvPr>
        </p:nvGraphicFramePr>
        <p:xfrm>
          <a:off x="838200" y="1572260"/>
          <a:ext cx="10515600" cy="5008880"/>
        </p:xfrm>
        <a:graphic>
          <a:graphicData uri="http://schemas.openxmlformats.org/drawingml/2006/table">
            <a:tbl>
              <a:tblPr firstRow="1">
                <a:tableStyleId>{69C7853C-536D-4A76-A0AE-DD22124D55A5}</a:tableStyleId>
              </a:tblPr>
              <a:tblGrid>
                <a:gridCol w="4048125">
                  <a:extLst>
                    <a:ext uri="{9D8B030D-6E8A-4147-A177-3AD203B41FA5}">
                      <a16:colId xmlns:a16="http://schemas.microsoft.com/office/drawing/2014/main" val="20000"/>
                    </a:ext>
                  </a:extLst>
                </a:gridCol>
                <a:gridCol w="6467475">
                  <a:extLst>
                    <a:ext uri="{9D8B030D-6E8A-4147-A177-3AD203B41FA5}">
                      <a16:colId xmlns:a16="http://schemas.microsoft.com/office/drawing/2014/main" val="20001"/>
                    </a:ext>
                  </a:extLst>
                </a:gridCol>
              </a:tblGrid>
              <a:tr h="335915">
                <a:tc>
                  <a:txBody>
                    <a:bodyPr/>
                    <a:lstStyle/>
                    <a:p>
                      <a:pPr indent="0">
                        <a:buNone/>
                      </a:pPr>
                      <a:r>
                        <a:rPr lang="en-US" sz="2400">
                          <a:latin typeface="Gill Sans MT" panose="020B0502020104020203" charset="0"/>
                          <a:cs typeface="Gill Sans MT" panose="020B0502020104020203" charset="0"/>
                        </a:rPr>
                        <a:t>TITLE</a:t>
                      </a:r>
                    </a:p>
                  </a:txBody>
                  <a:tcPr marL="63500" marR="63500" marT="63500" marB="63500"/>
                </a:tc>
                <a:tc>
                  <a:txBody>
                    <a:bodyPr/>
                    <a:lstStyle/>
                    <a:p>
                      <a:pPr indent="0">
                        <a:buNone/>
                      </a:pPr>
                      <a:r>
                        <a:rPr lang="en-US" sz="2400">
                          <a:latin typeface="Gill Sans MT" panose="020B0502020104020203" charset="0"/>
                          <a:cs typeface="Gill Sans MT" panose="020B0502020104020203" charset="0"/>
                        </a:rPr>
                        <a:t>METHOD</a:t>
                      </a:r>
                    </a:p>
                  </a:txBody>
                  <a:tcPr marL="63500" marR="63500" marT="63500" marB="63500"/>
                </a:tc>
                <a:extLst>
                  <a:ext uri="{0D108BD9-81ED-4DB2-BD59-A6C34878D82A}">
                    <a16:rowId xmlns:a16="http://schemas.microsoft.com/office/drawing/2014/main" val="10000"/>
                  </a:ext>
                </a:extLst>
              </a:tr>
              <a:tr h="4190365">
                <a:tc>
                  <a:txBody>
                    <a:bodyPr/>
                    <a:lstStyle/>
                    <a:p>
                      <a:pPr indent="0">
                        <a:buNone/>
                      </a:pPr>
                      <a:r>
                        <a:rPr lang="en-US" sz="2400">
                          <a:latin typeface="Gill Sans MT" panose="020B0502020104020203" charset="0"/>
                          <a:cs typeface="Gill Sans MT" panose="020B0502020104020203" charset="0"/>
                        </a:rPr>
                        <a:t>Document Storage and Retrieval in a Neural Database</a:t>
                      </a:r>
                      <a:r>
                        <a:rPr lang="en-IN" altLang="en-US" sz="2400">
                          <a:latin typeface="Gill Sans MT" panose="020B0502020104020203" charset="0"/>
                          <a:cs typeface="Gill Sans MT" panose="020B0502020104020203" charset="0"/>
                        </a:rPr>
                        <a:t>[1]</a:t>
                      </a:r>
                      <a:endParaRPr lang="en-US" sz="2400">
                        <a:latin typeface="Gill Sans MT" panose="020B0502020104020203" charset="0"/>
                        <a:cs typeface="Gill Sans MT" panose="020B0502020104020203" charset="0"/>
                      </a:endParaRPr>
                    </a:p>
                    <a:p>
                      <a:pPr indent="0">
                        <a:buNone/>
                      </a:pPr>
                      <a:endParaRPr lang="en-US" sz="2400">
                        <a:latin typeface="Gill Sans MT" panose="020B0502020104020203" charset="0"/>
                        <a:cs typeface="Gill Sans MT" panose="020B0502020104020203" charset="0"/>
                      </a:endParaRPr>
                    </a:p>
                  </a:txBody>
                  <a:tcPr marL="63500" marR="63500" marT="63500" marB="63500"/>
                </a:tc>
                <a:tc>
                  <a:txBody>
                    <a:bodyPr/>
                    <a:lstStyle/>
                    <a:p>
                      <a:pPr indent="0">
                        <a:buNone/>
                      </a:pPr>
                      <a:r>
                        <a:rPr lang="en-US" sz="2400">
                          <a:latin typeface="Gill Sans MT" panose="020B0502020104020203" charset="0"/>
                          <a:cs typeface="Gill Sans MT" panose="020B0502020104020203" charset="0"/>
                        </a:rPr>
                        <a:t>a document understanding subsystem, which transforms paper documents into an electronic format which can be stored into the database; (3) an information retrieval subsystem, through which end-users extract information from the database. The actual system has been developed as a combination of original modules (the document segmentation module, the field extraction module, parts of the information retrieval subsystem, the user interfaces) with commercial products (the database management subsystem, the OCR module)</a:t>
                      </a:r>
                      <a:r>
                        <a:rPr lang="en-IN" altLang="en-US" sz="2400">
                          <a:latin typeface="Gill Sans MT" panose="020B0502020104020203" charset="0"/>
                          <a:cs typeface="Gill Sans MT" panose="020B0502020104020203" charset="0"/>
                        </a:rPr>
                        <a:t>.</a:t>
                      </a: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LITERATURE SURVEY.</a:t>
            </a:r>
            <a:endParaRPr lang="en-IN" altLang="en-US" sz="5000" b="1" u="sng">
              <a:blipFill>
                <a:blip r:embed="rId3"/>
                <a:stretch>
                  <a:fillRect/>
                </a:stretch>
              </a:blipFill>
              <a:latin typeface="Century Gothic" panose="020B0502020202020204" charset="0"/>
              <a:cs typeface="Century Gothic" panose="020B0502020202020204" charset="0"/>
            </a:endParaRPr>
          </a:p>
        </p:txBody>
      </p:sp>
      <p:graphicFrame>
        <p:nvGraphicFramePr>
          <p:cNvPr id="5" name="Content Placeholder 4"/>
          <p:cNvGraphicFramePr>
            <a:graphicFrameLocks noGrp="1"/>
          </p:cNvGraphicFramePr>
          <p:nvPr>
            <p:ph idx="1"/>
          </p:nvPr>
        </p:nvGraphicFramePr>
        <p:xfrm>
          <a:off x="838200" y="1825625"/>
          <a:ext cx="10515600" cy="4677410"/>
        </p:xfrm>
        <a:graphic>
          <a:graphicData uri="http://schemas.openxmlformats.org/drawingml/2006/table">
            <a:tbl>
              <a:tblPr firstRow="1">
                <a:tableStyleId>{69C7853C-536D-4A76-A0AE-DD22124D55A5}</a:tableStyleId>
              </a:tblPr>
              <a:tblGrid>
                <a:gridCol w="4047490">
                  <a:extLst>
                    <a:ext uri="{9D8B030D-6E8A-4147-A177-3AD203B41FA5}">
                      <a16:colId xmlns:a16="http://schemas.microsoft.com/office/drawing/2014/main" val="20000"/>
                    </a:ext>
                  </a:extLst>
                </a:gridCol>
                <a:gridCol w="6468110">
                  <a:extLst>
                    <a:ext uri="{9D8B030D-6E8A-4147-A177-3AD203B41FA5}">
                      <a16:colId xmlns:a16="http://schemas.microsoft.com/office/drawing/2014/main" val="20001"/>
                    </a:ext>
                  </a:extLst>
                </a:gridCol>
              </a:tblGrid>
              <a:tr h="195580">
                <a:tc>
                  <a:txBody>
                    <a:bodyPr/>
                    <a:lstStyle/>
                    <a:p>
                      <a:pPr indent="0">
                        <a:buNone/>
                      </a:pPr>
                      <a:r>
                        <a:rPr lang="en-US" sz="2400">
                          <a:latin typeface="Gill Sans MT" panose="020B0502020104020203" charset="0"/>
                          <a:cs typeface="Gill Sans MT" panose="020B0502020104020203" charset="0"/>
                        </a:rPr>
                        <a:t>TITLE</a:t>
                      </a:r>
                    </a:p>
                  </a:txBody>
                  <a:tcPr marL="63500" marR="63500" marT="63500" marB="63500"/>
                </a:tc>
                <a:tc>
                  <a:txBody>
                    <a:bodyPr/>
                    <a:lstStyle/>
                    <a:p>
                      <a:pPr indent="0">
                        <a:buNone/>
                      </a:pPr>
                      <a:r>
                        <a:rPr lang="en-US" sz="2400">
                          <a:latin typeface="Gill Sans MT" panose="020B0502020104020203" charset="0"/>
                          <a:cs typeface="Gill Sans MT" panose="020B0502020104020203" charset="0"/>
                        </a:rPr>
                        <a:t>METHOD</a:t>
                      </a:r>
                    </a:p>
                  </a:txBody>
                  <a:tcPr marL="63500" marR="63500" marT="63500" marB="63500"/>
                </a:tc>
                <a:extLst>
                  <a:ext uri="{0D108BD9-81ED-4DB2-BD59-A6C34878D82A}">
                    <a16:rowId xmlns:a16="http://schemas.microsoft.com/office/drawing/2014/main" val="10000"/>
                  </a:ext>
                </a:extLst>
              </a:tr>
              <a:tr h="4184650">
                <a:tc>
                  <a:txBody>
                    <a:bodyPr/>
                    <a:lstStyle/>
                    <a:p>
                      <a:pPr indent="0">
                        <a:buNone/>
                      </a:pPr>
                      <a:r>
                        <a:rPr lang="en-US" sz="2400">
                          <a:latin typeface="Gill Sans MT" panose="020B0502020104020203" charset="0"/>
                          <a:cs typeface="Gill Sans MT" panose="020B0502020104020203" charset="0"/>
                        </a:rPr>
                        <a:t>Document Management as a Database Problem </a:t>
                      </a:r>
                      <a:r>
                        <a:rPr lang="en-IN" altLang="en-US" sz="2400">
                          <a:latin typeface="Gill Sans MT" panose="020B0502020104020203" charset="0"/>
                          <a:cs typeface="Gill Sans MT" panose="020B0502020104020203" charset="0"/>
                        </a:rPr>
                        <a:t>[2]</a:t>
                      </a:r>
                    </a:p>
                  </a:txBody>
                  <a:tcPr marL="63500" marR="63500" marT="63500" marB="63500"/>
                </a:tc>
                <a:tc>
                  <a:txBody>
                    <a:bodyPr/>
                    <a:lstStyle/>
                    <a:p>
                      <a:pPr indent="0">
                        <a:buNone/>
                      </a:pPr>
                      <a:r>
                        <a:rPr lang="en-US" sz="2400">
                          <a:latin typeface="Gill Sans MT" panose="020B0502020104020203" charset="0"/>
                          <a:cs typeface="Gill Sans MT" panose="020B0502020104020203" charset="0"/>
                        </a:rPr>
                        <a:t>The article discusses various aspects of document management, including document acquisition, storage, retrieval, presentation, and processing of documents. The authors provide examples from the library system OMNIS/Myriad. The cost of document acquisition is the most important issue, but also the least addressed in building and maintaining large document bases. The article also discusses the architecture of document storage systems, storage hierarchies, network environments, and client heterogeneity. </a:t>
                      </a: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LITERATURE SURVEY.</a:t>
            </a:r>
            <a:endParaRPr lang="en-IN" altLang="en-US" sz="5000" b="1" u="sng">
              <a:blipFill>
                <a:blip r:embed="rId3"/>
                <a:stretch>
                  <a:fillRect/>
                </a:stretch>
              </a:blipFill>
              <a:latin typeface="Century Gothic" panose="020B0502020202020204" charset="0"/>
              <a:cs typeface="Century Gothic" panose="020B0502020202020204" charset="0"/>
            </a:endParaRPr>
          </a:p>
        </p:txBody>
      </p:sp>
      <p:graphicFrame>
        <p:nvGraphicFramePr>
          <p:cNvPr id="4" name="Content Placeholder 3"/>
          <p:cNvGraphicFramePr>
            <a:graphicFrameLocks noGrp="1"/>
          </p:cNvGraphicFramePr>
          <p:nvPr>
            <p:ph idx="1"/>
          </p:nvPr>
        </p:nvGraphicFramePr>
        <p:xfrm>
          <a:off x="838200" y="1691005"/>
          <a:ext cx="10890250" cy="5008880"/>
        </p:xfrm>
        <a:graphic>
          <a:graphicData uri="http://schemas.openxmlformats.org/drawingml/2006/table">
            <a:tbl>
              <a:tblPr firstRow="1">
                <a:tableStyleId>{69C7853C-536D-4A76-A0AE-DD22124D55A5}</a:tableStyleId>
              </a:tblPr>
              <a:tblGrid>
                <a:gridCol w="4190365">
                  <a:extLst>
                    <a:ext uri="{9D8B030D-6E8A-4147-A177-3AD203B41FA5}">
                      <a16:colId xmlns:a16="http://schemas.microsoft.com/office/drawing/2014/main" val="20000"/>
                    </a:ext>
                  </a:extLst>
                </a:gridCol>
                <a:gridCol w="6699885">
                  <a:extLst>
                    <a:ext uri="{9D8B030D-6E8A-4147-A177-3AD203B41FA5}">
                      <a16:colId xmlns:a16="http://schemas.microsoft.com/office/drawing/2014/main" val="20001"/>
                    </a:ext>
                  </a:extLst>
                </a:gridCol>
              </a:tblGrid>
              <a:tr h="0">
                <a:tc>
                  <a:txBody>
                    <a:bodyPr/>
                    <a:lstStyle/>
                    <a:p>
                      <a:pPr indent="0">
                        <a:buNone/>
                      </a:pPr>
                      <a:r>
                        <a:rPr lang="en-US" sz="2400">
                          <a:latin typeface="Gill Sans MT" panose="020B0502020104020203" charset="0"/>
                          <a:cs typeface="Gill Sans MT" panose="020B0502020104020203" charset="0"/>
                        </a:rPr>
                        <a:t>TITLE</a:t>
                      </a:r>
                    </a:p>
                  </a:txBody>
                  <a:tcPr marL="63500" marR="63500" marT="63500" marB="63500"/>
                </a:tc>
                <a:tc>
                  <a:txBody>
                    <a:bodyPr/>
                    <a:lstStyle/>
                    <a:p>
                      <a:pPr indent="0">
                        <a:buNone/>
                      </a:pPr>
                      <a:r>
                        <a:rPr lang="en-US" sz="2400">
                          <a:latin typeface="Gill Sans MT" panose="020B0502020104020203" charset="0"/>
                          <a:cs typeface="Gill Sans MT" panose="020B0502020104020203" charset="0"/>
                        </a:rPr>
                        <a:t>METHOD</a:t>
                      </a:r>
                    </a:p>
                  </a:txBody>
                  <a:tcPr marL="63500" marR="63500" marT="63500" marB="63500"/>
                </a:tc>
                <a:extLst>
                  <a:ext uri="{0D108BD9-81ED-4DB2-BD59-A6C34878D82A}">
                    <a16:rowId xmlns:a16="http://schemas.microsoft.com/office/drawing/2014/main" val="10000"/>
                  </a:ext>
                </a:extLst>
              </a:tr>
              <a:tr h="1464945">
                <a:tc>
                  <a:txBody>
                    <a:bodyPr/>
                    <a:lstStyle/>
                    <a:p>
                      <a:pPr indent="0">
                        <a:buNone/>
                      </a:pPr>
                      <a:r>
                        <a:rPr lang="en-US" sz="2400">
                          <a:latin typeface="Gill Sans MT" panose="020B0502020104020203" charset="0"/>
                          <a:cs typeface="Gill Sans MT" panose="020B0502020104020203" charset="0"/>
                        </a:rPr>
                        <a:t>Document Management System, Open Source and Secure</a:t>
                      </a:r>
                      <a:r>
                        <a:rPr lang="en-IN" altLang="en-US" sz="2400">
                          <a:latin typeface="Gill Sans MT" panose="020B0502020104020203" charset="0"/>
                          <a:cs typeface="Gill Sans MT" panose="020B0502020104020203" charset="0"/>
                        </a:rPr>
                        <a:t>[3]</a:t>
                      </a:r>
                    </a:p>
                  </a:txBody>
                  <a:tcPr marL="63500" marR="63500" marT="63500" marB="63500"/>
                </a:tc>
                <a:tc>
                  <a:txBody>
                    <a:bodyPr/>
                    <a:lstStyle/>
                    <a:p>
                      <a:pPr indent="0">
                        <a:buNone/>
                      </a:pPr>
                      <a:r>
                        <a:rPr lang="en-US" sz="2400">
                          <a:latin typeface="Gill Sans MT" panose="020B0502020104020203" charset="0"/>
                          <a:cs typeface="Gill Sans MT" panose="020B0502020104020203" charset="0"/>
                        </a:rPr>
                        <a:t>The proposed system will let the user scan, upload or import documents to the Document Management System. The system will facilitate compression without quality or data loss and provide authentication and authorization mechanism using OAuth and two-factor authentication. System will store the documents in PDF format at designated sever</a:t>
                      </a:r>
                      <a:r>
                        <a:rPr lang="en-IN" altLang="en-US" sz="2400">
                          <a:latin typeface="Gill Sans MT" panose="020B0502020104020203" charset="0"/>
                          <a:cs typeface="Gill Sans MT" panose="020B0502020104020203" charset="0"/>
                        </a:rPr>
                        <a:t> </a:t>
                      </a:r>
                      <a:r>
                        <a:rPr lang="en-US" sz="2400">
                          <a:latin typeface="Gill Sans MT" panose="020B0502020104020203" charset="0"/>
                          <a:cs typeface="Gill Sans MT" panose="020B0502020104020203" charset="0"/>
                        </a:rPr>
                        <a:t>locations(cloud)and user can view documents within the system i.e. in Web Application. It will categorise files based upon</a:t>
                      </a:r>
                      <a:r>
                        <a:rPr lang="en-IN" altLang="en-US" sz="2400">
                          <a:latin typeface="Gill Sans MT" panose="020B0502020104020203" charset="0"/>
                          <a:cs typeface="Gill Sans MT" panose="020B0502020104020203" charset="0"/>
                        </a:rPr>
                        <a:t> </a:t>
                      </a:r>
                      <a:r>
                        <a:rPr lang="en-US" sz="2400">
                          <a:latin typeface="Gill Sans MT" panose="020B0502020104020203" charset="0"/>
                          <a:cs typeface="Gill Sans MT" panose="020B0502020104020203" charset="0"/>
                        </a:rPr>
                        <a:t>Date etc.User can share files using links with password protection and limited time access.</a:t>
                      </a:r>
                    </a:p>
                  </a:txBody>
                  <a:tcPr marL="63500" marR="63500" marT="63500" marB="63500"/>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MODULE DESCRIPTION</a:t>
            </a:r>
          </a:p>
        </p:txBody>
      </p:sp>
      <p:sp>
        <p:nvSpPr>
          <p:cNvPr id="4" name="Text Box 3"/>
          <p:cNvSpPr txBox="1"/>
          <p:nvPr/>
        </p:nvSpPr>
        <p:spPr>
          <a:xfrm>
            <a:off x="838835" y="2074545"/>
            <a:ext cx="10514965" cy="4246245"/>
          </a:xfrm>
          <a:prstGeom prst="rect">
            <a:avLst/>
          </a:prstGeom>
          <a:noFill/>
        </p:spPr>
        <p:txBody>
          <a:bodyPr wrap="square" rtlCol="0">
            <a:spAutoFit/>
          </a:bodyPr>
          <a:lstStyle/>
          <a:p>
            <a:pPr marL="457200" indent="-457200">
              <a:buFont typeface="Arial" panose="020B0604020202020204" pitchFamily="34" charset="0"/>
              <a:buChar char="•"/>
            </a:pPr>
            <a:r>
              <a:rPr lang="en-US" sz="3000" b="1" u="sng">
                <a:gradFill>
                  <a:gsLst>
                    <a:gs pos="0">
                      <a:srgbClr val="EEC05E"/>
                    </a:gs>
                    <a:gs pos="100000">
                      <a:srgbClr val="846C21"/>
                    </a:gs>
                  </a:gsLst>
                  <a:lin ang="5400000" scaled="0"/>
                </a:gradFill>
                <a:latin typeface="Gill Sans MT" panose="020B0502020104020203" charset="0"/>
                <a:cs typeface="Gill Sans MT" panose="020B0502020104020203" charset="0"/>
                <a:sym typeface="+mn-ea"/>
              </a:rPr>
              <a:t>User Registration</a:t>
            </a:r>
            <a:r>
              <a:rPr lang="en-IN" altLang="en-US" sz="3000" b="1">
                <a:gradFill>
                  <a:gsLst>
                    <a:gs pos="0">
                      <a:srgbClr val="EEC05E"/>
                    </a:gs>
                    <a:gs pos="100000">
                      <a:srgbClr val="846C21"/>
                    </a:gs>
                  </a:gsLst>
                  <a:lin ang="5400000" scaled="0"/>
                </a:gradFill>
                <a:latin typeface="Gill Sans MT" panose="020B0502020104020203" charset="0"/>
                <a:cs typeface="Gill Sans MT" panose="020B0502020104020203" charset="0"/>
                <a:sym typeface="+mn-ea"/>
              </a:rPr>
              <a:t> : </a:t>
            </a:r>
            <a:r>
              <a:rPr lang="en-US" sz="3000">
                <a:gradFill>
                  <a:gsLst>
                    <a:gs pos="0">
                      <a:srgbClr val="EEC05E"/>
                    </a:gs>
                    <a:gs pos="100000">
                      <a:srgbClr val="846C21"/>
                    </a:gs>
                  </a:gsLst>
                  <a:lin ang="5400000" scaled="0"/>
                </a:gradFill>
                <a:latin typeface="Gill Sans MT" panose="020B0502020104020203" charset="0"/>
                <a:cs typeface="Gill Sans MT" panose="020B0502020104020203" charset="0"/>
                <a:sym typeface="+mn-ea"/>
              </a:rPr>
              <a:t>Users can create accounts providing their college id, contact details and setting a password that fulfills the criterion.</a:t>
            </a:r>
          </a:p>
          <a:p>
            <a:pPr marL="457200" indent="-457200">
              <a:buFont typeface="Arial" panose="020B0604020202020204" pitchFamily="34" charset="0"/>
              <a:buChar char="•"/>
            </a:pPr>
            <a:endParaRPr 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buFont typeface="Arial" panose="020B0604020202020204" pitchFamily="34" charset="0"/>
              <a:buChar char="•"/>
            </a:pPr>
            <a:r>
              <a:rPr lang="en-US" sz="3000" b="1" u="sng">
                <a:gradFill>
                  <a:gsLst>
                    <a:gs pos="0">
                      <a:srgbClr val="EEC05E"/>
                    </a:gs>
                    <a:gs pos="100000">
                      <a:srgbClr val="846C21"/>
                    </a:gs>
                  </a:gsLst>
                  <a:lin ang="5400000" scaled="0"/>
                </a:gradFill>
                <a:latin typeface="Gill Sans MT" panose="020B0502020104020203" charset="0"/>
                <a:cs typeface="Gill Sans MT" panose="020B0502020104020203" charset="0"/>
                <a:sym typeface="+mn-ea"/>
              </a:rPr>
              <a:t>UI Navigation</a:t>
            </a:r>
            <a:r>
              <a:rPr lang="en-IN" altLang="en-US" sz="3000" b="1">
                <a:gradFill>
                  <a:gsLst>
                    <a:gs pos="0">
                      <a:srgbClr val="EEC05E"/>
                    </a:gs>
                    <a:gs pos="100000">
                      <a:srgbClr val="846C21"/>
                    </a:gs>
                  </a:gsLst>
                  <a:lin ang="5400000" scaled="0"/>
                </a:gradFill>
                <a:latin typeface="Gill Sans MT" panose="020B0502020104020203" charset="0"/>
                <a:cs typeface="Gill Sans MT" panose="020B0502020104020203" charset="0"/>
                <a:sym typeface="+mn-ea"/>
              </a:rPr>
              <a:t> : </a:t>
            </a:r>
            <a:r>
              <a:rPr lang="en-US" sz="3000">
                <a:gradFill>
                  <a:gsLst>
                    <a:gs pos="0">
                      <a:srgbClr val="EEC05E"/>
                    </a:gs>
                    <a:gs pos="100000">
                      <a:srgbClr val="846C21"/>
                    </a:gs>
                  </a:gsLst>
                  <a:lin ang="5400000" scaled="0"/>
                </a:gradFill>
                <a:latin typeface="Gill Sans MT" panose="020B0502020104020203" charset="0"/>
                <a:cs typeface="Gill Sans MT" panose="020B0502020104020203" charset="0"/>
                <a:sym typeface="+mn-ea"/>
              </a:rPr>
              <a:t>Provides different panes for viewing status, uploading documents and managing status and personal dashboard.Users can simply upload certificates selecting respected categories of events and let the app allocate maximum points allotted to the events by KTU guidelines.</a:t>
            </a:r>
            <a:endParaRPr 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MODULE DESCRIPTION</a:t>
            </a:r>
          </a:p>
        </p:txBody>
      </p:sp>
      <p:sp>
        <p:nvSpPr>
          <p:cNvPr id="4" name="Text Box 3"/>
          <p:cNvSpPr txBox="1"/>
          <p:nvPr/>
        </p:nvSpPr>
        <p:spPr>
          <a:xfrm>
            <a:off x="838835" y="2074545"/>
            <a:ext cx="10514965" cy="3322955"/>
          </a:xfrm>
          <a:prstGeom prst="rect">
            <a:avLst/>
          </a:prstGeom>
          <a:noFill/>
        </p:spPr>
        <p:txBody>
          <a:bodyPr wrap="square" rtlCol="0">
            <a:spAutoFit/>
          </a:bodyPr>
          <a:lstStyle/>
          <a:p>
            <a:pPr marL="457200" indent="-457200">
              <a:buFont typeface="Arial" panose="020B0604020202020204" pitchFamily="34" charset="0"/>
              <a:buChar char="•"/>
            </a:pPr>
            <a:r>
              <a:rPr lang="en-US" sz="3000" b="1" u="sng">
                <a:gradFill>
                  <a:gsLst>
                    <a:gs pos="0">
                      <a:srgbClr val="EEC05E"/>
                    </a:gs>
                    <a:gs pos="100000">
                      <a:srgbClr val="846C21"/>
                    </a:gs>
                  </a:gsLst>
                  <a:lin ang="5400000" scaled="0"/>
                </a:gradFill>
                <a:latin typeface="Gill Sans MT" panose="020B0502020104020203" charset="0"/>
                <a:cs typeface="Gill Sans MT" panose="020B0502020104020203" charset="0"/>
              </a:rPr>
              <a:t>Feedback System</a:t>
            </a:r>
            <a:r>
              <a:rPr lang="en-IN" altLang="en-US" sz="3000" b="1" u="sng">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IN" altLang="en-US" sz="3000" b="1">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US" sz="3000">
                <a:gradFill>
                  <a:gsLst>
                    <a:gs pos="0">
                      <a:srgbClr val="EEC05E"/>
                    </a:gs>
                    <a:gs pos="100000">
                      <a:srgbClr val="846C21"/>
                    </a:gs>
                  </a:gsLst>
                  <a:lin ang="5400000" scaled="0"/>
                </a:gradFill>
                <a:latin typeface="Gill Sans MT" panose="020B0502020104020203" charset="0"/>
                <a:cs typeface="Gill Sans MT" panose="020B0502020104020203" charset="0"/>
              </a:rPr>
              <a:t>Users can submit suggestions, generate bug reports and the app itself will generate and manage accurate crash logs. </a:t>
            </a:r>
          </a:p>
          <a:p>
            <a:pPr marL="457200" indent="-457200">
              <a:buFont typeface="Arial" panose="020B0604020202020204" pitchFamily="34" charset="0"/>
              <a:buChar char="•"/>
            </a:pPr>
            <a:endParaRPr 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buFont typeface="Arial" panose="020B0604020202020204" pitchFamily="34" charset="0"/>
              <a:buChar char="•"/>
            </a:pPr>
            <a:r>
              <a:rPr lang="en-US" sz="3000" b="1" u="sng">
                <a:gradFill>
                  <a:gsLst>
                    <a:gs pos="0">
                      <a:srgbClr val="EEC05E"/>
                    </a:gs>
                    <a:gs pos="100000">
                      <a:srgbClr val="846C21"/>
                    </a:gs>
                  </a:gsLst>
                  <a:lin ang="5400000" scaled="0"/>
                </a:gradFill>
                <a:latin typeface="Gill Sans MT" panose="020B0502020104020203" charset="0"/>
                <a:cs typeface="Gill Sans MT" panose="020B0502020104020203" charset="0"/>
              </a:rPr>
              <a:t>Support</a:t>
            </a:r>
            <a:r>
              <a:rPr lang="en-US" sz="3000" b="1">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IN" altLang="en-US" sz="3000" b="1">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US" sz="3000">
                <a:gradFill>
                  <a:gsLst>
                    <a:gs pos="0">
                      <a:srgbClr val="EEC05E"/>
                    </a:gs>
                    <a:gs pos="100000">
                      <a:srgbClr val="846C21"/>
                    </a:gs>
                  </a:gsLst>
                  <a:lin ang="5400000" scaled="0"/>
                </a:gradFill>
                <a:latin typeface="Gill Sans MT" panose="020B0502020104020203" charset="0"/>
                <a:cs typeface="Gill Sans MT" panose="020B0502020104020203" charset="0"/>
              </a:rPr>
              <a:t>The UI will be providing a separate help pane for quick tutorials and also provide customer support contact details.</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6" name="Title 1"/>
          <p:cNvSpPr>
            <a:spLocks noGrp="1"/>
          </p:cNvSpPr>
          <p:nvPr/>
        </p:nvSpPr>
        <p:spPr>
          <a:xfrm>
            <a:off x="838200" y="27660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7500" b="1">
                <a:blipFill>
                  <a:blip r:embed="rId3"/>
                  <a:stretch>
                    <a:fillRect/>
                  </a:stretch>
                </a:blipFill>
                <a:latin typeface="Century Gothic" panose="020B0502020202020204" charset="0"/>
                <a:cs typeface="Century Gothic" panose="020B0502020202020204" charset="0"/>
                <a:sym typeface="+mn-ea"/>
              </a:rPr>
              <a:t>ANALYSIS MODELS</a:t>
            </a:r>
            <a:endParaRPr lang="en-IN" altLang="en-US" sz="7500" b="1">
              <a:blipFill>
                <a:blip r:embed="rId3"/>
                <a:stretch>
                  <a:fillRect/>
                </a:stretch>
              </a:blipFill>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
            <a:ext cx="10515600" cy="1325563"/>
          </a:xfrm>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Flow Diagram</a:t>
            </a:r>
          </a:p>
        </p:txBody>
      </p:sp>
      <p:pic>
        <p:nvPicPr>
          <p:cNvPr id="3" name="Picture 2" descr="flow diagram"/>
          <p:cNvPicPr>
            <a:picLocks noChangeAspect="1"/>
          </p:cNvPicPr>
          <p:nvPr/>
        </p:nvPicPr>
        <p:blipFill>
          <a:blip r:embed="rId4"/>
          <a:stretch>
            <a:fillRect/>
          </a:stretch>
        </p:blipFill>
        <p:spPr>
          <a:xfrm>
            <a:off x="1052830" y="1417320"/>
            <a:ext cx="10086340" cy="5440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4883"/>
            <a:ext cx="9144000" cy="2387600"/>
          </a:xfrm>
          <a:effectLst>
            <a:outerShdw blurRad="50800" dist="38100" dir="2700000" algn="tl" rotWithShape="0">
              <a:prstClr val="black">
                <a:alpha val="98000"/>
              </a:prstClr>
            </a:outerShdw>
          </a:effectLst>
        </p:spPr>
        <p:txBody>
          <a:bodyPr/>
          <a:lstStyle/>
          <a:p>
            <a:br>
              <a:rPr lang="en-IN" altLang="en-US" b="1">
                <a:blipFill>
                  <a:blip r:embed="rId3"/>
                  <a:stretch>
                    <a:fillRect/>
                  </a:stretch>
                </a:blipFill>
                <a:latin typeface="Century Gothic" panose="020B0502020202020204" charset="0"/>
                <a:cs typeface="Century Gothic" panose="020B0502020202020204" charset="0"/>
              </a:rPr>
            </a:br>
            <a:r>
              <a:rPr lang="en-IN" altLang="en-US" sz="8000" b="1">
                <a:blipFill>
                  <a:blip r:embed="rId3"/>
                  <a:stretch>
                    <a:fillRect/>
                  </a:stretch>
                </a:blipFill>
                <a:latin typeface="Century Gothic" panose="020B0502020202020204" charset="0"/>
                <a:cs typeface="Century Gothic" panose="020B0502020202020204" charset="0"/>
              </a:rPr>
              <a:t>T R A C E</a:t>
            </a:r>
          </a:p>
        </p:txBody>
      </p:sp>
      <p:pic>
        <p:nvPicPr>
          <p:cNvPr id="4" name="Picture 3" descr="trace mark"/>
          <p:cNvPicPr>
            <a:picLocks noChangeAspect="1"/>
          </p:cNvPicPr>
          <p:nvPr/>
        </p:nvPicPr>
        <p:blipFill>
          <a:blip r:embed="rId4"/>
          <a:stretch>
            <a:fillRect/>
          </a:stretch>
        </p:blipFill>
        <p:spPr>
          <a:xfrm>
            <a:off x="5054600" y="751205"/>
            <a:ext cx="2357120" cy="2396490"/>
          </a:xfrm>
          <a:prstGeom prst="rect">
            <a:avLst/>
          </a:prstGeom>
          <a:effectLst>
            <a:glow rad="63500">
              <a:schemeClr val="tx1">
                <a:alpha val="100000"/>
              </a:schemeClr>
            </a:glow>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160" y="132080"/>
            <a:ext cx="10515600" cy="1325563"/>
          </a:xfrm>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Use Case Diagram</a:t>
            </a:r>
          </a:p>
        </p:txBody>
      </p:sp>
      <p:pic>
        <p:nvPicPr>
          <p:cNvPr id="4" name="Content Placeholder 3" descr="use case diagram"/>
          <p:cNvPicPr>
            <a:picLocks noGrp="1" noChangeAspect="1"/>
          </p:cNvPicPr>
          <p:nvPr>
            <p:ph idx="1"/>
          </p:nvPr>
        </p:nvPicPr>
        <p:blipFill>
          <a:blip r:embed="rId4"/>
          <a:stretch>
            <a:fillRect/>
          </a:stretch>
        </p:blipFill>
        <p:spPr>
          <a:xfrm>
            <a:off x="3188335" y="1289050"/>
            <a:ext cx="5936615" cy="5568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4160"/>
            <a:ext cx="10515600" cy="1325563"/>
          </a:xfrm>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Class Diagram</a:t>
            </a:r>
          </a:p>
        </p:txBody>
      </p:sp>
      <p:pic>
        <p:nvPicPr>
          <p:cNvPr id="5" name="Content Placeholder 4" descr="class diagram"/>
          <p:cNvPicPr>
            <a:picLocks noGrp="1" noChangeAspect="1"/>
          </p:cNvPicPr>
          <p:nvPr>
            <p:ph idx="1"/>
          </p:nvPr>
        </p:nvPicPr>
        <p:blipFill>
          <a:blip r:embed="rId4"/>
          <a:stretch>
            <a:fillRect/>
          </a:stretch>
        </p:blipFill>
        <p:spPr>
          <a:xfrm>
            <a:off x="2294890" y="1496695"/>
            <a:ext cx="7339330" cy="53613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Activity Diagram</a:t>
            </a:r>
          </a:p>
        </p:txBody>
      </p:sp>
      <p:pic>
        <p:nvPicPr>
          <p:cNvPr id="4" name="Content Placeholder 3" descr="activity diagram"/>
          <p:cNvPicPr>
            <a:picLocks noGrp="1" noChangeAspect="1"/>
          </p:cNvPicPr>
          <p:nvPr>
            <p:ph idx="1"/>
          </p:nvPr>
        </p:nvPicPr>
        <p:blipFill>
          <a:blip r:embed="rId4"/>
          <a:srcRect b="20624"/>
          <a:stretch>
            <a:fillRect/>
          </a:stretch>
        </p:blipFill>
        <p:spPr>
          <a:xfrm>
            <a:off x="3670300" y="1691005"/>
            <a:ext cx="5014595" cy="51517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20"/>
            <a:ext cx="10515600" cy="1325563"/>
          </a:xfrm>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ER Diagram</a:t>
            </a:r>
          </a:p>
        </p:txBody>
      </p:sp>
      <p:sp>
        <p:nvSpPr>
          <p:cNvPr id="3" name="Content Placeholder 2"/>
          <p:cNvSpPr>
            <a:spLocks noGrp="1"/>
          </p:cNvSpPr>
          <p:nvPr>
            <p:ph idx="1"/>
          </p:nvPr>
        </p:nvSpPr>
        <p:spPr/>
        <p:txBody>
          <a:bodyPr/>
          <a:lstStyle/>
          <a:p>
            <a:endParaRPr lang="en-US"/>
          </a:p>
        </p:txBody>
      </p:sp>
      <p:pic>
        <p:nvPicPr>
          <p:cNvPr id="5" name="Picture 4" descr="er diag"/>
          <p:cNvPicPr>
            <a:picLocks noChangeAspect="1"/>
          </p:cNvPicPr>
          <p:nvPr/>
        </p:nvPicPr>
        <p:blipFill>
          <a:blip r:embed="rId4"/>
          <a:srcRect t="2815" b="11241"/>
          <a:stretch>
            <a:fillRect/>
          </a:stretch>
        </p:blipFill>
        <p:spPr>
          <a:xfrm>
            <a:off x="3634105" y="1381125"/>
            <a:ext cx="4923790" cy="5476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normAutofit fontScale="90000"/>
          </a:bodyPr>
          <a:lstStyle/>
          <a:p>
            <a:r>
              <a:rPr lang="en-IN" altLang="en-US" sz="8890" b="1">
                <a:blipFill>
                  <a:blip r:embed="rId3"/>
                  <a:stretch>
                    <a:fillRect/>
                  </a:stretch>
                </a:blipFill>
                <a:latin typeface="Century Gothic" panose="020B0502020202020204" charset="0"/>
                <a:cs typeface="Century Gothic" panose="020B0502020202020204" charset="0"/>
                <a:sym typeface="+mn-ea"/>
              </a:rPr>
              <a:t>REQUIREMENTS </a:t>
            </a:r>
            <a:br>
              <a:rPr lang="en-IN" altLang="en-US" sz="8890" b="1">
                <a:blipFill>
                  <a:blip r:embed="rId3"/>
                  <a:stretch>
                    <a:fillRect/>
                  </a:stretch>
                </a:blipFill>
                <a:latin typeface="Century Gothic" panose="020B0502020202020204" charset="0"/>
                <a:cs typeface="Century Gothic" panose="020B0502020202020204" charset="0"/>
                <a:sym typeface="+mn-ea"/>
              </a:rPr>
            </a:br>
            <a:r>
              <a:rPr lang="en-IN" altLang="en-US" sz="8890" b="1">
                <a:blipFill>
                  <a:blip r:embed="rId3"/>
                  <a:stretch>
                    <a:fillRect/>
                  </a:stretch>
                </a:blipFill>
                <a:latin typeface="Century Gothic" panose="020B0502020202020204" charset="0"/>
                <a:cs typeface="Century Gothic" panose="020B0502020202020204" charset="0"/>
                <a:sym typeface="+mn-ea"/>
              </a:rPr>
              <a:t>ANALYSIS</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sym typeface="+mn-ea"/>
              </a:rPr>
              <a:t>HARDWARE REQUIREMENTS</a:t>
            </a:r>
            <a:r>
              <a:rPr lang="en-IN" altLang="en-US" sz="5000" b="1">
                <a:blipFill>
                  <a:blip r:embed="rId3"/>
                  <a:stretch>
                    <a:fillRect/>
                  </a:stretch>
                </a:blipFill>
                <a:latin typeface="Century Gothic" panose="020B0502020202020204" charset="0"/>
                <a:cs typeface="Century Gothic" panose="020B0502020202020204" charset="0"/>
                <a:sym typeface="+mn-ea"/>
              </a:rPr>
              <a:t>.</a:t>
            </a:r>
          </a:p>
        </p:txBody>
      </p:sp>
      <p:sp>
        <p:nvSpPr>
          <p:cNvPr id="4" name="Text Box 3"/>
          <p:cNvSpPr txBox="1"/>
          <p:nvPr/>
        </p:nvSpPr>
        <p:spPr>
          <a:xfrm>
            <a:off x="838835" y="2074545"/>
            <a:ext cx="10514965" cy="1476375"/>
          </a:xfrm>
          <a:prstGeom prst="rect">
            <a:avLst/>
          </a:prstGeom>
          <a:noFill/>
        </p:spPr>
        <p:txBody>
          <a:bodyPr wrap="square" rtlCol="0">
            <a:spAutoFit/>
          </a:bodyPr>
          <a:lstStyle/>
          <a:p>
            <a:r>
              <a:rPr lang="en-US" sz="3000">
                <a:gradFill>
                  <a:gsLst>
                    <a:gs pos="0">
                      <a:srgbClr val="EEC05E"/>
                    </a:gs>
                    <a:gs pos="100000">
                      <a:srgbClr val="846C21"/>
                    </a:gs>
                  </a:gsLst>
                  <a:lin ang="5400000" scaled="0"/>
                </a:gradFill>
                <a:latin typeface="Gill Sans MT" panose="020B0502020104020203" charset="0"/>
                <a:cs typeface="Gill Sans MT" panose="020B0502020104020203" charset="0"/>
              </a:rPr>
              <a:t>●Computer with a 1.1 GHz or faster processor</a:t>
            </a:r>
          </a:p>
          <a:p>
            <a:endParaRPr 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r>
              <a:rPr lang="en-US" sz="3000">
                <a:gradFill>
                  <a:gsLst>
                    <a:gs pos="0">
                      <a:srgbClr val="EEC05E"/>
                    </a:gs>
                    <a:gs pos="100000">
                      <a:srgbClr val="846C21"/>
                    </a:gs>
                  </a:gsLst>
                  <a:lin ang="5400000" scaled="0"/>
                </a:gradFill>
                <a:latin typeface="Gill Sans MT" panose="020B0502020104020203" charset="0"/>
                <a:cs typeface="Gill Sans MT" panose="020B0502020104020203" charset="0"/>
              </a:rPr>
              <a:t>●Minimum 2GB of RAM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IN" altLang="en-US" b="1" u="sng">
                <a:blipFill>
                  <a:blip r:embed="rId3"/>
                  <a:stretch>
                    <a:fillRect/>
                  </a:stretch>
                </a:blipFill>
                <a:latin typeface="Century Gothic" panose="020B0502020202020204" charset="0"/>
                <a:cs typeface="Century Gothic" panose="020B0502020202020204" charset="0"/>
                <a:sym typeface="+mn-ea"/>
              </a:rPr>
              <a:t>SOFTWARE REQUIREMENTS</a:t>
            </a:r>
            <a:r>
              <a:rPr lang="en-IN" altLang="en-US" b="1">
                <a:blipFill>
                  <a:blip r:embed="rId3"/>
                  <a:stretch>
                    <a:fillRect/>
                  </a:stretch>
                </a:blipFill>
                <a:latin typeface="Century Gothic" panose="020B0502020202020204" charset="0"/>
                <a:cs typeface="Century Gothic" panose="020B0502020202020204" charset="0"/>
                <a:sym typeface="+mn-ea"/>
              </a:rPr>
              <a:t>.</a:t>
            </a:r>
          </a:p>
        </p:txBody>
      </p:sp>
      <p:sp>
        <p:nvSpPr>
          <p:cNvPr id="4" name="Text Box 3"/>
          <p:cNvSpPr txBox="1"/>
          <p:nvPr/>
        </p:nvSpPr>
        <p:spPr>
          <a:xfrm>
            <a:off x="838200" y="3016885"/>
            <a:ext cx="10514965" cy="629920"/>
          </a:xfrm>
          <a:prstGeom prst="rect">
            <a:avLst/>
          </a:prstGeom>
          <a:noFill/>
        </p:spPr>
        <p:txBody>
          <a:bodyPr wrap="square" rtlCol="0">
            <a:spAutoFit/>
          </a:bodyPr>
          <a:lstStyle/>
          <a:p>
            <a:r>
              <a:rPr lang="en-US" sz="3500">
                <a:gradFill>
                  <a:gsLst>
                    <a:gs pos="0">
                      <a:srgbClr val="EEC05E"/>
                    </a:gs>
                    <a:gs pos="100000">
                      <a:srgbClr val="846C21"/>
                    </a:gs>
                  </a:gsLst>
                  <a:lin ang="5400000" scaled="0"/>
                </a:gradFill>
                <a:latin typeface="Gill Sans MT" panose="020B0502020104020203" charset="0"/>
                <a:cs typeface="Gill Sans MT" panose="020B0502020104020203" charset="0"/>
              </a:rPr>
              <a:t>Operating System : Any OS that supports web browser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IN" altLang="en-US" b="1" u="sng">
                <a:blipFill>
                  <a:blip r:embed="rId3"/>
                  <a:stretch>
                    <a:fillRect/>
                  </a:stretch>
                </a:blipFill>
                <a:latin typeface="Century Gothic" panose="020B0502020202020204" charset="0"/>
                <a:cs typeface="Century Gothic" panose="020B0502020202020204" charset="0"/>
                <a:sym typeface="+mn-ea"/>
              </a:rPr>
              <a:t>LANGUAGES USED</a:t>
            </a:r>
            <a:endParaRPr lang="en-IN" altLang="en-US" b="1">
              <a:blipFill>
                <a:blip r:embed="rId3"/>
                <a:stretch>
                  <a:fillRect/>
                </a:stretch>
              </a:blipFill>
              <a:latin typeface="Century Gothic" panose="020B0502020202020204" charset="0"/>
              <a:cs typeface="Century Gothic" panose="020B0502020202020204" charset="0"/>
              <a:sym typeface="+mn-ea"/>
            </a:endParaRPr>
          </a:p>
        </p:txBody>
      </p:sp>
      <p:sp>
        <p:nvSpPr>
          <p:cNvPr id="4" name="Text Box 3"/>
          <p:cNvSpPr txBox="1"/>
          <p:nvPr/>
        </p:nvSpPr>
        <p:spPr>
          <a:xfrm>
            <a:off x="838200" y="1518285"/>
            <a:ext cx="10514965" cy="3881755"/>
          </a:xfrm>
          <a:prstGeom prst="rect">
            <a:avLst/>
          </a:prstGeom>
          <a:noFill/>
        </p:spPr>
        <p:txBody>
          <a:bodyPr wrap="square" rtlCol="0">
            <a:spAutoFit/>
          </a:bodyPr>
          <a:lstStyle/>
          <a:p>
            <a:pPr>
              <a:lnSpc>
                <a:spcPct val="110000"/>
              </a:lnSpc>
            </a:pP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FRONT END:</a:t>
            </a:r>
          </a:p>
          <a:p>
            <a:pPr>
              <a:lnSpc>
                <a:spcPct val="110000"/>
              </a:lnSpc>
            </a:pP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a:t>
            </a: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HTML</a:t>
            </a:r>
          </a:p>
          <a:p>
            <a:pPr>
              <a:lnSpc>
                <a:spcPct val="110000"/>
              </a:lnSpc>
            </a:pP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a:t>
            </a: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CSS</a:t>
            </a:r>
          </a:p>
          <a:p>
            <a:pPr>
              <a:lnSpc>
                <a:spcPct val="110000"/>
              </a:lnSpc>
            </a:pPr>
            <a:endParaRPr lang="en-US" sz="2800">
              <a:gradFill>
                <a:gsLst>
                  <a:gs pos="0">
                    <a:srgbClr val="EEC05E"/>
                  </a:gs>
                  <a:gs pos="100000">
                    <a:srgbClr val="846C21"/>
                  </a:gs>
                </a:gsLst>
                <a:lin ang="5400000" scaled="0"/>
              </a:gradFill>
              <a:latin typeface="Gill Sans MT" panose="020B0502020104020203" charset="0"/>
              <a:cs typeface="Gill Sans MT" panose="020B0502020104020203" charset="0"/>
            </a:endParaRPr>
          </a:p>
          <a:p>
            <a:pPr>
              <a:lnSpc>
                <a:spcPct val="110000"/>
              </a:lnSpc>
            </a:pP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BACK END:</a:t>
            </a: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 </a:t>
            </a:r>
          </a:p>
          <a:p>
            <a:pPr>
              <a:lnSpc>
                <a:spcPct val="110000"/>
              </a:lnSpc>
            </a:pP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a:t>
            </a: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MySQL </a:t>
            </a: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and</a:t>
            </a: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 NoSQL</a:t>
            </a:r>
          </a:p>
          <a:p>
            <a:pPr>
              <a:lnSpc>
                <a:spcPct val="110000"/>
              </a:lnSpc>
            </a:pP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a:t>
            </a: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PHP</a:t>
            </a:r>
          </a:p>
          <a:p>
            <a:pPr>
              <a:lnSpc>
                <a:spcPct val="110000"/>
              </a:lnSpc>
            </a:pPr>
            <a:r>
              <a:rPr lang="en-US" sz="2800">
                <a:gradFill>
                  <a:gsLst>
                    <a:gs pos="0">
                      <a:srgbClr val="EEC05E"/>
                    </a:gs>
                    <a:gs pos="100000">
                      <a:srgbClr val="846C21"/>
                    </a:gs>
                  </a:gsLst>
                  <a:lin ang="5400000" scaled="0"/>
                </a:gradFill>
                <a:latin typeface="Gill Sans MT" panose="020B0502020104020203" charset="0"/>
                <a:cs typeface="Gill Sans MT" panose="020B0502020104020203" charset="0"/>
              </a:rPr>
              <a:t>●</a:t>
            </a: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  </a:t>
            </a:r>
            <a:r>
              <a:rPr lang="en-IN" sz="2800">
                <a:gradFill>
                  <a:gsLst>
                    <a:gs pos="0">
                      <a:srgbClr val="EEC05E"/>
                    </a:gs>
                    <a:gs pos="100000">
                      <a:srgbClr val="846C21"/>
                    </a:gs>
                  </a:gsLst>
                  <a:lin ang="5400000" scaled="0"/>
                </a:gradFill>
                <a:latin typeface="Gill Sans MT" panose="020B0502020104020203" charset="0"/>
                <a:cs typeface="Gill Sans MT" panose="020B0502020104020203" charset="0"/>
              </a:rPr>
              <a:t>Javascript</a:t>
            </a:r>
          </a:p>
        </p:txBody>
      </p:sp>
      <p:pic>
        <p:nvPicPr>
          <p:cNvPr id="5" name="Picture 4" descr="html5-logo-31816"/>
          <p:cNvPicPr>
            <a:picLocks noChangeAspect="1"/>
          </p:cNvPicPr>
          <p:nvPr/>
        </p:nvPicPr>
        <p:blipFill>
          <a:blip r:embed="rId4"/>
          <a:stretch>
            <a:fillRect/>
          </a:stretch>
        </p:blipFill>
        <p:spPr>
          <a:xfrm>
            <a:off x="6824980" y="1434465"/>
            <a:ext cx="5299710" cy="2064385"/>
          </a:xfrm>
          <a:prstGeom prst="rect">
            <a:avLst/>
          </a:prstGeom>
        </p:spPr>
      </p:pic>
      <p:pic>
        <p:nvPicPr>
          <p:cNvPr id="6" name="Picture 5" descr="pngegg"/>
          <p:cNvPicPr>
            <a:picLocks noChangeAspect="1"/>
          </p:cNvPicPr>
          <p:nvPr/>
        </p:nvPicPr>
        <p:blipFill>
          <a:blip r:embed="rId5"/>
          <a:stretch>
            <a:fillRect/>
          </a:stretch>
        </p:blipFill>
        <p:spPr>
          <a:xfrm>
            <a:off x="7409815" y="3759835"/>
            <a:ext cx="4130675" cy="3098165"/>
          </a:xfrm>
          <a:prstGeom prst="rect">
            <a:avLst/>
          </a:prstGeom>
          <a:effectLst>
            <a:outerShdw blurRad="50800" dist="38100" dir="2700000" algn="tl" rotWithShape="0">
              <a:prstClr val="black">
                <a:alpha val="100000"/>
              </a:prstClr>
            </a:outerShdw>
          </a:effectLst>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IN" altLang="en-US" b="1" u="sng">
                <a:blipFill>
                  <a:blip r:embed="rId3"/>
                  <a:stretch>
                    <a:fillRect/>
                  </a:stretch>
                </a:blipFill>
                <a:latin typeface="Century Gothic" panose="020B0502020202020204" charset="0"/>
                <a:cs typeface="Century Gothic" panose="020B0502020202020204" charset="0"/>
                <a:sym typeface="+mn-ea"/>
              </a:rPr>
              <a:t>FUNCTIONAL REQUIREMENTS.</a:t>
            </a:r>
          </a:p>
        </p:txBody>
      </p:sp>
      <p:sp>
        <p:nvSpPr>
          <p:cNvPr id="4" name="Text Box 3"/>
          <p:cNvSpPr txBox="1"/>
          <p:nvPr/>
        </p:nvSpPr>
        <p:spPr>
          <a:xfrm>
            <a:off x="838200" y="1554480"/>
            <a:ext cx="10514965" cy="5303520"/>
          </a:xfrm>
          <a:prstGeom prst="rect">
            <a:avLst/>
          </a:prstGeom>
          <a:noFill/>
        </p:spPr>
        <p:txBody>
          <a:bodyPr wrap="square" rtlCol="0">
            <a:spAutoFit/>
          </a:bodyPr>
          <a:lstStyle/>
          <a:p>
            <a:pPr marL="457200" indent="-457200">
              <a:lnSpc>
                <a:spcPct val="110000"/>
              </a:lnSpc>
              <a:buFont typeface="Arial" panose="020B0604020202020204" pitchFamily="34" charset="0"/>
              <a:buChar char="•"/>
            </a:pP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Registration and Login for various individuals.</a:t>
            </a:r>
          </a:p>
          <a:p>
            <a:pPr marL="457200" indent="-457200">
              <a:lnSpc>
                <a:spcPct val="110000"/>
              </a:lnSpc>
              <a:buFont typeface="Arial" panose="020B0604020202020204" pitchFamily="34" charset="0"/>
              <a:buChar char="•"/>
            </a:pPr>
            <a:endPar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Uploading certificates by category.</a:t>
            </a:r>
          </a:p>
          <a:p>
            <a:pPr marL="457200" indent="-457200">
              <a:lnSpc>
                <a:spcPct val="110000"/>
              </a:lnSpc>
              <a:buFont typeface="Arial" panose="020B0604020202020204" pitchFamily="34" charset="0"/>
              <a:buChar char="•"/>
            </a:pPr>
            <a:endPar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Automatic calculation of activity points.</a:t>
            </a:r>
          </a:p>
          <a:p>
            <a:pPr marL="457200" indent="-457200">
              <a:lnSpc>
                <a:spcPct val="110000"/>
              </a:lnSpc>
              <a:buFont typeface="Arial" panose="020B0604020202020204" pitchFamily="34" charset="0"/>
              <a:buChar char="•"/>
            </a:pPr>
            <a:endPar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Manual correction and verification functions in Teacher’s login.</a:t>
            </a:r>
          </a:p>
          <a:p>
            <a:pPr marL="457200" indent="-457200">
              <a:lnSpc>
                <a:spcPct val="110000"/>
              </a:lnSpc>
              <a:buFont typeface="Arial" panose="020B0604020202020204" pitchFamily="34" charset="0"/>
              <a:buChar char="•"/>
            </a:pPr>
            <a:endPar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Basic functionalities accessible through telegram bot.</a:t>
            </a:r>
          </a:p>
          <a:p>
            <a:pPr marL="457200" indent="-457200">
              <a:lnSpc>
                <a:spcPct val="110000"/>
              </a:lnSpc>
              <a:buFont typeface="Arial" panose="020B0604020202020204" pitchFamily="34" charset="0"/>
              <a:buChar char="•"/>
            </a:pPr>
            <a:endPar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rPr>
              <a:t>Batch download of certificates as zip.</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normAutofit fontScale="90000"/>
          </a:bodyPr>
          <a:lstStyle/>
          <a:p>
            <a:r>
              <a:rPr lang="en-IN" altLang="en-US" sz="8890" b="1">
                <a:blipFill>
                  <a:blip r:embed="rId3"/>
                  <a:stretch>
                    <a:fillRect/>
                  </a:stretch>
                </a:blipFill>
                <a:latin typeface="Century Gothic" panose="020B0502020202020204" charset="0"/>
                <a:cs typeface="Century Gothic" panose="020B0502020202020204" charset="0"/>
                <a:sym typeface="+mn-ea"/>
              </a:rPr>
              <a:t>RESULTS</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0445" y="1960245"/>
            <a:ext cx="5139690" cy="3844925"/>
          </a:xfrm>
        </p:spPr>
        <p:txBody>
          <a:bodyPr/>
          <a:lstStyle/>
          <a:p>
            <a:pPr marL="0" indent="0">
              <a:buNone/>
            </a:pPr>
            <a:endParaRPr lang="en-IN" altLang="en-US">
              <a:gradFill>
                <a:gsLst>
                  <a:gs pos="0">
                    <a:srgbClr val="FECF40"/>
                  </a:gs>
                  <a:gs pos="100000">
                    <a:srgbClr val="846C21"/>
                  </a:gs>
                </a:gsLst>
                <a:lin ang="5400000" scaled="0"/>
              </a:gradFill>
              <a:effectLst>
                <a:outerShdw blurRad="50800" dist="38100" dir="2700000" algn="tl" rotWithShape="0">
                  <a:prstClr val="black">
                    <a:alpha val="77000"/>
                  </a:prstClr>
                </a:outerShdw>
              </a:effectLst>
              <a:latin typeface="Gill Sans MT" panose="020B0502020104020203" charset="0"/>
              <a:cs typeface="Gill Sans MT" panose="020B0502020104020203" charset="0"/>
            </a:endParaRPr>
          </a:p>
          <a:p>
            <a:pPr marL="0" indent="0">
              <a:buNone/>
            </a:pPr>
            <a:r>
              <a:rPr lang="en-IN" altLang="en-US">
                <a:gradFill>
                  <a:gsLst>
                    <a:gs pos="0">
                      <a:srgbClr val="FECF40"/>
                    </a:gs>
                    <a:gs pos="100000">
                      <a:srgbClr val="846C21"/>
                    </a:gs>
                  </a:gsLst>
                  <a:lin ang="5400000" scaled="0"/>
                </a:gradFill>
                <a:effectLst>
                  <a:outerShdw blurRad="50800" dist="38100" dir="2700000" algn="tl" rotWithShape="0">
                    <a:prstClr val="black">
                      <a:alpha val="77000"/>
                    </a:prstClr>
                  </a:outerShdw>
                </a:effectLst>
                <a:latin typeface="Gill Sans MT" panose="020B0502020104020203" charset="0"/>
                <a:cs typeface="Gill Sans MT" panose="020B0502020104020203" charset="0"/>
              </a:rPr>
              <a:t>A.Arman</a:t>
            </a:r>
          </a:p>
          <a:p>
            <a:pPr marL="0" indent="0">
              <a:buNone/>
            </a:pPr>
            <a:r>
              <a:rPr lang="en-IN" altLang="en-US">
                <a:gradFill>
                  <a:gsLst>
                    <a:gs pos="0">
                      <a:srgbClr val="FECF40"/>
                    </a:gs>
                    <a:gs pos="100000">
                      <a:srgbClr val="846C21"/>
                    </a:gs>
                  </a:gsLst>
                  <a:lin ang="5400000" scaled="0"/>
                </a:gradFill>
                <a:effectLst>
                  <a:outerShdw blurRad="50800" dist="38100" dir="2700000" algn="tl" rotWithShape="0">
                    <a:prstClr val="black">
                      <a:alpha val="77000"/>
                    </a:prstClr>
                  </a:outerShdw>
                </a:effectLst>
                <a:latin typeface="Gill Sans MT" panose="020B0502020104020203" charset="0"/>
                <a:cs typeface="Gill Sans MT" panose="020B0502020104020203" charset="0"/>
              </a:rPr>
              <a:t>A.Vishnu</a:t>
            </a:r>
          </a:p>
          <a:p>
            <a:pPr marL="0" indent="0">
              <a:buNone/>
            </a:pPr>
            <a:r>
              <a:rPr lang="en-IN" altLang="en-US">
                <a:gradFill>
                  <a:gsLst>
                    <a:gs pos="0">
                      <a:srgbClr val="FECF40"/>
                    </a:gs>
                    <a:gs pos="100000">
                      <a:srgbClr val="846C21"/>
                    </a:gs>
                  </a:gsLst>
                  <a:lin ang="5400000" scaled="0"/>
                </a:gradFill>
                <a:effectLst>
                  <a:outerShdw blurRad="50800" dist="38100" dir="2700000" algn="tl" rotWithShape="0">
                    <a:prstClr val="black">
                      <a:alpha val="77000"/>
                    </a:prstClr>
                  </a:outerShdw>
                </a:effectLst>
                <a:latin typeface="Gill Sans MT" panose="020B0502020104020203" charset="0"/>
                <a:cs typeface="Gill Sans MT" panose="020B0502020104020203" charset="0"/>
              </a:rPr>
              <a:t>Goutham .V.S</a:t>
            </a:r>
          </a:p>
          <a:p>
            <a:pPr marL="0" indent="0">
              <a:buNone/>
            </a:pPr>
            <a:r>
              <a:rPr lang="en-IN" altLang="en-US">
                <a:gradFill>
                  <a:gsLst>
                    <a:gs pos="0">
                      <a:srgbClr val="FECF40"/>
                    </a:gs>
                    <a:gs pos="100000">
                      <a:srgbClr val="846C21"/>
                    </a:gs>
                  </a:gsLst>
                  <a:lin ang="5400000" scaled="0"/>
                </a:gradFill>
                <a:effectLst>
                  <a:outerShdw blurRad="50800" dist="38100" dir="2700000" algn="tl" rotWithShape="0">
                    <a:prstClr val="black">
                      <a:alpha val="77000"/>
                    </a:prstClr>
                  </a:outerShdw>
                </a:effectLst>
                <a:latin typeface="Gill Sans MT" panose="020B0502020104020203" charset="0"/>
                <a:cs typeface="Gill Sans MT" panose="020B0502020104020203" charset="0"/>
              </a:rPr>
              <a:t>Narendran .M</a:t>
            </a:r>
          </a:p>
          <a:p>
            <a:pPr marL="0" indent="0">
              <a:buNone/>
            </a:pPr>
            <a:r>
              <a:rPr lang="en-IN" altLang="en-US">
                <a:gradFill>
                  <a:gsLst>
                    <a:gs pos="0">
                      <a:srgbClr val="FECF40"/>
                    </a:gs>
                    <a:gs pos="100000">
                      <a:srgbClr val="846C21"/>
                    </a:gs>
                  </a:gsLst>
                  <a:lin ang="5400000" scaled="0"/>
                </a:gradFill>
                <a:effectLst>
                  <a:outerShdw blurRad="50800" dist="38100" dir="2700000" algn="tl" rotWithShape="0">
                    <a:prstClr val="black">
                      <a:alpha val="77000"/>
                    </a:prstClr>
                  </a:outerShdw>
                </a:effectLst>
                <a:latin typeface="Gill Sans MT" panose="020B0502020104020203" charset="0"/>
                <a:cs typeface="Gill Sans MT" panose="020B0502020104020203" charset="0"/>
              </a:rPr>
              <a:t>Sangeeth .G.S</a:t>
            </a:r>
          </a:p>
        </p:txBody>
      </p:sp>
      <p:sp>
        <p:nvSpPr>
          <p:cNvPr id="4" name="Text Box 3"/>
          <p:cNvSpPr txBox="1"/>
          <p:nvPr/>
        </p:nvSpPr>
        <p:spPr>
          <a:xfrm>
            <a:off x="807720" y="614680"/>
            <a:ext cx="10657205" cy="937260"/>
          </a:xfrm>
          <a:prstGeom prst="rect">
            <a:avLst/>
          </a:prstGeom>
          <a:noFill/>
          <a:effectLst>
            <a:outerShdw blurRad="50800" dist="38100" dir="2700000" algn="tl" rotWithShape="0">
              <a:prstClr val="black">
                <a:alpha val="100000"/>
              </a:prstClr>
            </a:outerShdw>
          </a:effectLst>
        </p:spPr>
        <p:txBody>
          <a:bodyPr wrap="square" rtlCol="0">
            <a:spAutoFit/>
          </a:bodyPr>
          <a:lstStyle/>
          <a:p>
            <a:pPr algn="l"/>
            <a:r>
              <a:rPr lang="en-IN" altLang="en-US" sz="5500" b="1" u="sng">
                <a:blipFill>
                  <a:blip r:embed="rId3"/>
                  <a:stretch>
                    <a:fillRect/>
                  </a:stretch>
                </a:blipFill>
                <a:effectLst/>
                <a:latin typeface="Century Gothic" panose="020B0502020202020204" charset="0"/>
                <a:cs typeface="Century Gothic" panose="020B0502020202020204" charset="0"/>
              </a:rPr>
              <a:t>THE TEAM</a:t>
            </a:r>
          </a:p>
        </p:txBody>
      </p:sp>
      <p:sp>
        <p:nvSpPr>
          <p:cNvPr id="6" name="Text Box 5"/>
          <p:cNvSpPr txBox="1"/>
          <p:nvPr/>
        </p:nvSpPr>
        <p:spPr>
          <a:xfrm>
            <a:off x="5947410" y="3168015"/>
            <a:ext cx="5518785" cy="521970"/>
          </a:xfrm>
          <a:prstGeom prst="rect">
            <a:avLst/>
          </a:prstGeom>
          <a:noFill/>
        </p:spPr>
        <p:txBody>
          <a:bodyPr wrap="square" rtlCol="0">
            <a:spAutoFit/>
          </a:bodyPr>
          <a:lstStyle/>
          <a:p>
            <a:r>
              <a:rPr lang="en-IN" altLang="en-US" sz="2800">
                <a:gradFill>
                  <a:gsLst>
                    <a:gs pos="0">
                      <a:srgbClr val="FECF40"/>
                    </a:gs>
                    <a:gs pos="100000">
                      <a:srgbClr val="846C21"/>
                    </a:gs>
                  </a:gsLst>
                  <a:lin ang="5400000" scaled="0"/>
                </a:gradFill>
                <a:effectLst>
                  <a:outerShdw blurRad="50800" dist="38100" dir="2700000" algn="tl" rotWithShape="0">
                    <a:prstClr val="black">
                      <a:alpha val="85000"/>
                    </a:prstClr>
                  </a:outerShdw>
                </a:effectLst>
                <a:latin typeface="Gill Sans MT" panose="020B0502020104020203" charset="0"/>
                <a:cs typeface="Gill Sans MT" panose="020B0502020104020203" charset="0"/>
              </a:rPr>
              <a:t>Under Guidance of Mrs.Shamna A.L.</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pic>
        <p:nvPicPr>
          <p:cNvPr id="4" name="Picture 3" descr="Login"/>
          <p:cNvPicPr>
            <a:picLocks noChangeAspect="1"/>
          </p:cNvPicPr>
          <p:nvPr/>
        </p:nvPicPr>
        <p:blipFill>
          <a:blip r:embed="rId3"/>
          <a:stretch>
            <a:fillRect/>
          </a:stretch>
        </p:blipFill>
        <p:spPr>
          <a:xfrm>
            <a:off x="0" y="0"/>
            <a:ext cx="12190095"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pic>
        <p:nvPicPr>
          <p:cNvPr id="3" name="Picture 2" descr="home"/>
          <p:cNvPicPr>
            <a:picLocks noChangeAspect="1"/>
          </p:cNvPicPr>
          <p:nvPr/>
        </p:nvPicPr>
        <p:blipFill>
          <a:blip r:embed="rId3"/>
          <a:stretch>
            <a:fillRect/>
          </a:stretch>
        </p:blipFill>
        <p:spPr>
          <a:xfrm>
            <a:off x="0" y="-1270"/>
            <a:ext cx="12192000" cy="68592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pic>
        <p:nvPicPr>
          <p:cNvPr id="4" name="Content Placeholder 3" descr="yearly"/>
          <p:cNvPicPr>
            <a:picLocks noGrp="1" noChangeAspect="1"/>
          </p:cNvPicPr>
          <p:nvPr>
            <p:ph idx="1"/>
          </p:nvPr>
        </p:nvPicPr>
        <p:blipFill>
          <a:blip r:embed="rId3"/>
          <a:stretch>
            <a:fillRect/>
          </a:stretch>
        </p:blipFill>
        <p:spPr>
          <a:xfrm>
            <a:off x="635" y="-1270"/>
            <a:ext cx="12190730" cy="68592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pic>
        <p:nvPicPr>
          <p:cNvPr id="3" name="Picture 2" descr="profile"/>
          <p:cNvPicPr>
            <a:picLocks noChangeAspect="1"/>
          </p:cNvPicPr>
          <p:nvPr/>
        </p:nvPicPr>
        <p:blipFill>
          <a:blip r:embed="rId3"/>
          <a:stretch>
            <a:fillRect/>
          </a:stretch>
        </p:blipFill>
        <p:spPr>
          <a:xfrm>
            <a:off x="635" y="3175"/>
            <a:ext cx="12191365" cy="6854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2" name="Picture 1" descr="upload op (1)"/>
          <p:cNvPicPr>
            <a:picLocks noChangeAspect="1"/>
          </p:cNvPicPr>
          <p:nvPr/>
        </p:nvPicPr>
        <p:blipFill>
          <a:blip r:embed="rId3"/>
          <a:stretch>
            <a:fillRect/>
          </a:stretch>
        </p:blipFill>
        <p:spPr>
          <a:xfrm>
            <a:off x="0" y="-152400"/>
            <a:ext cx="12191365"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IN" altLang="en-US" b="1" u="sng">
                <a:blipFill>
                  <a:blip r:embed="rId3"/>
                  <a:stretch>
                    <a:fillRect/>
                  </a:stretch>
                </a:blipFill>
                <a:latin typeface="Century Gothic" panose="020B0502020202020204" charset="0"/>
                <a:cs typeface="Century Gothic" panose="020B0502020202020204" charset="0"/>
                <a:sym typeface="+mn-ea"/>
              </a:rPr>
              <a:t>WHAT WE LEARNT.</a:t>
            </a:r>
          </a:p>
        </p:txBody>
      </p:sp>
      <p:sp>
        <p:nvSpPr>
          <p:cNvPr id="4" name="Text Box 3"/>
          <p:cNvSpPr txBox="1"/>
          <p:nvPr/>
        </p:nvSpPr>
        <p:spPr>
          <a:xfrm>
            <a:off x="838200" y="2229485"/>
            <a:ext cx="10514965" cy="598805"/>
          </a:xfrm>
          <a:prstGeom prst="rect">
            <a:avLst/>
          </a:prstGeom>
          <a:noFill/>
        </p:spPr>
        <p:txBody>
          <a:bodyPr wrap="square" rtlCol="0">
            <a:spAutoFit/>
          </a:bodyPr>
          <a:lstStyle/>
          <a:p>
            <a:pPr marL="457200" indent="-457200">
              <a:lnSpc>
                <a:spcPct val="110000"/>
              </a:lnSpc>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p:txBody>
      </p:sp>
      <p:sp>
        <p:nvSpPr>
          <p:cNvPr id="5" name="Text Box 4"/>
          <p:cNvSpPr txBox="1"/>
          <p:nvPr/>
        </p:nvSpPr>
        <p:spPr>
          <a:xfrm>
            <a:off x="838200" y="1955800"/>
            <a:ext cx="10514965" cy="4154170"/>
          </a:xfrm>
          <a:prstGeom prst="rect">
            <a:avLst/>
          </a:prstGeom>
          <a:noFill/>
        </p:spPr>
        <p:txBody>
          <a:bodyPr wrap="square" rtlCol="0">
            <a:spAutoFit/>
          </a:bodyPr>
          <a:lstStyle/>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We learned about the scope of application of HTML and CSS which were used to create the front-end of the web application.</a:t>
            </a:r>
          </a:p>
          <a:p>
            <a:pPr marL="457200" indent="-457200">
              <a:lnSpc>
                <a:spcPct val="110000"/>
              </a:lnSpc>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JavaScript provides an interface for connection between front-end and back-end.</a:t>
            </a:r>
          </a:p>
          <a:p>
            <a:pPr marL="457200" indent="-457200">
              <a:lnSpc>
                <a:spcPct val="110000"/>
              </a:lnSpc>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Then we learned about PHP which was used to fetch data from the database and transfer it over to the back-end.</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IN" altLang="en-US" b="1" u="sng">
                <a:blipFill>
                  <a:blip r:embed="rId3"/>
                  <a:stretch>
                    <a:fillRect/>
                  </a:stretch>
                </a:blipFill>
                <a:latin typeface="Century Gothic" panose="020B0502020202020204" charset="0"/>
                <a:cs typeface="Century Gothic" panose="020B0502020202020204" charset="0"/>
                <a:sym typeface="+mn-ea"/>
              </a:rPr>
              <a:t>FUTURE EXPANSION</a:t>
            </a:r>
          </a:p>
        </p:txBody>
      </p:sp>
      <p:sp>
        <p:nvSpPr>
          <p:cNvPr id="4" name="Text Box 3"/>
          <p:cNvSpPr txBox="1"/>
          <p:nvPr/>
        </p:nvSpPr>
        <p:spPr>
          <a:xfrm>
            <a:off x="838200" y="1680845"/>
            <a:ext cx="10514965" cy="521970"/>
          </a:xfrm>
          <a:prstGeom prst="rect">
            <a:avLst/>
          </a:prstGeom>
          <a:noFill/>
        </p:spPr>
        <p:txBody>
          <a:bodyPr wrap="square" rtlCol="0">
            <a:spAutoFit/>
          </a:bodyPr>
          <a:lstStyle/>
          <a:p>
            <a:pPr marL="457200" indent="-457200">
              <a:buFont typeface="Arial" panose="020B0604020202020204" pitchFamily="34" charset="0"/>
              <a:buChar char="•"/>
            </a:pPr>
            <a:endParaRPr lang="en-IN" altLang="en-US" sz="2800">
              <a:gradFill>
                <a:gsLst>
                  <a:gs pos="0">
                    <a:srgbClr val="EEC05E"/>
                  </a:gs>
                  <a:gs pos="100000">
                    <a:srgbClr val="846C21"/>
                  </a:gs>
                </a:gsLst>
                <a:lin ang="5400000" scaled="0"/>
              </a:gradFill>
              <a:latin typeface="Gill Sans MT" panose="020B0502020104020203" charset="0"/>
              <a:cs typeface="Gill Sans MT" panose="020B0502020104020203" charset="0"/>
            </a:endParaRPr>
          </a:p>
        </p:txBody>
      </p:sp>
      <p:sp>
        <p:nvSpPr>
          <p:cNvPr id="5" name="Text Box 4"/>
          <p:cNvSpPr txBox="1"/>
          <p:nvPr/>
        </p:nvSpPr>
        <p:spPr>
          <a:xfrm>
            <a:off x="838200" y="1955800"/>
            <a:ext cx="10514965" cy="4154170"/>
          </a:xfrm>
          <a:prstGeom prst="rect">
            <a:avLst/>
          </a:prstGeom>
          <a:noFill/>
        </p:spPr>
        <p:txBody>
          <a:bodyPr wrap="square" rtlCol="0">
            <a:spAutoFit/>
          </a:bodyPr>
          <a:lstStyle/>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A notifications section where news about various events happening in different colleges can be posted there.</a:t>
            </a:r>
          </a:p>
          <a:p>
            <a:pPr marL="457200" indent="-457200">
              <a:lnSpc>
                <a:spcPct val="110000"/>
              </a:lnSpc>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A full-fledged telegram bot with even more functions.</a:t>
            </a:r>
          </a:p>
          <a:p>
            <a:pPr marL="457200" indent="-457200">
              <a:lnSpc>
                <a:spcPct val="110000"/>
              </a:lnSpc>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By closely associating with colleges that conduct these events, we can provide an streamlined and efficient way for issusing certificates through the website.</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IN" altLang="en-US" b="1" u="sng">
                <a:blipFill>
                  <a:blip r:embed="rId3"/>
                  <a:stretch>
                    <a:fillRect/>
                  </a:stretch>
                </a:blipFill>
                <a:latin typeface="Century Gothic" panose="020B0502020202020204" charset="0"/>
                <a:cs typeface="Century Gothic" panose="020B0502020202020204" charset="0"/>
                <a:sym typeface="+mn-ea"/>
              </a:rPr>
              <a:t>CONCLUSION</a:t>
            </a:r>
          </a:p>
        </p:txBody>
      </p:sp>
      <p:sp>
        <p:nvSpPr>
          <p:cNvPr id="4" name="Text Box 3"/>
          <p:cNvSpPr txBox="1"/>
          <p:nvPr/>
        </p:nvSpPr>
        <p:spPr>
          <a:xfrm>
            <a:off x="838200" y="2229485"/>
            <a:ext cx="10514965" cy="3138170"/>
          </a:xfrm>
          <a:prstGeom prst="rect">
            <a:avLst/>
          </a:prstGeom>
          <a:noFill/>
        </p:spPr>
        <p:txBody>
          <a:bodyPr wrap="square" rtlCol="0">
            <a:spAutoFit/>
          </a:bodyPr>
          <a:lstStyle/>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Overall this project can streamline the process of how we manage various event certificates and help accumalate activity points in a well monitored manner.</a:t>
            </a:r>
          </a:p>
          <a:p>
            <a:pPr marL="457200" indent="-457200">
              <a:lnSpc>
                <a:spcPct val="110000"/>
              </a:lnSpc>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This also helps tutors to view students’ certificates and upload them to KTU portal at ease.</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IN" altLang="en-US" b="1" u="sng">
                <a:blipFill>
                  <a:blip r:embed="rId3"/>
                  <a:stretch>
                    <a:fillRect/>
                  </a:stretch>
                </a:blipFill>
                <a:latin typeface="Century Gothic" panose="020B0502020202020204" charset="0"/>
                <a:cs typeface="Century Gothic" panose="020B0502020202020204" charset="0"/>
                <a:sym typeface="+mn-ea"/>
              </a:rPr>
              <a:t>REFERENCES</a:t>
            </a:r>
          </a:p>
        </p:txBody>
      </p:sp>
      <p:sp>
        <p:nvSpPr>
          <p:cNvPr id="4" name="Text Box 3"/>
          <p:cNvSpPr txBox="1"/>
          <p:nvPr/>
        </p:nvSpPr>
        <p:spPr>
          <a:xfrm>
            <a:off x="838835" y="1680845"/>
            <a:ext cx="10514965" cy="5123180"/>
          </a:xfrm>
          <a:prstGeom prst="rect">
            <a:avLst/>
          </a:prstGeom>
          <a:noFill/>
        </p:spPr>
        <p:txBody>
          <a:bodyPr wrap="square" rtlCol="0">
            <a:spAutoFit/>
          </a:bodyPr>
          <a:lstStyle/>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sym typeface="+mn-ea"/>
              </a:rPr>
              <a:t>P. Parodi and G. Piccioli, A fast and flexible statistical method for text extraction in document pages, Proc. of the IEEE Conference of Computer Vision and Pattern Recognition (CVPR), San Francisco</a:t>
            </a:r>
          </a:p>
          <a:p>
            <a:pPr marL="457200" indent="-457200">
              <a:lnSpc>
                <a:spcPct val="110000"/>
              </a:lnSpc>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sym typeface="+mn-ea"/>
            </a:endParaRPr>
          </a:p>
          <a:p>
            <a:pPr marL="457200" indent="-457200">
              <a:lnSpc>
                <a:spcPct val="110000"/>
              </a:lnSpc>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sym typeface="+mn-ea"/>
              </a:rPr>
              <a:t>Baxevanis, A. and Ouellette, B.F.F. Bioinformatics: A practical guide to the analysis of genes and proteins, John Wiley and sons, 1998</a:t>
            </a: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lnSpc>
                <a:spcPct val="110000"/>
              </a:lnSpc>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IN" altLang="en-US" b="1" u="sng">
                <a:blipFill>
                  <a:blip r:embed="rId3"/>
                  <a:stretch>
                    <a:fillRect/>
                  </a:stretch>
                </a:blipFill>
                <a:latin typeface="Century Gothic" panose="020B0502020202020204" charset="0"/>
                <a:cs typeface="Century Gothic" panose="020B0502020202020204" charset="0"/>
                <a:sym typeface="+mn-ea"/>
              </a:rPr>
              <a:t>REFERENCES</a:t>
            </a:r>
          </a:p>
        </p:txBody>
      </p:sp>
      <p:sp>
        <p:nvSpPr>
          <p:cNvPr id="4" name="Text Box 3"/>
          <p:cNvSpPr txBox="1"/>
          <p:nvPr/>
        </p:nvSpPr>
        <p:spPr>
          <a:xfrm>
            <a:off x="838200" y="1315720"/>
            <a:ext cx="10514965" cy="5169535"/>
          </a:xfrm>
          <a:prstGeom prst="rect">
            <a:avLst/>
          </a:prstGeom>
          <a:noFill/>
        </p:spPr>
        <p:txBody>
          <a:bodyPr wrap="square" rtlCol="0">
            <a:spAutoFit/>
          </a:bodyPr>
          <a:lstStyle/>
          <a:p>
            <a:pPr marL="457200" indent="-457200">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Document Management System, Open Source and Secure : Shraddha More, Snehal Pagare, Shivani Pawar, Prof. S.K. Gondhalekar </a:t>
            </a: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sym typeface="+mn-ea"/>
              </a:rPr>
              <a:t>[e-ISSN: 2395-0056]  </a:t>
            </a: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Tongjin Lee, Jun Iio Document Management System Based on ISAD(G), published in 10 December 2015 on IEEE Explorer.</a:t>
            </a:r>
          </a:p>
          <a:p>
            <a:pPr marL="457200" indent="-457200">
              <a:buFont typeface="Arial" panose="020B0604020202020204" pitchFamily="34" charset="0"/>
              <a:buChar char="•"/>
            </a:pPr>
            <a:endPar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endParaRPr>
          </a:p>
          <a:p>
            <a:pPr marL="457200" indent="-457200">
              <a:buFont typeface="Arial" panose="020B0604020202020204" pitchFamily="34" charset="0"/>
              <a:buChar char="•"/>
            </a:pPr>
            <a:r>
              <a:rPr lang="en-IN" altLang="en-US" sz="3000">
                <a:gradFill>
                  <a:gsLst>
                    <a:gs pos="0">
                      <a:srgbClr val="EEC05E"/>
                    </a:gs>
                    <a:gs pos="100000">
                      <a:srgbClr val="846C21"/>
                    </a:gs>
                  </a:gsLst>
                  <a:lin ang="5400000" scaled="0"/>
                </a:gradFill>
                <a:latin typeface="Gill Sans MT" panose="020B0502020104020203" charset="0"/>
                <a:cs typeface="Gill Sans MT" panose="020B0502020104020203" charset="0"/>
              </a:rPr>
              <a:t>V. L. Orlov, E. A. Kurako Electronic document management systems and distributed large scale systems, published in 16 November 2017 on IEEE Explorer.</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rPr>
              <a:t>INTRODUCTION.</a:t>
            </a:r>
          </a:p>
        </p:txBody>
      </p:sp>
      <p:sp>
        <p:nvSpPr>
          <p:cNvPr id="3" name="Content Placeholder 2"/>
          <p:cNvSpPr>
            <a:spLocks noGrp="1"/>
          </p:cNvSpPr>
          <p:nvPr>
            <p:ph sz="half" idx="1"/>
          </p:nvPr>
        </p:nvSpPr>
        <p:spPr>
          <a:xfrm>
            <a:off x="838200" y="1997710"/>
            <a:ext cx="10515600" cy="4351655"/>
          </a:xfrm>
        </p:spPr>
        <p:txBody>
          <a:bodyPr>
            <a:normAutofit lnSpcReduction="20000"/>
          </a:bodyPr>
          <a:lstStyle/>
          <a:p>
            <a:pPr algn="just">
              <a:lnSpc>
                <a:spcPct val="110000"/>
              </a:lnSpc>
            </a:pPr>
            <a:r>
              <a:rPr>
                <a:gradFill>
                  <a:gsLst>
                    <a:gs pos="0">
                      <a:srgbClr val="EEC05E"/>
                    </a:gs>
                    <a:gs pos="100000">
                      <a:srgbClr val="846C21"/>
                    </a:gs>
                  </a:gsLst>
                  <a:lin ang="5400000" scaled="0"/>
                </a:gradFill>
                <a:latin typeface="Gill Sans MT" panose="020B0502020104020203" charset="0"/>
                <a:cs typeface="Gill Sans MT" panose="020B0502020104020203" charset="0"/>
              </a:rPr>
              <a:t>TRACE is a </a:t>
            </a:r>
            <a:r>
              <a:rPr lang="en-IN">
                <a:gradFill>
                  <a:gsLst>
                    <a:gs pos="0">
                      <a:srgbClr val="EEC05E"/>
                    </a:gs>
                    <a:gs pos="100000">
                      <a:srgbClr val="846C21"/>
                    </a:gs>
                  </a:gsLst>
                  <a:lin ang="5400000" scaled="0"/>
                </a:gradFill>
                <a:latin typeface="Gill Sans MT" panose="020B0502020104020203" charset="0"/>
                <a:cs typeface="Gill Sans MT" panose="020B0502020104020203" charset="0"/>
              </a:rPr>
              <a:t>website</a:t>
            </a:r>
            <a:r>
              <a:rPr>
                <a:gradFill>
                  <a:gsLst>
                    <a:gs pos="0">
                      <a:srgbClr val="EEC05E"/>
                    </a:gs>
                    <a:gs pos="100000">
                      <a:srgbClr val="846C21"/>
                    </a:gs>
                  </a:gsLst>
                  <a:lin ang="5400000" scaled="0"/>
                </a:gradFill>
                <a:latin typeface="Gill Sans MT" panose="020B0502020104020203" charset="0"/>
                <a:cs typeface="Gill Sans MT" panose="020B0502020104020203" charset="0"/>
              </a:rPr>
              <a:t> that provides an intuitive interface integrated with a database to store and manage various activity certificates and allocate points from a student end. </a:t>
            </a:r>
          </a:p>
          <a:p>
            <a:pPr algn="just">
              <a:lnSpc>
                <a:spcPct val="110000"/>
              </a:lnSpc>
            </a:pPr>
            <a:endParaRPr>
              <a:gradFill>
                <a:gsLst>
                  <a:gs pos="0">
                    <a:srgbClr val="EEC05E"/>
                  </a:gs>
                  <a:gs pos="100000">
                    <a:srgbClr val="846C21"/>
                  </a:gs>
                </a:gsLst>
                <a:lin ang="5400000" scaled="0"/>
              </a:gradFill>
              <a:latin typeface="Gill Sans MT" panose="020B0502020104020203" charset="0"/>
              <a:cs typeface="Gill Sans MT" panose="020B0502020104020203" charset="0"/>
            </a:endParaRPr>
          </a:p>
          <a:p>
            <a:pPr algn="just">
              <a:lnSpc>
                <a:spcPct val="110000"/>
              </a:lnSpc>
            </a:pPr>
            <a:r>
              <a:rPr lang="en-IN">
                <a:gradFill>
                  <a:gsLst>
                    <a:gs pos="0">
                      <a:srgbClr val="EEC05E"/>
                    </a:gs>
                    <a:gs pos="100000">
                      <a:srgbClr val="846C21"/>
                    </a:gs>
                  </a:gsLst>
                  <a:lin ang="5400000" scaled="0"/>
                </a:gradFill>
                <a:latin typeface="Gill Sans MT" panose="020B0502020104020203" charset="0"/>
                <a:cs typeface="Gill Sans MT" panose="020B0502020104020203" charset="0"/>
              </a:rPr>
              <a:t>It p</a:t>
            </a:r>
            <a:r>
              <a:rPr>
                <a:gradFill>
                  <a:gsLst>
                    <a:gs pos="0">
                      <a:srgbClr val="EEC05E"/>
                    </a:gs>
                    <a:gs pos="100000">
                      <a:srgbClr val="846C21"/>
                    </a:gs>
                  </a:gsLst>
                  <a:lin ang="5400000" scaled="0"/>
                </a:gradFill>
                <a:latin typeface="Gill Sans MT" panose="020B0502020104020203" charset="0"/>
                <a:cs typeface="Gill Sans MT" panose="020B0502020104020203" charset="0"/>
              </a:rPr>
              <a:t>rovide a collective representation of the data in an organi</a:t>
            </a:r>
            <a:r>
              <a:rPr lang="en-IN">
                <a:gradFill>
                  <a:gsLst>
                    <a:gs pos="0">
                      <a:srgbClr val="EEC05E"/>
                    </a:gs>
                    <a:gs pos="100000">
                      <a:srgbClr val="846C21"/>
                    </a:gs>
                  </a:gsLst>
                  <a:lin ang="5400000" scaled="0"/>
                </a:gradFill>
                <a:latin typeface="Gill Sans MT" panose="020B0502020104020203" charset="0"/>
                <a:cs typeface="Gill Sans MT" panose="020B0502020104020203" charset="0"/>
              </a:rPr>
              <a:t>z</a:t>
            </a:r>
            <a:r>
              <a:rPr>
                <a:gradFill>
                  <a:gsLst>
                    <a:gs pos="0">
                      <a:srgbClr val="EEC05E"/>
                    </a:gs>
                    <a:gs pos="100000">
                      <a:srgbClr val="846C21"/>
                    </a:gs>
                  </a:gsLst>
                  <a:lin ang="5400000" scaled="0"/>
                </a:gradFill>
                <a:latin typeface="Gill Sans MT" panose="020B0502020104020203" charset="0"/>
                <a:cs typeface="Gill Sans MT" panose="020B0502020104020203" charset="0"/>
              </a:rPr>
              <a:t>ed format from a teacher’s end. </a:t>
            </a:r>
          </a:p>
          <a:p>
            <a:pPr algn="just">
              <a:lnSpc>
                <a:spcPct val="110000"/>
              </a:lnSpc>
            </a:pPr>
            <a:endParaRPr>
              <a:gradFill>
                <a:gsLst>
                  <a:gs pos="0">
                    <a:srgbClr val="EEC05E"/>
                  </a:gs>
                  <a:gs pos="100000">
                    <a:srgbClr val="846C21"/>
                  </a:gs>
                </a:gsLst>
                <a:lin ang="5400000" scaled="0"/>
              </a:gradFill>
              <a:latin typeface="Gill Sans MT" panose="020B0502020104020203" charset="0"/>
              <a:cs typeface="Gill Sans MT" panose="020B0502020104020203" charset="0"/>
            </a:endParaRPr>
          </a:p>
          <a:p>
            <a:pPr algn="just">
              <a:lnSpc>
                <a:spcPct val="110000"/>
              </a:lnSpc>
            </a:pPr>
            <a:r>
              <a:rPr>
                <a:gradFill>
                  <a:gsLst>
                    <a:gs pos="0">
                      <a:srgbClr val="EEC05E"/>
                    </a:gs>
                    <a:gs pos="100000">
                      <a:srgbClr val="846C21"/>
                    </a:gs>
                  </a:gsLst>
                  <a:lin ang="5400000" scaled="0"/>
                </a:gradFill>
                <a:latin typeface="Gill Sans MT" panose="020B0502020104020203" charset="0"/>
                <a:cs typeface="Gill Sans MT" panose="020B0502020104020203" charset="0"/>
              </a:rPr>
              <a:t>Manage and provide functionalities regarding an interactive telegram chat-bot for retrieval and updation of documents and data.</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IN" altLang="en-US" sz="6500" b="1">
                <a:blipFill>
                  <a:blip r:embed="rId3"/>
                  <a:stretch>
                    <a:fillRect/>
                  </a:stretch>
                </a:blipFill>
                <a:effectLst>
                  <a:outerShdw blurRad="38100" dist="38100" dir="2700000" algn="tl">
                    <a:srgbClr val="000000">
                      <a:alpha val="43137"/>
                    </a:srgbClr>
                  </a:outerShdw>
                </a:effectLst>
                <a:latin typeface="Century Gothic" panose="020B0502020202020204" charset="0"/>
                <a:cs typeface="Century Gothic" panose="020B0502020202020204" charset="0"/>
                <a:sym typeface="+mn-ea"/>
              </a:rPr>
              <a:t>THANK YOU!!.</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altLang="en-US" sz="5000" b="1" u="sng">
                <a:blipFill>
                  <a:blip r:embed="rId4"/>
                  <a:stretch>
                    <a:fillRect/>
                  </a:stretch>
                </a:blipFill>
                <a:latin typeface="Century Gothic" panose="020B0502020202020204" charset="0"/>
                <a:cs typeface="Century Gothic" panose="020B0502020202020204" charset="0"/>
              </a:rPr>
              <a:t>PROBLEM STATEMENT.</a:t>
            </a:r>
          </a:p>
        </p:txBody>
      </p:sp>
      <p:sp>
        <p:nvSpPr>
          <p:cNvPr id="4" name="Content Placeholder 3"/>
          <p:cNvSpPr>
            <a:spLocks noGrp="1"/>
          </p:cNvSpPr>
          <p:nvPr>
            <p:ph sz="half" idx="1"/>
          </p:nvPr>
        </p:nvSpPr>
        <p:spPr>
          <a:xfrm>
            <a:off x="838200" y="2007870"/>
            <a:ext cx="10515600" cy="5112385"/>
          </a:xfrm>
        </p:spPr>
        <p:txBody>
          <a:bodyPr>
            <a:normAutofit/>
          </a:bodyPr>
          <a:lstStyle/>
          <a:p>
            <a:r>
              <a:rPr lang="en-IN" sz="3200">
                <a:gradFill>
                  <a:gsLst>
                    <a:gs pos="0">
                      <a:srgbClr val="EEC05E"/>
                    </a:gs>
                    <a:gs pos="100000">
                      <a:srgbClr val="846C21"/>
                    </a:gs>
                  </a:gsLst>
                  <a:lin ang="5400000" scaled="0"/>
                </a:gradFill>
                <a:latin typeface="Gill Sans MT" panose="020B0502020104020203" charset="0"/>
                <a:cs typeface="Gill Sans MT" panose="020B0502020104020203" charset="0"/>
              </a:rPr>
              <a:t>We currently lack a proper way to store and evaluate our activity points.</a:t>
            </a:r>
          </a:p>
          <a:p>
            <a:endParaRPr lang="en-IN" sz="3200">
              <a:gradFill>
                <a:gsLst>
                  <a:gs pos="0">
                    <a:srgbClr val="EEC05E"/>
                  </a:gs>
                  <a:gs pos="100000">
                    <a:srgbClr val="846C21"/>
                  </a:gs>
                </a:gsLst>
                <a:lin ang="5400000" scaled="0"/>
              </a:gradFill>
              <a:latin typeface="Gill Sans MT" panose="020B0502020104020203" charset="0"/>
              <a:cs typeface="Gill Sans MT" panose="020B0502020104020203" charset="0"/>
            </a:endParaRPr>
          </a:p>
          <a:p>
            <a:r>
              <a:rPr lang="en-IN" sz="3200">
                <a:gradFill>
                  <a:gsLst>
                    <a:gs pos="0">
                      <a:srgbClr val="EEC05E"/>
                    </a:gs>
                    <a:gs pos="100000">
                      <a:srgbClr val="846C21"/>
                    </a:gs>
                  </a:gsLst>
                  <a:lin ang="5400000" scaled="0"/>
                </a:gradFill>
                <a:latin typeface="Gill Sans MT" panose="020B0502020104020203" charset="0"/>
                <a:cs typeface="Gill Sans MT" panose="020B0502020104020203" charset="0"/>
              </a:rPr>
              <a:t>Certificates have been lost for various reasons by both students and issuers.</a:t>
            </a:r>
          </a:p>
          <a:p>
            <a:endParaRPr lang="en-IN" sz="3200">
              <a:gradFill>
                <a:gsLst>
                  <a:gs pos="0">
                    <a:srgbClr val="EEC05E"/>
                  </a:gs>
                  <a:gs pos="100000">
                    <a:srgbClr val="846C21"/>
                  </a:gs>
                </a:gsLst>
                <a:lin ang="5400000" scaled="0"/>
              </a:gradFill>
              <a:latin typeface="Gill Sans MT" panose="020B0502020104020203" charset="0"/>
              <a:cs typeface="Gill Sans MT" panose="020B0502020104020203" charset="0"/>
            </a:endParaRPr>
          </a:p>
        </p:txBody>
      </p:sp>
    </p:spTree>
  </p:cSld>
  <p:clrMapOvr>
    <a:masterClrMapping/>
  </p:clrMapOvr>
  <mc:AlternateContent xmlns:mc="http://schemas.openxmlformats.org/markup-compatibility/2006" xmlns:p14="http://schemas.microsoft.com/office/powerpoint/2010/main">
    <mc:Choice Requires="p14">
      <p:transition spd="slow">
        <p:cover dir="d"/>
        <p:sndAc>
          <p:stSnd>
            <p:snd r:embed="rId2" name="explode.wav"/>
          </p:stSnd>
        </p:sndAc>
      </p:transition>
    </mc:Choice>
    <mc:Fallback xmlns="">
      <p:transition spd="slow">
        <p:cover dir="d"/>
        <p:sndAc>
          <p:stSnd>
            <p:snd r:embed="rId5" name="explod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rPr>
              <a:t>EXISTING SYSTEM.</a:t>
            </a:r>
          </a:p>
        </p:txBody>
      </p:sp>
      <p:sp>
        <p:nvSpPr>
          <p:cNvPr id="3" name="Content Placeholder 2"/>
          <p:cNvSpPr>
            <a:spLocks noGrp="1"/>
          </p:cNvSpPr>
          <p:nvPr>
            <p:ph sz="half" idx="1"/>
          </p:nvPr>
        </p:nvSpPr>
        <p:spPr>
          <a:xfrm>
            <a:off x="838200" y="2506345"/>
            <a:ext cx="10516235" cy="4351655"/>
          </a:xfrm>
        </p:spPr>
        <p:txBody>
          <a:bodyPr/>
          <a:lstStyle/>
          <a:p>
            <a:r>
              <a:rPr lang="en-IN" altLang="en-US" sz="3500">
                <a:gradFill>
                  <a:gsLst>
                    <a:gs pos="0">
                      <a:srgbClr val="EEC05E"/>
                    </a:gs>
                    <a:gs pos="100000">
                      <a:srgbClr val="846C21"/>
                    </a:gs>
                  </a:gsLst>
                  <a:lin ang="5400000" scaled="0"/>
                </a:gradFill>
              </a:rPr>
              <a:t>There is no system in existence.</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rPr>
              <a:t>PROPOSED SYSTEM.</a:t>
            </a:r>
          </a:p>
        </p:txBody>
      </p:sp>
      <p:sp>
        <p:nvSpPr>
          <p:cNvPr id="3" name="Content Placeholder 2"/>
          <p:cNvSpPr>
            <a:spLocks noGrp="1"/>
          </p:cNvSpPr>
          <p:nvPr>
            <p:ph sz="half" idx="1"/>
          </p:nvPr>
        </p:nvSpPr>
        <p:spPr>
          <a:xfrm>
            <a:off x="838200" y="1825625"/>
            <a:ext cx="10516235" cy="4573905"/>
          </a:xfrm>
        </p:spPr>
        <p:txBody>
          <a:bodyPr/>
          <a:lstStyle/>
          <a:p>
            <a:pPr algn="just">
              <a:lnSpc>
                <a:spcPct val="110000"/>
              </a:lnSpc>
            </a:pPr>
            <a:r>
              <a:rPr>
                <a:gradFill>
                  <a:gsLst>
                    <a:gs pos="0">
                      <a:srgbClr val="EEC05E"/>
                    </a:gs>
                    <a:gs pos="100000">
                      <a:srgbClr val="846C21"/>
                    </a:gs>
                  </a:gsLst>
                  <a:lin ang="5400000" scaled="0"/>
                </a:gradFill>
                <a:latin typeface="Gill Sans MT" panose="020B0502020104020203" charset="0"/>
                <a:cs typeface="Gill Sans MT" panose="020B0502020104020203" charset="0"/>
                <a:sym typeface="+mn-ea"/>
              </a:rPr>
              <a:t>The proposed system will feature an intuitive and user- friendly interface that will enable students to collectively upload and manage KTU activity points based on their participation.</a:t>
            </a:r>
            <a:endParaRPr lang="en-IN" altLang="en-US">
              <a:gradFill>
                <a:gsLst>
                  <a:gs pos="0">
                    <a:srgbClr val="EEC05E"/>
                  </a:gs>
                  <a:gs pos="100000">
                    <a:srgbClr val="846C21"/>
                  </a:gs>
                </a:gsLst>
                <a:lin ang="5400000" scaled="0"/>
              </a:gradFill>
            </a:endParaRPr>
          </a:p>
          <a:p>
            <a:pPr algn="just">
              <a:lnSpc>
                <a:spcPct val="110000"/>
              </a:lnSpc>
            </a:pPr>
            <a:r>
              <a:rPr lang="en-IN" altLang="en-US">
                <a:gradFill>
                  <a:gsLst>
                    <a:gs pos="0">
                      <a:srgbClr val="EEC05E"/>
                    </a:gs>
                    <a:gs pos="100000">
                      <a:srgbClr val="846C21"/>
                    </a:gs>
                  </a:gsLst>
                  <a:lin ang="5400000" scaled="0"/>
                </a:gradFill>
              </a:rPr>
              <a:t>A common place to see all certificates and collected activity points.</a:t>
            </a:r>
          </a:p>
          <a:p>
            <a:pPr algn="just">
              <a:lnSpc>
                <a:spcPct val="110000"/>
              </a:lnSpc>
            </a:pPr>
            <a:r>
              <a:rPr lang="en-IN" altLang="en-US">
                <a:gradFill>
                  <a:gsLst>
                    <a:gs pos="0">
                      <a:srgbClr val="EEC05E"/>
                    </a:gs>
                    <a:gs pos="100000">
                      <a:srgbClr val="846C21"/>
                    </a:gs>
                  </a:gsLst>
                  <a:lin ang="5400000" scaled="0"/>
                </a:gradFill>
              </a:rPr>
              <a:t>This system can help students and teachers to yearly upload their certificates to KTU portal with ease.</a:t>
            </a:r>
          </a:p>
          <a:p>
            <a:pPr algn="just">
              <a:lnSpc>
                <a:spcPct val="110000"/>
              </a:lnSpc>
            </a:pPr>
            <a:r>
              <a:rPr lang="en-IN" altLang="en-US">
                <a:gradFill>
                  <a:gsLst>
                    <a:gs pos="0">
                      <a:srgbClr val="EEC05E"/>
                    </a:gs>
                    <a:gs pos="100000">
                      <a:srgbClr val="846C21"/>
                    </a:gs>
                  </a:gsLst>
                  <a:lin ang="5400000" scaled="0"/>
                </a:gradFill>
              </a:rPr>
              <a:t>Integration of a telegram support channel.</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rPr>
              <a:t>HIGHLIGHTS</a:t>
            </a:r>
          </a:p>
        </p:txBody>
      </p:sp>
      <p:sp>
        <p:nvSpPr>
          <p:cNvPr id="3" name="Content Placeholder 2"/>
          <p:cNvSpPr>
            <a:spLocks noGrp="1"/>
          </p:cNvSpPr>
          <p:nvPr>
            <p:ph sz="half" idx="1"/>
          </p:nvPr>
        </p:nvSpPr>
        <p:spPr>
          <a:xfrm>
            <a:off x="838200" y="1825625"/>
            <a:ext cx="10516235" cy="4351655"/>
          </a:xfrm>
        </p:spPr>
        <p:txBody>
          <a:bodyPr/>
          <a:lstStyle/>
          <a:p>
            <a:r>
              <a:rPr lang="en-IN" altLang="en-US" sz="3200">
                <a:gradFill>
                  <a:gsLst>
                    <a:gs pos="0">
                      <a:srgbClr val="EEC05E"/>
                    </a:gs>
                    <a:gs pos="100000">
                      <a:srgbClr val="846C21"/>
                    </a:gs>
                  </a:gsLst>
                  <a:lin ang="5400000" scaled="0"/>
                </a:gradFill>
              </a:rPr>
              <a:t>Download all certificates as zip when necessary.</a:t>
            </a:r>
          </a:p>
          <a:p>
            <a:r>
              <a:rPr lang="en-IN" altLang="en-US" sz="3200">
                <a:gradFill>
                  <a:gsLst>
                    <a:gs pos="0">
                      <a:srgbClr val="EEC05E"/>
                    </a:gs>
                    <a:gs pos="100000">
                      <a:srgbClr val="846C21"/>
                    </a:gs>
                  </a:gsLst>
                  <a:lin ang="5400000" scaled="0"/>
                </a:gradFill>
              </a:rPr>
              <a:t>Telegram support for ease of use.</a:t>
            </a:r>
          </a:p>
          <a:p>
            <a:r>
              <a:rPr lang="en-IN" altLang="en-US" sz="3200">
                <a:gradFill>
                  <a:gsLst>
                    <a:gs pos="0">
                      <a:srgbClr val="EEC05E"/>
                    </a:gs>
                    <a:gs pos="100000">
                      <a:srgbClr val="846C21"/>
                    </a:gs>
                  </a:gsLst>
                  <a:lin ang="5400000" scaled="0"/>
                </a:gradFill>
              </a:rPr>
              <a:t>A tutor’s perspective on a collective representation of a class’s students’ activity points.</a:t>
            </a:r>
          </a:p>
          <a:p>
            <a:r>
              <a:rPr lang="en-IN" altLang="en-US" sz="3200">
                <a:gradFill>
                  <a:gsLst>
                    <a:gs pos="0">
                      <a:srgbClr val="EEC05E"/>
                    </a:gs>
                    <a:gs pos="100000">
                      <a:srgbClr val="846C21"/>
                    </a:gs>
                  </a:gsLst>
                  <a:lin ang="5400000" scaled="0"/>
                </a:gradFill>
              </a:rPr>
              <a:t>Displays points collected on a yearly basis.</a:t>
            </a:r>
          </a:p>
          <a:p>
            <a:r>
              <a:rPr lang="en-IN" altLang="en-US" sz="3200">
                <a:gradFill>
                  <a:gsLst>
                    <a:gs pos="0">
                      <a:srgbClr val="EEC05E"/>
                    </a:gs>
                    <a:gs pos="100000">
                      <a:srgbClr val="846C21"/>
                    </a:gs>
                  </a:gsLst>
                  <a:lin ang="5400000" scaled="0"/>
                </a:gradFill>
              </a:rPr>
              <a:t>Displays points collected based on the category of the event.</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5000" b="1" u="sng">
                <a:blipFill>
                  <a:blip r:embed="rId3"/>
                  <a:stretch>
                    <a:fillRect/>
                  </a:stretch>
                </a:blipFill>
                <a:latin typeface="Century Gothic" panose="020B0502020202020204" charset="0"/>
                <a:cs typeface="Century Gothic" panose="020B0502020202020204" charset="0"/>
              </a:rPr>
              <a:t>ABSTRACT.</a:t>
            </a:r>
          </a:p>
        </p:txBody>
      </p:sp>
      <p:sp>
        <p:nvSpPr>
          <p:cNvPr id="3" name="Content Placeholder 2"/>
          <p:cNvSpPr>
            <a:spLocks noGrp="1"/>
          </p:cNvSpPr>
          <p:nvPr>
            <p:ph sz="half" idx="1"/>
          </p:nvPr>
        </p:nvSpPr>
        <p:spPr>
          <a:xfrm>
            <a:off x="655320" y="1845310"/>
            <a:ext cx="11225530" cy="5112385"/>
          </a:xfrm>
        </p:spPr>
        <p:txBody>
          <a:bodyPr>
            <a:normAutofit/>
          </a:bodyPr>
          <a:lstStyle/>
          <a:p>
            <a:pPr algn="just">
              <a:lnSpc>
                <a:spcPct val="100000"/>
              </a:lnSpc>
            </a:pPr>
            <a:r>
              <a:rPr>
                <a:gradFill>
                  <a:gsLst>
                    <a:gs pos="0">
                      <a:srgbClr val="EEC05E"/>
                    </a:gs>
                    <a:gs pos="100000">
                      <a:srgbClr val="846C21"/>
                    </a:gs>
                  </a:gsLst>
                  <a:lin ang="5400000" scaled="0"/>
                </a:gradFill>
                <a:latin typeface="Gill Sans MT" panose="020B0502020104020203" charset="0"/>
                <a:cs typeface="Gill Sans MT" panose="020B0502020104020203" charset="0"/>
              </a:rPr>
              <a:t>The primary objective of this mini project is to develop a comprehensive web-based platform that enables the storage and management of various activity certificates, as well as the efficient management of each student's activity points based on their participation in events. </a:t>
            </a:r>
          </a:p>
          <a:p>
            <a:pPr algn="just">
              <a:lnSpc>
                <a:spcPct val="100000"/>
              </a:lnSpc>
            </a:pPr>
            <a:r>
              <a:rPr>
                <a:gradFill>
                  <a:gsLst>
                    <a:gs pos="0">
                      <a:srgbClr val="EEC05E"/>
                    </a:gs>
                    <a:gs pos="100000">
                      <a:srgbClr val="846C21"/>
                    </a:gs>
                  </a:gsLst>
                  <a:lin ang="5400000" scaled="0"/>
                </a:gradFill>
                <a:latin typeface="Gill Sans MT" panose="020B0502020104020203" charset="0"/>
                <a:cs typeface="Gill Sans MT" panose="020B0502020104020203" charset="0"/>
              </a:rPr>
              <a:t>The application will also allow tutors to view as well as verify activity points accordingly. </a:t>
            </a:r>
          </a:p>
          <a:p>
            <a:pPr algn="just">
              <a:lnSpc>
                <a:spcPct val="100000"/>
              </a:lnSpc>
            </a:pPr>
            <a:r>
              <a:rPr>
                <a:gradFill>
                  <a:gsLst>
                    <a:gs pos="0">
                      <a:srgbClr val="EEC05E"/>
                    </a:gs>
                    <a:gs pos="100000">
                      <a:srgbClr val="846C21"/>
                    </a:gs>
                  </a:gsLst>
                  <a:lin ang="5400000" scaled="0"/>
                </a:gradFill>
                <a:latin typeface="Gill Sans MT" panose="020B0502020104020203" charset="0"/>
                <a:cs typeface="Gill Sans MT" panose="020B0502020104020203" charset="0"/>
              </a:rPr>
              <a:t>Overall, the project seeks to streamline the certificate and activity point management process, making it easier for students, tutors, and administrators to manage and access their records.</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1478</Words>
  <Application>Microsoft Office PowerPoint</Application>
  <PresentationFormat>Widescreen</PresentationFormat>
  <Paragraphs>138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Century Gothic</vt:lpstr>
      <vt:lpstr>Gill Sans MT</vt:lpstr>
      <vt:lpstr>Office Theme</vt:lpstr>
      <vt:lpstr>PowerPoint Presentation</vt:lpstr>
      <vt:lpstr> T R A C E</vt:lpstr>
      <vt:lpstr>PowerPoint Presentation</vt:lpstr>
      <vt:lpstr>INTRODUCTION.</vt:lpstr>
      <vt:lpstr>PROBLEM STATEMENT.</vt:lpstr>
      <vt:lpstr>EXISTING SYSTEM.</vt:lpstr>
      <vt:lpstr>PROPOSED SYSTEM.</vt:lpstr>
      <vt:lpstr>HIGHLIGHTS</vt:lpstr>
      <vt:lpstr>ABSTRACT.</vt:lpstr>
      <vt:lpstr>PURPOSE.</vt:lpstr>
      <vt:lpstr>SCOPE</vt:lpstr>
      <vt:lpstr>LITERATURE SURVEY.</vt:lpstr>
      <vt:lpstr>LITERATURE SURVEY.</vt:lpstr>
      <vt:lpstr>LITERATURE SURVEY.</vt:lpstr>
      <vt:lpstr>LITERATURE SURVEY.</vt:lpstr>
      <vt:lpstr>MODULE DESCRIPTION</vt:lpstr>
      <vt:lpstr>MODULE DESCRIPTION</vt:lpstr>
      <vt:lpstr>PowerPoint Presentation</vt:lpstr>
      <vt:lpstr>Flow Diagram</vt:lpstr>
      <vt:lpstr>Use Case Diagram</vt:lpstr>
      <vt:lpstr>Class Diagram</vt:lpstr>
      <vt:lpstr>Activity Diagram</vt:lpstr>
      <vt:lpstr>ER Diagram</vt:lpstr>
      <vt:lpstr>REQUIREMENTS  ANALYSIS</vt:lpstr>
      <vt:lpstr>HARDWARE REQUIREMENTS.</vt:lpstr>
      <vt:lpstr>SOFTWARE REQUIREMENTS.</vt:lpstr>
      <vt:lpstr>LANGUAGES USED</vt:lpstr>
      <vt:lpstr>FUNCTIONAL REQUIREMENTS.</vt:lpstr>
      <vt:lpstr>RESULTS</vt:lpstr>
      <vt:lpstr>PowerPoint Presentation</vt:lpstr>
      <vt:lpstr>PowerPoint Presentation</vt:lpstr>
      <vt:lpstr>PowerPoint Presentation</vt:lpstr>
      <vt:lpstr>PowerPoint Presentation</vt:lpstr>
      <vt:lpstr>PowerPoint Presentation</vt:lpstr>
      <vt:lpstr>WHAT WE LEARNT.</vt:lpstr>
      <vt:lpstr>FUTURE EXPANSION</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_x000b_T R A C E</dc:title>
  <dc:creator>user</dc:creator>
  <cp:lastModifiedBy>Narendran Murali</cp:lastModifiedBy>
  <cp:revision>11</cp:revision>
  <dcterms:created xsi:type="dcterms:W3CDTF">2023-06-11T11:45:00Z</dcterms:created>
  <dcterms:modified xsi:type="dcterms:W3CDTF">2023-06-12T10:21:01Z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85CA4E17723348FB8F3A413D1F9F5F99</vt:lpwstr>
  </property>
  <property fmtid="{D5CDD505-2E9C-101B-9397-08002B2CF9AE}" pid="3" name="KSOProductBuildVer">
    <vt:lpwstr>1033-11.2.0.11537</vt:lpwstr>
  </property>
</Properties>
</file>