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  <p:sldMasterId id="2147483960" r:id="rId2"/>
    <p:sldMasterId id="2147483972" r:id="rId3"/>
    <p:sldMasterId id="2147483984" r:id="rId4"/>
    <p:sldMasterId id="2147483996" r:id="rId5"/>
    <p:sldMasterId id="2147484008" r:id="rId6"/>
  </p:sldMasterIdLst>
  <p:notesMasterIdLst>
    <p:notesMasterId r:id="rId27"/>
  </p:notesMasterIdLst>
  <p:sldIdLst>
    <p:sldId id="500" r:id="rId7"/>
    <p:sldId id="257" r:id="rId8"/>
    <p:sldId id="442" r:id="rId9"/>
    <p:sldId id="407" r:id="rId10"/>
    <p:sldId id="454" r:id="rId11"/>
    <p:sldId id="552" r:id="rId12"/>
    <p:sldId id="553" r:id="rId13"/>
    <p:sldId id="420" r:id="rId14"/>
    <p:sldId id="499" r:id="rId15"/>
    <p:sldId id="433" r:id="rId16"/>
    <p:sldId id="421" r:id="rId17"/>
    <p:sldId id="447" r:id="rId18"/>
    <p:sldId id="445" r:id="rId19"/>
    <p:sldId id="564" r:id="rId20"/>
    <p:sldId id="544" r:id="rId21"/>
    <p:sldId id="658" r:id="rId22"/>
    <p:sldId id="659" r:id="rId23"/>
    <p:sldId id="660" r:id="rId24"/>
    <p:sldId id="636" r:id="rId25"/>
    <p:sldId id="65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6" autoAdjust="0"/>
    <p:restoredTop sz="89343" autoAdjust="0"/>
  </p:normalViewPr>
  <p:slideViewPr>
    <p:cSldViewPr>
      <p:cViewPr>
        <p:scale>
          <a:sx n="68" d="100"/>
          <a:sy n="68" d="100"/>
        </p:scale>
        <p:origin x="-924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0A58-B537-4AF3-A16A-AC897C78A93B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D815F-4A79-48CC-B24E-5AD1CFB27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D815F-4A79-48CC-B24E-5AD1CFB27DD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0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D815F-4A79-48CC-B24E-5AD1CFB27DD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98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All features are not equally important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Irrelevant and redundant features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Improve  the prediction performance of the predictors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Faster and cost-effective predictors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Reduces Training Time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err="1" smtClean="0"/>
              <a:t>Simolify</a:t>
            </a:r>
            <a:r>
              <a:rPr lang="en-GB" baseline="0" dirty="0" smtClean="0"/>
              <a:t> 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aseline="0" dirty="0" err="1" smtClean="0"/>
              <a:t>Rduce</a:t>
            </a:r>
            <a:r>
              <a:rPr lang="en-GB" baseline="0" dirty="0" smtClean="0"/>
              <a:t> the noise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aseline="0" dirty="0" err="1" smtClean="0"/>
              <a:t>Continuos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dtata</a:t>
            </a:r>
            <a:r>
              <a:rPr lang="en-GB" baseline="0" dirty="0" smtClean="0"/>
              <a:t> sow the learning </a:t>
            </a:r>
            <a:r>
              <a:rPr lang="en-GB" baseline="0" dirty="0" err="1" smtClean="0"/>
              <a:t>oricess</a:t>
            </a:r>
            <a:endParaRPr lang="en-GB" baseline="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baseline="0" dirty="0" smtClean="0"/>
              <a:t>Some data </a:t>
            </a:r>
            <a:r>
              <a:rPr lang="en-GB" baseline="0" dirty="0" err="1" smtClean="0"/>
              <a:t>mning</a:t>
            </a:r>
            <a:r>
              <a:rPr lang="en-GB" baseline="0" dirty="0" smtClean="0"/>
              <a:t> algorithm can nit handle </a:t>
            </a:r>
            <a:r>
              <a:rPr lang="en-GB" baseline="0" dirty="0" err="1" smtClean="0"/>
              <a:t>continiuos</a:t>
            </a:r>
            <a:r>
              <a:rPr lang="en-GB" baseline="0" dirty="0" smtClean="0"/>
              <a:t> value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95F59-CFC2-4790-81B1-060E4624092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66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D815F-4A79-48CC-B24E-5AD1CFB27D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D815F-4A79-48CC-B24E-5AD1CFB27DD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3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4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69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63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2"/>
            <a:ext cx="609600" cy="441325"/>
          </a:xfrm>
        </p:spPr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69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63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15" y="1575652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3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20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2"/>
            <a:ext cx="609600" cy="441325"/>
          </a:xfrm>
        </p:spPr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69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EF28EE-875B-4A4C-A86E-9CA37CE07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5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40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98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40"/>
            <a:ext cx="609600" cy="441325"/>
          </a:xfrm>
        </p:spPr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98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69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14"/>
            <a:ext cx="609600" cy="441325"/>
          </a:xfrm>
        </p:spPr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1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6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6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2"/>
            <a:ext cx="609600" cy="441325"/>
          </a:xfrm>
        </p:spPr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6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6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14" y="1575652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3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20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2"/>
            <a:ext cx="609600" cy="441325"/>
          </a:xfrm>
        </p:spPr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6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EF28EE-875B-4A4C-A86E-9CA37CE07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7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5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40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9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40"/>
            <a:ext cx="609600" cy="441325"/>
          </a:xfrm>
        </p:spPr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9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6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12"/>
            <a:ext cx="609600" cy="441325"/>
          </a:xfrm>
        </p:spPr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1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63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7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2"/>
            <a:ext cx="609600" cy="441325"/>
          </a:xfrm>
        </p:spPr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63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7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11" y="1575652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3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20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2"/>
            <a:ext cx="609600" cy="441325"/>
          </a:xfrm>
        </p:spPr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63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EF28EE-875B-4A4C-A86E-9CA37CE07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5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40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92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40"/>
            <a:ext cx="609600" cy="441325"/>
          </a:xfrm>
        </p:spPr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92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63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8"/>
            <a:ext cx="609600" cy="441325"/>
          </a:xfrm>
        </p:spPr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1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2"/>
            <a:ext cx="609600" cy="441325"/>
          </a:xfrm>
        </p:spPr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2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EF28EE-875B-4A4C-A86E-9CA37CE07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1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EF28EE-875B-4A4C-A86E-9CA37CE07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8EE-875B-4A4C-A86E-9CA37CE07E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399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36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77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98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4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9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4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92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4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4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F768C24-76BE-4C35-890F-495BB2D5E20F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4EF28EE-875B-4A4C-A86E-9CA37CE07ECD}" type="slidenum">
              <a:rPr 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8CADAE">
                  <a:shade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533400"/>
            <a:ext cx="9601200" cy="1524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Feature Selection and Discretization based on Mutual Information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362200"/>
            <a:ext cx="8229600" cy="388620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200" dirty="0"/>
              <a:t>Presented </a:t>
            </a:r>
            <a:r>
              <a:rPr lang="en-US" sz="2200" dirty="0" smtClean="0"/>
              <a:t>by</a:t>
            </a:r>
            <a:endParaRPr lang="en-US" sz="2200" dirty="0"/>
          </a:p>
          <a:p>
            <a:pPr algn="ctr">
              <a:lnSpc>
                <a:spcPct val="110000"/>
              </a:lnSpc>
            </a:pPr>
            <a:r>
              <a:rPr lang="en-US" sz="2200" dirty="0" smtClean="0"/>
              <a:t>MD.ARMAN HOSSAIN</a:t>
            </a:r>
            <a:endParaRPr lang="en-US" sz="2200" dirty="0"/>
          </a:p>
          <a:p>
            <a:pPr algn="ctr">
              <a:lnSpc>
                <a:spcPct val="110000"/>
              </a:lnSpc>
            </a:pPr>
            <a:r>
              <a:rPr lang="en-US" sz="2200" dirty="0" smtClean="0"/>
              <a:t>BSSE-1029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 algn="ctr">
              <a:lnSpc>
                <a:spcPct val="110000"/>
              </a:lnSpc>
            </a:pPr>
            <a:r>
              <a:rPr lang="en-US" dirty="0" smtClean="0"/>
              <a:t>					Supervised by                                      </a:t>
            </a:r>
            <a:endParaRPr lang="en-US" dirty="0"/>
          </a:p>
          <a:p>
            <a:pPr algn="ctr">
              <a:lnSpc>
                <a:spcPct val="110000"/>
              </a:lnSpc>
            </a:pPr>
            <a:r>
              <a:rPr lang="en-US" dirty="0" smtClean="0"/>
              <a:t>					Mohammad SHOYAIB</a:t>
            </a:r>
            <a:endParaRPr lang="en-US" dirty="0"/>
          </a:p>
          <a:p>
            <a:pPr algn="ctr">
              <a:lnSpc>
                <a:spcPct val="110000"/>
              </a:lnSpc>
            </a:pPr>
            <a:r>
              <a:rPr lang="en-US" dirty="0" smtClean="0"/>
              <a:t>					Professor</a:t>
            </a:r>
            <a:endParaRPr lang="en-US" dirty="0"/>
          </a:p>
          <a:p>
            <a:pPr algn="ctr">
              <a:lnSpc>
                <a:spcPct val="110000"/>
              </a:lnSpc>
            </a:pPr>
            <a:r>
              <a:rPr lang="en-US" dirty="0" smtClean="0"/>
              <a:t>					IIT</a:t>
            </a:r>
            <a:r>
              <a:rPr lang="en-US" dirty="0"/>
              <a:t>, University Of Dhaka                        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9956800" cy="721811"/>
          </a:xfrm>
        </p:spPr>
        <p:txBody>
          <a:bodyPr/>
          <a:lstStyle/>
          <a:p>
            <a:r>
              <a:rPr lang="en-US" dirty="0"/>
              <a:t>Feature  Selection Based On Mutual Information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593211"/>
              </p:ext>
            </p:extLst>
          </p:nvPr>
        </p:nvGraphicFramePr>
        <p:xfrm>
          <a:off x="609600" y="1492584"/>
          <a:ext cx="4572000" cy="378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Skin Color </a:t>
                      </a:r>
                      <a:endParaRPr lang="en-US" baseline="-25000" dirty="0"/>
                    </a:p>
                  </a:txBody>
                  <a:tcPr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Height 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 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7043" marR="117043"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0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155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900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407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390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25" y="996450"/>
            <a:ext cx="2563403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85719" y="3282455"/>
            <a:ext cx="264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Basketball </a:t>
            </a:r>
            <a:r>
              <a:rPr lang="en-GB" dirty="0" smtClean="0"/>
              <a:t>Player (B)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275" y="3969257"/>
            <a:ext cx="1677167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12859" y="6255264"/>
            <a:ext cx="257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Football </a:t>
            </a:r>
            <a:r>
              <a:rPr lang="en-GB" dirty="0" smtClean="0"/>
              <a:t>Player (F)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615120" y="2482881"/>
            <a:ext cx="152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Height &gt;=7</a:t>
            </a:r>
          </a:p>
          <a:p>
            <a:r>
              <a:rPr lang="en-US" dirty="0" smtClean="0">
                <a:solidFill>
                  <a:schemeClr val="dk1"/>
                </a:solidFill>
              </a:rPr>
              <a:t>Weight&gt;=80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11576" y="4840750"/>
            <a:ext cx="152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Height &lt;7</a:t>
            </a:r>
          </a:p>
          <a:p>
            <a:r>
              <a:rPr lang="en-US" dirty="0" smtClean="0">
                <a:solidFill>
                  <a:schemeClr val="dk1"/>
                </a:solidFill>
              </a:rPr>
              <a:t>Weight &lt;80</a:t>
            </a: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798875" y="2868724"/>
            <a:ext cx="767543" cy="3386539"/>
            <a:chOff x="9798858" y="2868718"/>
            <a:chExt cx="767542" cy="3386539"/>
          </a:xfrm>
        </p:grpSpPr>
        <p:sp>
          <p:nvSpPr>
            <p:cNvPr id="15" name="TextBox 14"/>
            <p:cNvSpPr txBox="1"/>
            <p:nvPr/>
          </p:nvSpPr>
          <p:spPr>
            <a:xfrm>
              <a:off x="10050780" y="2868718"/>
              <a:ext cx="51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[4]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98858" y="5885925"/>
              <a:ext cx="51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[5]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33400" y="5885931"/>
            <a:ext cx="5497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Weight convey same information as height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113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868362"/>
          </a:xfrm>
        </p:spPr>
        <p:txBody>
          <a:bodyPr>
            <a:noAutofit/>
          </a:bodyPr>
          <a:lstStyle/>
          <a:p>
            <a:r>
              <a:rPr lang="en-US" dirty="0" smtClean="0"/>
              <a:t>Mutual Information Feature Selection(MIFS</a:t>
            </a:r>
            <a:r>
              <a:rPr lang="en-US" dirty="0"/>
              <a:t>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97548546"/>
              </p:ext>
            </p:extLst>
          </p:nvPr>
        </p:nvGraphicFramePr>
        <p:xfrm>
          <a:off x="609601" y="1600200"/>
          <a:ext cx="4191002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1"/>
                <a:gridCol w="1047751"/>
                <a:gridCol w="1181100"/>
                <a:gridCol w="914400"/>
              </a:tblGrid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Skin Color </a:t>
                      </a:r>
                      <a:endParaRPr lang="en-US" baseline="-25000" dirty="0"/>
                    </a:p>
                  </a:txBody>
                  <a:tcPr marL="117043" marR="117043"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Height 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7043" marR="117043"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 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7043" marR="117043"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7043" marR="117043"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29200" y="1600200"/>
                <a:ext cx="6477000" cy="5105400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 algn="ctr">
                  <a:buNone/>
                </a:pPr>
                <a:endParaRPr lang="en-GB" sz="7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400" i="1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sz="7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7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7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7400" b="0" i="1" smtClean="0">
                              <a:latin typeface="Cambria Math" panose="02040503050406030204" pitchFamily="18" charset="0"/>
                            </a:rPr>
                            <m:t>𝑚𝑖𝑓𝑠</m:t>
                          </m:r>
                        </m:sub>
                      </m:sSub>
                      <m:r>
                        <a:rPr lang="en-US" sz="7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400" b="0" i="1" smtClean="0">
                          <a:latin typeface="Cambria Math" panose="02040503050406030204" pitchFamily="18" charset="0"/>
                        </a:rPr>
                        <m:t>𝑅𝑒𝑙𝑒𝑣𝑎𝑛𝑐𝑒</m:t>
                      </m:r>
                      <m:r>
                        <a:rPr lang="en-US" sz="74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7400" b="0" i="1" smtClean="0">
                          <a:latin typeface="Cambria Math" panose="02040503050406030204" pitchFamily="18" charset="0"/>
                        </a:rPr>
                        <m:t>𝑅𝑒𝑑𝑢𝑑𝑎𝑛𝑐𝑦</m:t>
                      </m:r>
                    </m:oMath>
                  </m:oMathPara>
                </a14:m>
                <a:endParaRPr lang="en-US" sz="7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6800" i="1">
                        <a:latin typeface="Cambria Math" panose="02040503050406030204" pitchFamily="18" charset="0"/>
                      </a:rPr>
                      <m:t>	 </m:t>
                    </m:r>
                    <m:r>
                      <a:rPr lang="en-US" sz="6800" b="0" i="1" smtClean="0">
                        <a:latin typeface="Cambria Math" panose="02040503050406030204" pitchFamily="18" charset="0"/>
                      </a:rPr>
                      <m:t>                                    = </m:t>
                    </m:r>
                    <m:r>
                      <a:rPr lang="en-GB" sz="6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6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6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6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6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6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 sz="6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6800" b="0" i="1" smtClean="0">
                        <a:latin typeface="Cambria Math" panose="02040503050406030204" pitchFamily="18" charset="0"/>
                      </a:rPr>
                      <m:t>)− </m:t>
                    </m:r>
                    <m:r>
                      <a:rPr lang="en-GB" sz="6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nary>
                      <m:naryPr>
                        <m:chr m:val="∑"/>
                        <m:supHide m:val="on"/>
                        <m:ctrlPr>
                          <a:rPr lang="en-GB" sz="6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6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sz="6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GB" sz="6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6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GB" sz="6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sz="6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6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6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6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GB" sz="6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6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sz="6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7400" dirty="0"/>
                  <a:t> </a:t>
                </a:r>
              </a:p>
              <a:p>
                <a:pPr marL="0" indent="0" algn="ctr">
                  <a:buNone/>
                </a:pPr>
                <a:endParaRPr lang="en-GB" sz="7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7400" i="1">
                          <a:latin typeface="Cambria Math" panose="02040503050406030204" pitchFamily="18" charset="0"/>
                        </a:rPr>
                        <m:t>𝐻𝑒𝑟𝑒</m:t>
                      </m:r>
                      <m:r>
                        <a:rPr lang="en-GB" sz="74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7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7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7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7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74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GB" sz="7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7400" b="0" i="1" smtClean="0">
                          <a:latin typeface="Cambria Math" panose="02040503050406030204" pitchFamily="18" charset="0"/>
                        </a:rPr>
                        <m:t>𝑓𝑒𝑎𝑡𝑢𝑟𝑒</m:t>
                      </m:r>
                    </m:oMath>
                  </m:oMathPara>
                </a14:m>
                <a:endParaRPr lang="en-GB" sz="7400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7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7400" b="0" i="1" baseline="-2500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7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7400" b="0" i="1" smtClean="0">
                          <a:latin typeface="Cambria Math" panose="02040503050406030204" pitchFamily="18" charset="0"/>
                        </a:rPr>
                        <m:t>𝑆𝑒𝑙𝑒𝑐𝑡𝑒𝑑</m:t>
                      </m:r>
                      <m:r>
                        <a:rPr lang="en-GB" sz="7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7400" b="0" i="1" smtClean="0">
                          <a:latin typeface="Cambria Math" panose="02040503050406030204" pitchFamily="18" charset="0"/>
                        </a:rPr>
                        <m:t>𝑓𝑒𝑎𝑡𝑢𝑟𝑒</m:t>
                      </m:r>
                    </m:oMath>
                  </m:oMathPara>
                </a14:m>
                <a:endParaRPr lang="en-GB" sz="7400" i="1" baseline="-25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74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7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7400" i="1" dirty="0" smtClean="0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GB" sz="7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7400" i="1" dirty="0" smtClean="0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GB" sz="7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7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740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7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7400" b="0" i="1" dirty="0" smtClean="0">
                          <a:latin typeface="Cambria Math" panose="02040503050406030204" pitchFamily="18" charset="0"/>
                        </a:rPr>
                        <m:t>𝑈𝑠𝑒𝑟</m:t>
                      </m:r>
                      <m:r>
                        <a:rPr lang="en-US" sz="7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7400" i="1" dirty="0">
                          <a:latin typeface="Cambria Math" panose="02040503050406030204" pitchFamily="18" charset="0"/>
                        </a:rPr>
                        <m:t>𝑑𝑒𝑓𝑖𝑛𝑒𝑑</m:t>
                      </m:r>
                      <m:r>
                        <a:rPr lang="en-GB" sz="7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7400" i="1" dirty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sz="7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74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GB" sz="7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7400" i="1" dirty="0" smtClean="0">
                          <a:latin typeface="Cambria Math" panose="02040503050406030204" pitchFamily="18" charset="0"/>
                        </a:rPr>
                        <m:t>𝑟𝑒𝑙𝑎𝑡𝑖𝑣𝑒</m:t>
                      </m:r>
                    </m:oMath>
                  </m:oMathPara>
                </a14:m>
                <a:endParaRPr lang="en-US" sz="7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7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7400" i="1" dirty="0">
                          <a:latin typeface="Cambria Math" panose="02040503050406030204" pitchFamily="18" charset="0"/>
                        </a:rPr>
                        <m:t>𝑖𝑚𝑝𝑜𝑟𝑡𝑎𝑛𝑐𝑒</m:t>
                      </m:r>
                      <m:r>
                        <a:rPr lang="en-GB" sz="7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74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sz="7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7400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sz="7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7400" i="1" dirty="0">
                          <a:latin typeface="Cambria Math" panose="02040503050406030204" pitchFamily="18" charset="0"/>
                        </a:rPr>
                        <m:t>𝑟𝑒𝑑𝑢𝑛𝑑𝑎𝑛𝑐𝑦</m:t>
                      </m:r>
                    </m:oMath>
                  </m:oMathPara>
                </a14:m>
                <a:endParaRPr lang="en-GB" sz="7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7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7400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029200" y="1600200"/>
                <a:ext cx="6477000" cy="5105400"/>
              </a:xfrm>
              <a:blipFill rotWithShape="0">
                <a:blip r:embed="rId2"/>
                <a:stretch>
                  <a:fillRect l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868362"/>
          </a:xfrm>
        </p:spPr>
        <p:txBody>
          <a:bodyPr>
            <a:noAutofit/>
          </a:bodyPr>
          <a:lstStyle/>
          <a:p>
            <a:r>
              <a:rPr lang="en-US" dirty="0"/>
              <a:t>Mutual Information Feature Selection(MIFS)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7589186"/>
              </p:ext>
            </p:extLst>
          </p:nvPr>
        </p:nvGraphicFramePr>
        <p:xfrm>
          <a:off x="639171" y="1500442"/>
          <a:ext cx="4579114" cy="4747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13"/>
                <a:gridCol w="1047371"/>
                <a:gridCol w="1487617"/>
                <a:gridCol w="692913"/>
              </a:tblGrid>
              <a:tr h="650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Skin Color </a:t>
                      </a:r>
                      <a:endParaRPr lang="en-US" baseline="-25000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Height 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 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50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50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50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502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Dark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8459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Irrelevant</a:t>
                      </a:r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en-US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Redundant </a:t>
                      </a:r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17043" marR="117043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486400" y="1600200"/>
                <a:ext cx="5867400" cy="44958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algn="ctr">
                  <a:buNone/>
                </a:pPr>
                <a:endParaRPr lang="en-GB" sz="9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200" i="1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sz="9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9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9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9200" i="1">
                              <a:latin typeface="Cambria Math" panose="02040503050406030204" pitchFamily="18" charset="0"/>
                            </a:rPr>
                            <m:t>𝑚𝑖𝑓𝑠</m:t>
                          </m:r>
                        </m:sub>
                      </m:sSub>
                      <m:r>
                        <a:rPr lang="en-US" sz="9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200" i="1">
                          <a:latin typeface="Cambria Math" panose="02040503050406030204" pitchFamily="18" charset="0"/>
                        </a:rPr>
                        <m:t>𝑅𝑒𝑙𝑒𝑣𝑎𝑛𝑐𝑒</m:t>
                      </m:r>
                      <m:r>
                        <a:rPr lang="en-US" sz="92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9200" i="1">
                          <a:latin typeface="Cambria Math" panose="02040503050406030204" pitchFamily="18" charset="0"/>
                        </a:rPr>
                        <m:t>𝑅𝑒𝑑𝑢𝑑𝑎𝑛𝑐𝑦</m:t>
                      </m:r>
                    </m:oMath>
                  </m:oMathPara>
                </a14:m>
                <a:endParaRPr lang="en-US" sz="9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960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sz="9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96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9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9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9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9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96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 sz="9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9600" i="1">
                        <a:latin typeface="Cambria Math" panose="02040503050406030204" pitchFamily="18" charset="0"/>
                      </a:rPr>
                      <m:t>)− </m:t>
                    </m:r>
                    <m:r>
                      <a:rPr lang="en-GB" sz="9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nary>
                      <m:naryPr>
                        <m:chr m:val="∑"/>
                        <m:supHide m:val="on"/>
                        <m:ctrlPr>
                          <a:rPr lang="en-GB" sz="9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sz="9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GB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GB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9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GB" sz="9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9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200" i="1"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GB" sz="9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9200" i="1">
                          <a:latin typeface="Cambria Math" panose="02040503050406030204" pitchFamily="18" charset="0"/>
                        </a:rPr>
                        <m:t>𝐻𝑒𝑟𝑒</m:t>
                      </m:r>
                      <m:r>
                        <a:rPr lang="en-GB" sz="92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9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9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9200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9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9200" i="1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GB" sz="9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9200" i="1">
                          <a:latin typeface="Cambria Math" panose="02040503050406030204" pitchFamily="18" charset="0"/>
                        </a:rPr>
                        <m:t>𝑓𝑒𝑎𝑡𝑢𝑟𝑒</m:t>
                      </m:r>
                    </m:oMath>
                  </m:oMathPara>
                </a14:m>
                <a:endParaRPr lang="en-GB" sz="9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9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9200" i="1" baseline="-2500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9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9200" i="1">
                          <a:latin typeface="Cambria Math" panose="02040503050406030204" pitchFamily="18" charset="0"/>
                        </a:rPr>
                        <m:t>𝑆𝑒𝑙𝑒𝑐𝑡𝑒𝑑</m:t>
                      </m:r>
                      <m:r>
                        <a:rPr lang="en-GB" sz="9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9200" i="1">
                          <a:latin typeface="Cambria Math" panose="02040503050406030204" pitchFamily="18" charset="0"/>
                        </a:rPr>
                        <m:t>𝑓𝑒𝑎𝑡𝑢𝑟𝑒</m:t>
                      </m:r>
                    </m:oMath>
                  </m:oMathPara>
                </a14:m>
                <a:endParaRPr lang="en-GB" sz="9200" i="1" baseline="-25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9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9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200" i="1" dirty="0">
                          <a:latin typeface="Cambria Math" panose="02040503050406030204" pitchFamily="18" charset="0"/>
                        </a:rPr>
                        <m:t>𝑈𝑠𝑒𝑟</m:t>
                      </m:r>
                      <m:r>
                        <a:rPr lang="en-US" sz="9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𝑑𝑒𝑓𝑖𝑛𝑒𝑑</m:t>
                      </m:r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9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𝑟𝑒𝑙𝑎𝑡𝑖𝑣𝑒</m:t>
                      </m:r>
                      <m:r>
                        <a:rPr lang="en-US" sz="9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𝑖𝑚𝑝𝑜𝑟𝑡𝑎𝑛𝑐𝑒</m:t>
                      </m:r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9200" i="1" dirty="0">
                          <a:latin typeface="Cambria Math" panose="02040503050406030204" pitchFamily="18" charset="0"/>
                        </a:rPr>
                        <m:t>𝑟𝑒𝑑𝑢𝑛𝑑𝑎𝑛𝑐𝑦</m:t>
                      </m:r>
                    </m:oMath>
                  </m:oMathPara>
                </a14:m>
                <a:endParaRPr lang="en-GB" sz="9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7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7400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486400" y="1600200"/>
                <a:ext cx="5867400" cy="4495800"/>
              </a:xfrm>
              <a:blipFill rotWithShape="0">
                <a:blip r:embed="rId2"/>
                <a:stretch>
                  <a:fillRect l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639171" y="6320324"/>
            <a:ext cx="914400" cy="583231"/>
          </a:xfrm>
          <a:prstGeom prst="mathMultiply">
            <a:avLst/>
          </a:prstGeom>
          <a:solidFill>
            <a:schemeClr val="accent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3352800" y="6248033"/>
            <a:ext cx="914400" cy="583231"/>
          </a:xfrm>
          <a:prstGeom prst="mathMultiply">
            <a:avLst/>
          </a:prstGeom>
          <a:solidFill>
            <a:schemeClr val="accent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155212" y="6248005"/>
            <a:ext cx="835357" cy="457200"/>
            <a:chOff x="2362200" y="6177318"/>
            <a:chExt cx="835357" cy="4572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362200" y="6400800"/>
              <a:ext cx="228600" cy="228600"/>
            </a:xfrm>
            <a:prstGeom prst="line">
              <a:avLst/>
            </a:prstGeom>
            <a:ln w="1016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511757" y="6177318"/>
              <a:ext cx="685800" cy="457200"/>
            </a:xfrm>
            <a:prstGeom prst="line">
              <a:avLst/>
            </a:prstGeom>
            <a:ln w="1016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12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29088" cy="868362"/>
          </a:xfrm>
        </p:spPr>
        <p:txBody>
          <a:bodyPr>
            <a:noAutofit/>
          </a:bodyPr>
          <a:lstStyle/>
          <a:p>
            <a:r>
              <a:rPr lang="en-US" dirty="0" smtClean="0"/>
              <a:t>Minimal-Redundancy-Maximal-Relevance </a:t>
            </a:r>
            <a:r>
              <a:rPr lang="en-US" dirty="0"/>
              <a:t>(MRMR)[8]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63817135"/>
              </p:ext>
            </p:extLst>
          </p:nvPr>
        </p:nvGraphicFramePr>
        <p:xfrm>
          <a:off x="1295418" y="1600200"/>
          <a:ext cx="1962151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1"/>
                <a:gridCol w="914400"/>
              </a:tblGrid>
              <a:tr h="723900"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Height 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7043" marR="117043" anchor="ctr"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7043" marR="117043" anchor="ctr"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117043" marR="117043" anchor="ctr"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6419088" cy="413385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 algn="ctr">
                  <a:buNone/>
                </a:pPr>
                <a:endParaRPr lang="en-GB" sz="4400" i="1" dirty="0" smtClean="0">
                  <a:latin typeface="Cambria Math" panose="02040503050406030204" pitchFamily="18" charset="0"/>
                </a:endParaRPr>
              </a:p>
              <a:p>
                <a:pPr marL="0" lvl="0" indent="0">
                  <a:buClr>
                    <a:srgbClr val="2DA2B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sz="4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7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47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𝑚𝑟𝑚𝑟</m:t>
                          </m:r>
                        </m:sub>
                      </m:sSub>
                      <m:r>
                        <a:rPr lang="en-US" sz="4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𝑅𝑒𝑙𝑒𝑣𝑎𝑛𝑐𝑒</m:t>
                      </m:r>
                      <m:r>
                        <a:rPr lang="en-US" sz="4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4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𝑅𝑒𝑑𝑢𝑑𝑎𝑛𝑐𝑦</m:t>
                      </m:r>
                    </m:oMath>
                  </m:oMathPara>
                </a14:m>
                <a:endParaRPr lang="en-US" sz="470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Clr>
                    <a:srgbClr val="2DA2BF"/>
                  </a:buClr>
                  <a:buNone/>
                </a:pPr>
                <a:r>
                  <a:rPr lang="en-US" sz="4700" i="1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		           =</a:t>
                </a:r>
                <a14:m>
                  <m:oMath xmlns:m="http://schemas.openxmlformats.org/officeDocument/2006/math">
                    <m:r>
                      <a:rPr lang="en-GB" sz="4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	</m:t>
                    </m:r>
                    <m:r>
                      <a:rPr lang="en-GB" sz="47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47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7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47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4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47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47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47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7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47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7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4700" b="0" i="1" smtClean="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supHide m:val="on"/>
                        <m:ctrlPr>
                          <a:rPr lang="en-GB" sz="47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4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sz="47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GB" sz="4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4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GB" sz="4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GB" sz="47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47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sz="4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4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GB" sz="47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sz="4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GB" sz="47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Clr>
                    <a:srgbClr val="2DA2B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𝐻𝑒𝑟𝑒</m:t>
                      </m:r>
                      <m:r>
                        <a:rPr lang="en-GB" sz="4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47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7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700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4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700" i="1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GB" sz="4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700" i="1">
                          <a:latin typeface="Cambria Math" panose="02040503050406030204" pitchFamily="18" charset="0"/>
                        </a:rPr>
                        <m:t>𝑓𝑒𝑎𝑡𝑢𝑟𝑒</m:t>
                      </m:r>
                    </m:oMath>
                  </m:oMathPara>
                </a14:m>
                <a:endParaRPr lang="en-GB" sz="47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7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700" i="1" baseline="-2500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4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700" i="1">
                          <a:latin typeface="Cambria Math" panose="02040503050406030204" pitchFamily="18" charset="0"/>
                        </a:rPr>
                        <m:t>𝑆𝑒𝑙𝑒𝑐𝑡𝑒𝑑</m:t>
                      </m:r>
                      <m:r>
                        <a:rPr lang="en-GB" sz="4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700" i="1">
                          <a:latin typeface="Cambria Math" panose="02040503050406030204" pitchFamily="18" charset="0"/>
                        </a:rPr>
                        <m:t>𝑓𝑒𝑎𝑡𝑢𝑟𝑒</m:t>
                      </m:r>
                    </m:oMath>
                  </m:oMathPara>
                </a14:m>
                <a:endParaRPr lang="en-GB" sz="4700" i="1" baseline="-25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700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47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4700" i="1" dirty="0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GB" sz="47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700" i="1" dirty="0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GB" sz="47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4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700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47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4700" i="1" dirty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GB" sz="47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7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sz="47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700" i="1" dirty="0">
                          <a:latin typeface="Cambria Math" panose="02040503050406030204" pitchFamily="18" charset="0"/>
                        </a:rPr>
                        <m:t>𝑠𝑒𝑙𝑒𝑐𝑡𝑒𝑑</m:t>
                      </m:r>
                      <m:r>
                        <a:rPr lang="en-GB" sz="47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700" i="1" dirty="0"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GB" sz="47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47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4400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4419600" y="1600200"/>
                <a:ext cx="6419088" cy="4133850"/>
              </a:xfrm>
              <a:blipFill rotWithShape="0">
                <a:blip r:embed="rId2"/>
                <a:stretch>
                  <a:fillRect l="-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0" y="2133600"/>
            <a:ext cx="228600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9956800" cy="685800"/>
          </a:xfrm>
        </p:spPr>
        <p:txBody>
          <a:bodyPr>
            <a:noAutofit/>
          </a:bodyPr>
          <a:lstStyle/>
          <a:p>
            <a:r>
              <a:rPr lang="en-US" sz="2800" dirty="0"/>
              <a:t>JOINT MUTUAL INFORMATION (JMI)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68946521"/>
              </p:ext>
            </p:extLst>
          </p:nvPr>
        </p:nvGraphicFramePr>
        <p:xfrm>
          <a:off x="609616" y="1295401"/>
          <a:ext cx="3893313" cy="513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771"/>
                <a:gridCol w="1462943"/>
                <a:gridCol w="1132599"/>
              </a:tblGrid>
              <a:tr h="638175"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Height 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8719" marR="138719"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 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8719" marR="138719"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8719" marR="138719"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38719" marR="1387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marL="138719" marR="1387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138719" marR="1387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38719" marR="1387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marL="138719" marR="1387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138719" marR="1387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38719" marR="1387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marL="138719" marR="1387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138719" marR="1387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7.2</a:t>
                      </a:r>
                      <a:endParaRPr lang="en-US" dirty="0"/>
                    </a:p>
                  </a:txBody>
                  <a:tcPr marL="138719" marR="1387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marL="138719" marR="1387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138719" marR="1387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38719" marR="1387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marL="138719" marR="1387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138719" marR="138719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38719" marR="138719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marL="138719" marR="138719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138719" marR="138719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7.3</a:t>
                      </a:r>
                      <a:endParaRPr lang="en-US" dirty="0"/>
                    </a:p>
                  </a:txBody>
                  <a:tcPr marL="138719" marR="1387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 marL="138719" marR="138719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138719" marR="138719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7144512" cy="4800600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𝑗𝑚𝑖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𝑅𝑒𝑙𝑒𝑣𝑛𝑎𝑐𝑒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𝑅𝑒𝑑𝑢𝑑𝑎𝑛𝑐𝑦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𝐶𝑜𝑚𝑝𝑙𝑒𝑚𝑒𝑛𝑡</m:t>
                    </m:r>
                  </m:oMath>
                </a14:m>
                <a:r>
                  <a:rPr lang="en-GB" dirty="0" smtClean="0"/>
                  <a:t>ary</a:t>
                </a:r>
              </a:p>
              <a:p>
                <a:pPr marL="0" indent="0">
                  <a:buNone/>
                </a:pPr>
                <a:r>
                  <a:rPr lang="en-GB" dirty="0" smtClean="0"/>
                  <a:t>  =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GB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e>
                    </m:nary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GB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GB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𝐻𝑒𝑟𝑒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𝑓𝑒𝑎𝑡𝑢𝑟𝑒</m:t>
                      </m:r>
                    </m:oMath>
                  </m:oMathPara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𝑆𝑒𝑙𝑒𝑐𝑡𝑒𝑑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𝑓𝑒𝑎𝑡𝑢𝑟𝑒</m:t>
                      </m:r>
                    </m:oMath>
                  </m:oMathPara>
                </a14:m>
                <a:endParaRPr lang="en-GB" i="1" baseline="-25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𝑠𝑒𝑙𝑒𝑐𝑡𝑒𝑑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4572000" y="1600200"/>
                <a:ext cx="7144512" cy="4800600"/>
              </a:xfrm>
              <a:blipFill rotWithShape="0">
                <a:blip r:embed="rId2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495280" y="1077468"/>
            <a:ext cx="201168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86800" y="2590800"/>
            <a:ext cx="2438400" cy="533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2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/>
              <a:t>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GB" i="1" dirty="0" smtClean="0">
                    <a:latin typeface="Cambria Math" panose="02040503050406030204" pitchFamily="18" charset="0"/>
                  </a:rPr>
                  <a:t>MINIMAL-REDUNDANCY-MAXIMAL-RELEVANCE AND  MAXIMAL CI</a:t>
                </a:r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𝑚𝑎𝑥𝑖𝑚𝑖𝑧𝑒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𝑗𝑚𝑖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𝑅𝑒𝑙𝑒𝑣𝑛𝑎𝑐𝑒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𝑅𝑒𝑑𝑢𝑑𝑎𝑛𝑐𝑦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𝐶𝑜𝑚𝑝𝑙𝑒𝑚𝑒𝑛𝑡</m:t>
                    </m:r>
                  </m:oMath>
                </a14:m>
                <a:r>
                  <a:rPr lang="en-GB" dirty="0"/>
                  <a:t>ary</a:t>
                </a:r>
              </a:p>
              <a:p>
                <a:pPr marL="0" indent="0">
                  <a:buNone/>
                </a:pPr>
                <a:r>
                  <a:rPr lang="en-GB" dirty="0"/>
                  <a:t>  </a:t>
                </a:r>
                <a:r>
                  <a:rPr lang="en-GB" dirty="0" smtClean="0"/>
                  <a:t>			</a:t>
                </a:r>
                <a:r>
                  <a:rPr lang="en-GB" dirty="0"/>
                  <a:t>=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GB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e>
                    </m:nary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GB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GB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I have to implement this technique for selecting a subset of feature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371600"/>
            <a:ext cx="1133856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Marginal </a:t>
            </a:r>
            <a:r>
              <a:rPr lang="en-US" dirty="0" smtClean="0"/>
              <a:t>probability</a:t>
            </a:r>
          </a:p>
          <a:p>
            <a:pPr lvl="2"/>
            <a:r>
              <a:rPr lang="en-US" dirty="0" smtClean="0"/>
              <a:t>https ://</a:t>
            </a:r>
            <a:r>
              <a:rPr lang="en-US" dirty="0" smtClean="0"/>
              <a:t>github.com/arman18/SPL-1/blob/master/</a:t>
            </a:r>
            <a:r>
              <a:rPr lang="en-US" dirty="0" err="1" smtClean="0"/>
              <a:t>Merginal</a:t>
            </a:r>
            <a:r>
              <a:rPr lang="en-US" dirty="0" err="1" smtClean="0"/>
              <a:t>_Probability</a:t>
            </a:r>
            <a:r>
              <a:rPr lang="en-US" dirty="0" err="1" smtClean="0"/>
              <a:t>.c</a:t>
            </a:r>
            <a:endParaRPr lang="en-US" dirty="0"/>
          </a:p>
          <a:p>
            <a:r>
              <a:rPr lang="en-US" dirty="0"/>
              <a:t>Joint </a:t>
            </a:r>
            <a:r>
              <a:rPr lang="en-US" dirty="0" smtClean="0"/>
              <a:t>probability</a:t>
            </a:r>
          </a:p>
          <a:p>
            <a:pPr lvl="2"/>
            <a:r>
              <a:rPr lang="en-US" dirty="0"/>
              <a:t>https://</a:t>
            </a:r>
            <a:r>
              <a:rPr lang="en-US" dirty="0" smtClean="0"/>
              <a:t>github.com/arman18/SPL-1/blob/master/Joint_Probability.c</a:t>
            </a:r>
            <a:endParaRPr lang="en-US" dirty="0"/>
          </a:p>
          <a:p>
            <a:r>
              <a:rPr lang="en-US" dirty="0" smtClean="0"/>
              <a:t>Entropy</a:t>
            </a:r>
          </a:p>
          <a:p>
            <a:pPr lvl="2"/>
            <a:r>
              <a:rPr lang="en-US" dirty="0"/>
              <a:t>https://</a:t>
            </a:r>
            <a:r>
              <a:rPr lang="en-US" dirty="0" smtClean="0"/>
              <a:t>github.com/arman18/SPL-1/blob/master/estentropy.c</a:t>
            </a:r>
            <a:endParaRPr lang="en-US" dirty="0"/>
          </a:p>
          <a:p>
            <a:r>
              <a:rPr lang="en-US" dirty="0"/>
              <a:t>Conditional </a:t>
            </a:r>
            <a:r>
              <a:rPr lang="en-US" dirty="0" smtClean="0"/>
              <a:t>entropy</a:t>
            </a:r>
          </a:p>
          <a:p>
            <a:pPr lvl="2"/>
            <a:r>
              <a:rPr lang="en-US" dirty="0"/>
              <a:t>https://</a:t>
            </a:r>
            <a:r>
              <a:rPr lang="en-US" dirty="0" smtClean="0"/>
              <a:t>github.com/arman18/SPL-1/blob/master/estcondentropy.c</a:t>
            </a:r>
            <a:endParaRPr lang="en-US" dirty="0"/>
          </a:p>
          <a:p>
            <a:r>
              <a:rPr lang="en-US" dirty="0"/>
              <a:t>Joint </a:t>
            </a:r>
            <a:r>
              <a:rPr lang="en-US" dirty="0" smtClean="0"/>
              <a:t>entropy</a:t>
            </a:r>
          </a:p>
          <a:p>
            <a:pPr lvl="2"/>
            <a:r>
              <a:rPr lang="en-US" dirty="0"/>
              <a:t>https://</a:t>
            </a:r>
            <a:r>
              <a:rPr lang="en-US" dirty="0" smtClean="0"/>
              <a:t>github.com/arman18/SPL-1/blob/master/estjointentropy.c</a:t>
            </a:r>
            <a:endParaRPr lang="en-US" dirty="0"/>
          </a:p>
          <a:p>
            <a:r>
              <a:rPr lang="en-US" dirty="0"/>
              <a:t>Mutual </a:t>
            </a:r>
            <a:r>
              <a:rPr lang="en-US" dirty="0" smtClean="0"/>
              <a:t>information</a:t>
            </a:r>
          </a:p>
          <a:p>
            <a:pPr lvl="2"/>
            <a:r>
              <a:rPr lang="en-US" dirty="0"/>
              <a:t>https://</a:t>
            </a:r>
            <a:r>
              <a:rPr lang="en-US" dirty="0" smtClean="0"/>
              <a:t>github.com/arman18/SPL-1/blob/master/estmutualinfo.c</a:t>
            </a:r>
            <a:endParaRPr lang="en-US" dirty="0"/>
          </a:p>
          <a:p>
            <a:r>
              <a:rPr lang="en-US" dirty="0"/>
              <a:t>Conditional mutual </a:t>
            </a:r>
            <a:r>
              <a:rPr lang="en-US" dirty="0" smtClean="0"/>
              <a:t>information</a:t>
            </a:r>
          </a:p>
          <a:p>
            <a:pPr lvl="2"/>
            <a:endParaRPr lang="en-US" dirty="0"/>
          </a:p>
          <a:p>
            <a:r>
              <a:rPr lang="en-US" dirty="0"/>
              <a:t>Discretization of </a:t>
            </a:r>
            <a:r>
              <a:rPr lang="en-US" dirty="0" smtClean="0"/>
              <a:t>feature</a:t>
            </a:r>
          </a:p>
          <a:p>
            <a:pPr lvl="2"/>
            <a:r>
              <a:rPr lang="en-US" dirty="0"/>
              <a:t>https://</a:t>
            </a:r>
            <a:r>
              <a:rPr lang="en-US" dirty="0" smtClean="0"/>
              <a:t>github.com/arman18/SPL-1/blob/master/discritization2.c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3" y="838203"/>
            <a:ext cx="3395332" cy="253655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9" y="1524001"/>
            <a:ext cx="4724399" cy="2495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44196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</a:t>
            </a:r>
          </a:p>
          <a:p>
            <a:r>
              <a:rPr lang="en-US" dirty="0"/>
              <a:t>	</a:t>
            </a:r>
            <a:r>
              <a:rPr lang="en-US" dirty="0" smtClean="0"/>
              <a:t> H(X) = Entropy</a:t>
            </a:r>
          </a:p>
          <a:p>
            <a:r>
              <a:rPr lang="en-US" dirty="0"/>
              <a:t>	 </a:t>
            </a:r>
            <a:r>
              <a:rPr lang="en-US" dirty="0" smtClean="0"/>
              <a:t>H(Y|X) = conditional entropy</a:t>
            </a:r>
          </a:p>
          <a:p>
            <a:r>
              <a:rPr lang="en-US" dirty="0"/>
              <a:t>	</a:t>
            </a:r>
            <a:r>
              <a:rPr lang="en-US" dirty="0" smtClean="0"/>
              <a:t> I(X,Y) = mutual information</a:t>
            </a:r>
          </a:p>
          <a:p>
            <a:r>
              <a:rPr lang="en-US" dirty="0"/>
              <a:t>	</a:t>
            </a:r>
            <a:r>
              <a:rPr lang="en-US" dirty="0" smtClean="0"/>
              <a:t> I(Y|X) = conditional mutual information</a:t>
            </a:r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9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MATLAB:</a:t>
            </a:r>
          </a:p>
          <a:p>
            <a:pPr lvl="2"/>
            <a:r>
              <a:rPr lang="en-US" dirty="0" smtClean="0"/>
              <a:t>MATLAB is a high-performance language</a:t>
            </a:r>
          </a:p>
          <a:p>
            <a:r>
              <a:rPr lang="en-US" dirty="0" smtClean="0"/>
              <a:t>C in MATLAB:</a:t>
            </a:r>
          </a:p>
          <a:p>
            <a:pPr lvl="2"/>
            <a:r>
              <a:rPr lang="en-US" dirty="0" smtClean="0"/>
              <a:t>How to receive argument from MATLAB</a:t>
            </a:r>
          </a:p>
          <a:p>
            <a:pPr lvl="2"/>
            <a:r>
              <a:rPr lang="en-US" dirty="0" smtClean="0"/>
              <a:t>How to process them</a:t>
            </a:r>
          </a:p>
          <a:p>
            <a:pPr lvl="2"/>
            <a:r>
              <a:rPr lang="en-US" dirty="0" smtClean="0"/>
              <a:t>How to return value</a:t>
            </a:r>
          </a:p>
          <a:p>
            <a:r>
              <a:rPr lang="en-US" dirty="0" smtClean="0"/>
              <a:t>Use those C function by 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381A-6769-42E7-8F38-C8C35C8EB3F8}" type="datetime3">
              <a:rPr lang="en-US" smtClean="0"/>
              <a:t>13 March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"</a:t>
            </a:r>
            <a:r>
              <a:rPr lang="en-US" dirty="0"/>
              <a:t>Feature Selection and Discretization based on Mutual Information." </a:t>
            </a:r>
            <a:r>
              <a:rPr lang="en-US" i="1" dirty="0"/>
              <a:t>Imaging, Vision &amp; Pattern Recognition (</a:t>
            </a:r>
            <a:r>
              <a:rPr lang="en-US" i="1" dirty="0" err="1"/>
              <a:t>icIVPR</a:t>
            </a:r>
            <a:r>
              <a:rPr lang="en-US" i="1" dirty="0"/>
              <a:t>), 2017 IEEE International Conference on</a:t>
            </a:r>
            <a:r>
              <a:rPr lang="en-US" dirty="0"/>
              <a:t>. </a:t>
            </a:r>
            <a:r>
              <a:rPr lang="en-US" dirty="0" smtClean="0"/>
              <a:t>IEEE, </a:t>
            </a:r>
            <a:r>
              <a:rPr lang="en-GB" dirty="0"/>
              <a:t>Dhaka, </a:t>
            </a:r>
            <a:r>
              <a:rPr lang="en-GB" dirty="0" smtClean="0"/>
              <a:t>Bangladesh, </a:t>
            </a:r>
            <a:r>
              <a:rPr lang="en-US" dirty="0" smtClean="0"/>
              <a:t>February 13, </a:t>
            </a:r>
            <a:r>
              <a:rPr lang="en-US" dirty="0"/>
              <a:t>2017</a:t>
            </a:r>
            <a:r>
              <a:rPr lang="en-US" dirty="0" smtClean="0"/>
              <a:t>. [</a:t>
            </a:r>
            <a:r>
              <a:rPr lang="en-US" b="1" dirty="0" smtClean="0"/>
              <a:t>Best Paper Award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868362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600200"/>
            <a:ext cx="10040620" cy="4343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Project understanding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Problem Specification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Feature Selection Technique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Progress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Additional 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50220" y="4267206"/>
            <a:ext cx="60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0" name="Picture 4" descr="Image result for out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49236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944562"/>
          </a:xfrm>
        </p:spPr>
        <p:txBody>
          <a:bodyPr/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381A-6769-42E7-8F38-C8C35C8EB3F8}" type="datetime3">
              <a:rPr lang="en-US" smtClean="0"/>
              <a:t>13 March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17638"/>
            <a:ext cx="10058400" cy="50563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/>
              <a:t>[1] http://</a:t>
            </a:r>
            <a:r>
              <a:rPr lang="en-US" sz="2100" dirty="0" smtClean="0"/>
              <a:t>www.authorsnest.org/drafting-a-solid-outline/,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Accessed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28-05-2017</a:t>
            </a:r>
            <a:endParaRPr lang="en-US" sz="2100" dirty="0" smtClean="0"/>
          </a:p>
          <a:p>
            <a:pPr marL="0" indent="0" algn="just">
              <a:buNone/>
            </a:pPr>
            <a:r>
              <a:rPr lang="en-US" sz="2100" dirty="0" smtClean="0"/>
              <a:t>[2] http://serialmetrics.com/blog/what-is-machine-learning-feature-selection/,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: 28-05-2017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[</a:t>
            </a:r>
            <a:r>
              <a:rPr lang="en-US" sz="2100" dirty="0"/>
              <a:t>3] https://</a:t>
            </a:r>
            <a:r>
              <a:rPr lang="en-US" sz="2100" dirty="0" smtClean="0"/>
              <a:t>www.frsd.k12.nj.us/Page/9239</a:t>
            </a:r>
            <a:r>
              <a:rPr lang="en-US" sz="2100" dirty="0"/>
              <a:t> </a:t>
            </a:r>
            <a:r>
              <a:rPr lang="en-US" sz="2100" dirty="0" smtClean="0"/>
              <a:t>,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: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28-05-2017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[</a:t>
            </a:r>
            <a:r>
              <a:rPr lang="en-US" sz="2100" dirty="0"/>
              <a:t>4] http://</a:t>
            </a:r>
            <a:r>
              <a:rPr lang="en-US" sz="2100" dirty="0" smtClean="0"/>
              <a:t>clipartall.com/clipart/8413-clipart-basketball-player.html</a:t>
            </a:r>
            <a:r>
              <a:rPr lang="en-US" sz="2100" dirty="0"/>
              <a:t> </a:t>
            </a:r>
            <a:r>
              <a:rPr lang="en-US" sz="2100" dirty="0" smtClean="0"/>
              <a:t>,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: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28-05-2017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[</a:t>
            </a:r>
            <a:r>
              <a:rPr lang="en-US" sz="2100" dirty="0"/>
              <a:t>5] https://clipartion.com/free-clipart-20945</a:t>
            </a:r>
            <a:r>
              <a:rPr lang="en-US" sz="2100" dirty="0" smtClean="0"/>
              <a:t>/</a:t>
            </a:r>
            <a:r>
              <a:rPr lang="en-US" sz="2100" dirty="0"/>
              <a:t> </a:t>
            </a:r>
            <a:r>
              <a:rPr lang="en-US" sz="2100" dirty="0" smtClean="0"/>
              <a:t>,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: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28-05-2017</a:t>
            </a:r>
            <a:endParaRPr lang="en-US" sz="2100" dirty="0" smtClean="0"/>
          </a:p>
          <a:p>
            <a:pPr marL="0" indent="0" algn="just">
              <a:buNone/>
            </a:pPr>
            <a:r>
              <a:rPr lang="en-US" sz="2100" dirty="0" smtClean="0"/>
              <a:t>[6]</a:t>
            </a:r>
            <a:r>
              <a:rPr lang="en-GB" sz="2100" dirty="0" smtClean="0"/>
              <a:t>Lewis</a:t>
            </a:r>
            <a:r>
              <a:rPr lang="en-GB" sz="2100" dirty="0"/>
              <a:t>, David D. "Feature selection and feature extraction for text categorization." </a:t>
            </a:r>
            <a:r>
              <a:rPr lang="en-GB" sz="2100" i="1" dirty="0"/>
              <a:t>Proceedings of the workshop on Speech and Natural Language</a:t>
            </a:r>
            <a:r>
              <a:rPr lang="en-GB" sz="2100" dirty="0"/>
              <a:t>. Association for Computational Linguistics, 1992</a:t>
            </a:r>
          </a:p>
          <a:p>
            <a:pPr marL="0" indent="0" algn="just">
              <a:buNone/>
            </a:pPr>
            <a:r>
              <a:rPr lang="en-US" sz="2100" dirty="0" smtClean="0"/>
              <a:t>[7]</a:t>
            </a:r>
            <a:r>
              <a:rPr lang="en-GB" sz="2100" dirty="0"/>
              <a:t> </a:t>
            </a:r>
            <a:r>
              <a:rPr lang="en-GB" sz="2100" dirty="0" err="1"/>
              <a:t>Battiti</a:t>
            </a:r>
            <a:r>
              <a:rPr lang="en-GB" sz="2100" dirty="0"/>
              <a:t>, Roberto. "Using mutual information for selecting features in supervised neural net learning." </a:t>
            </a:r>
            <a:r>
              <a:rPr lang="en-GB" sz="2100" i="1" dirty="0"/>
              <a:t>IEEE Transactions on neural networks</a:t>
            </a:r>
            <a:r>
              <a:rPr lang="en-GB" sz="2100" dirty="0"/>
              <a:t> 5.4 (1994): 537-550.</a:t>
            </a:r>
          </a:p>
          <a:p>
            <a:pPr marL="0" indent="0" algn="just">
              <a:buNone/>
            </a:pPr>
            <a:r>
              <a:rPr lang="en-GB" sz="2100" dirty="0" smtClean="0"/>
              <a:t>[8] </a:t>
            </a:r>
            <a:r>
              <a:rPr lang="en-GB" sz="2100" dirty="0" err="1"/>
              <a:t>Peng</a:t>
            </a:r>
            <a:r>
              <a:rPr lang="en-GB" sz="2100" dirty="0"/>
              <a:t>, </a:t>
            </a:r>
            <a:r>
              <a:rPr lang="en-GB" sz="2100" dirty="0" err="1"/>
              <a:t>Hanchuan</a:t>
            </a:r>
            <a:r>
              <a:rPr lang="en-GB" sz="2100" dirty="0"/>
              <a:t>, </a:t>
            </a:r>
            <a:r>
              <a:rPr lang="en-GB" sz="2100" dirty="0" err="1"/>
              <a:t>Fuhui</a:t>
            </a:r>
            <a:r>
              <a:rPr lang="en-GB" sz="2100" dirty="0"/>
              <a:t> Long, and Chris Ding. "Feature selection based on mutual information criteria of max-dependency, max-relevance, and min-redundancy." </a:t>
            </a:r>
            <a:r>
              <a:rPr lang="en-GB" sz="2100" i="1" dirty="0"/>
              <a:t>IEEE Transactions on pattern analysis and machine intelligence</a:t>
            </a:r>
            <a:r>
              <a:rPr lang="en-GB" sz="2100" dirty="0"/>
              <a:t> 27.8 (2005): 1226-1238.</a:t>
            </a:r>
          </a:p>
          <a:p>
            <a:pPr marL="0" indent="0" algn="just">
              <a:buNone/>
            </a:pPr>
            <a:r>
              <a:rPr lang="en-GB" sz="2100" dirty="0" smtClean="0"/>
              <a:t>[9] </a:t>
            </a:r>
            <a:r>
              <a:rPr lang="en-GB" sz="2000" dirty="0"/>
              <a:t>Yang, H., and John Moody. "Feature selection based on joint mutual information." </a:t>
            </a:r>
            <a:r>
              <a:rPr lang="en-GB" sz="2000" i="1" dirty="0"/>
              <a:t>Proceedings of international ICSC symposium on advances in intelligent data analysis</a:t>
            </a:r>
            <a:r>
              <a:rPr lang="en-GB" sz="2000" dirty="0"/>
              <a:t>. 1999</a:t>
            </a:r>
            <a:r>
              <a:rPr lang="en-GB" sz="2000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869950"/>
          </a:xfrm>
        </p:spPr>
        <p:txBody>
          <a:bodyPr/>
          <a:lstStyle/>
          <a:p>
            <a:pPr algn="ctr"/>
            <a:r>
              <a:rPr lang="en-GB" dirty="0"/>
              <a:t>Project </a:t>
            </a:r>
            <a:r>
              <a:rPr lang="en-GB" dirty="0" smtClean="0"/>
              <a:t>Understanding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4876800" cy="658368"/>
          </a:xfrm>
        </p:spPr>
        <p:txBody>
          <a:bodyPr/>
          <a:lstStyle/>
          <a:p>
            <a:pPr algn="ctr"/>
            <a:r>
              <a:rPr lang="en-GB" sz="2400" dirty="0"/>
              <a:t>Feature Selection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3"/>
          </p:nvPr>
        </p:nvSpPr>
        <p:spPr>
          <a:xfrm>
            <a:off x="6019800" y="1219200"/>
            <a:ext cx="4876800" cy="658368"/>
          </a:xfrm>
        </p:spPr>
        <p:txBody>
          <a:bodyPr/>
          <a:lstStyle/>
          <a:p>
            <a:pPr algn="ctr"/>
            <a:r>
              <a:rPr lang="en-GB" sz="2400" dirty="0"/>
              <a:t>Discretization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9600" y="2057400"/>
            <a:ext cx="48768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Selecting </a:t>
            </a:r>
            <a:r>
              <a:rPr lang="en-US" sz="2300" dirty="0"/>
              <a:t>a subset of relevant features</a:t>
            </a:r>
            <a:r>
              <a:rPr lang="en-GB" sz="2300" dirty="0" smtClean="0"/>
              <a:t> 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943600" y="1905000"/>
            <a:ext cx="4876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300" dirty="0" smtClean="0"/>
              <a:t>Transforming </a:t>
            </a:r>
            <a:r>
              <a:rPr lang="en-GB" sz="2300" dirty="0"/>
              <a:t>continuous data into discrete one with a finite number of intervals</a:t>
            </a:r>
          </a:p>
          <a:p>
            <a:endParaRPr lang="en-GB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565C-1A7A-4580-A856-DB97037FC2F1}" type="datetime3">
              <a:rPr lang="en-US" smtClean="0"/>
              <a:t>13 March 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" y="3530140"/>
            <a:ext cx="3766781" cy="264206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52135"/>
              </p:ext>
            </p:extLst>
          </p:nvPr>
        </p:nvGraphicFramePr>
        <p:xfrm>
          <a:off x="6096000" y="3098570"/>
          <a:ext cx="4495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562100"/>
                <a:gridCol w="1447800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Humidity 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85.5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90.4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65-74 </a:t>
                      </a:r>
                      <a:r>
                        <a:rPr lang="en-GB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75-84 </a:t>
                      </a:r>
                      <a:r>
                        <a:rPr lang="en-GB" sz="17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96.2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85</a:t>
                      </a:r>
                      <a:r>
                        <a:rPr lang="en-GB" sz="1700" baseline="0" dirty="0" smtClean="0">
                          <a:solidFill>
                            <a:schemeClr val="tx1"/>
                          </a:solidFill>
                        </a:rPr>
                        <a:t>-96.2 </a:t>
                      </a:r>
                      <a:r>
                        <a:rPr lang="en-GB" sz="170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700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80.7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70.5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65.4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94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Continuous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 smtClean="0">
                          <a:solidFill>
                            <a:schemeClr val="tx1"/>
                          </a:solidFill>
                        </a:rPr>
                        <a:t>Discretized </a:t>
                      </a:r>
                      <a:endParaRPr lang="en-GB" sz="1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7772400" y="5181600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4691" y="6202686"/>
            <a:ext cx="60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[2]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86995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</a:t>
            </a:r>
            <a:r>
              <a:rPr lang="en-GB" dirty="0">
                <a:solidFill>
                  <a:srgbClr val="FF0000"/>
                </a:solidFill>
              </a:rPr>
              <a:t>o</a:t>
            </a:r>
            <a:r>
              <a:rPr lang="en-GB" dirty="0" smtClean="0">
                <a:solidFill>
                  <a:srgbClr val="FF0000"/>
                </a:solidFill>
              </a:rPr>
              <a:t>tivation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400" dirty="0" smtClean="0"/>
              <a:t>Feature Selection </a:t>
            </a:r>
            <a:endParaRPr lang="en-GB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To improve </a:t>
            </a:r>
            <a:r>
              <a:rPr lang="en-GB" dirty="0" smtClean="0"/>
              <a:t>the classification performance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To </a:t>
            </a:r>
            <a:r>
              <a:rPr lang="en-GB" dirty="0"/>
              <a:t>reduce </a:t>
            </a:r>
            <a:r>
              <a:rPr lang="en-GB" dirty="0" smtClean="0"/>
              <a:t>dimensionality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To reduce training time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USE OF FEATURE: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GB" dirty="0" smtClean="0"/>
              <a:t>Machine learning 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GB" dirty="0" smtClean="0"/>
              <a:t>Pattern recognition</a:t>
            </a:r>
          </a:p>
          <a:p>
            <a:pPr lvl="3">
              <a:buFont typeface="Wingdings" panose="05000000000000000000" pitchFamily="2" charset="2"/>
              <a:buChar char="q"/>
            </a:pPr>
            <a:endParaRPr lang="en-GB" dirty="0"/>
          </a:p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sz="2400" dirty="0" smtClean="0"/>
              <a:t>Discretization </a:t>
            </a:r>
            <a:endParaRPr lang="en-GB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To simplify </a:t>
            </a:r>
            <a:r>
              <a:rPr lang="en-GB" dirty="0"/>
              <a:t>the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To remove </a:t>
            </a:r>
            <a:r>
              <a:rPr lang="en-GB" dirty="0"/>
              <a:t>the noise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To accelerate the learning process</a:t>
            </a:r>
            <a:endParaRPr lang="en-GB" dirty="0"/>
          </a:p>
          <a:p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869950"/>
          </a:xfrm>
        </p:spPr>
        <p:txBody>
          <a:bodyPr/>
          <a:lstStyle/>
          <a:p>
            <a:r>
              <a:rPr lang="en-GB" dirty="0" smtClean="0"/>
              <a:t>Problem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How to select a proper subset of features </a:t>
            </a:r>
            <a:r>
              <a:rPr lang="en-US" sz="3600" dirty="0" smtClean="0"/>
              <a:t>through appropriate discretization </a:t>
            </a:r>
            <a:r>
              <a:rPr lang="en-US" sz="3600" dirty="0"/>
              <a:t>?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683" y="4073643"/>
            <a:ext cx="2209800" cy="1685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93083" y="573405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[3]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1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</a:t>
            </a:r>
            <a:r>
              <a:rPr lang="en-US" dirty="0"/>
              <a:t>M</a:t>
            </a:r>
            <a:r>
              <a:rPr lang="en-US" dirty="0" smtClean="0"/>
              <a:t>utual Information based Feature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dirty="0" smtClean="0"/>
                  <a:t>A set of feature,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 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dirty="0"/>
                  <a:t>Selected feature </a:t>
                </a:r>
                <a:r>
                  <a:rPr lang="en-GB" dirty="0" smtClean="0"/>
                  <a:t>set,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dirty="0"/>
                  <a:t> Identify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which </a:t>
                </a:r>
                <a:r>
                  <a:rPr lang="en-GB" dirty="0"/>
                  <a:t>jointly  have the largest dependency on target class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GB" dirty="0"/>
                  <a:t> Maximizing the joint mutual information </a:t>
                </a:r>
                <a:r>
                  <a:rPr lang="en-GB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 smtClean="0"/>
                  <a:t>between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NP-hard problem [13]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560180" y="4394287"/>
            <a:ext cx="2006221" cy="176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071987" y="5052958"/>
            <a:ext cx="982639" cy="94169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134600" cy="1219200"/>
          </a:xfrm>
        </p:spPr>
        <p:txBody>
          <a:bodyPr/>
          <a:lstStyle/>
          <a:p>
            <a:r>
              <a:rPr lang="en-US" dirty="0" smtClean="0"/>
              <a:t>Feature  Selection Based On Mutual Information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23308"/>
              </p:ext>
            </p:extLst>
          </p:nvPr>
        </p:nvGraphicFramePr>
        <p:xfrm>
          <a:off x="609600" y="1600200"/>
          <a:ext cx="289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723900"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Height 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25" y="996450"/>
            <a:ext cx="2563403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85719" y="3282455"/>
            <a:ext cx="264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Basketball </a:t>
            </a:r>
            <a:r>
              <a:rPr lang="en-GB" dirty="0" smtClean="0"/>
              <a:t>Player (B)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275" y="3969257"/>
            <a:ext cx="1677167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12859" y="6255264"/>
            <a:ext cx="257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Football </a:t>
            </a:r>
            <a:r>
              <a:rPr lang="en-GB" dirty="0" smtClean="0"/>
              <a:t>Player (F)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615120" y="2482867"/>
            <a:ext cx="152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Height &gt;=7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11576" y="4840736"/>
            <a:ext cx="152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Height &lt;7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50783" y="2868732"/>
            <a:ext cx="51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[4]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62654" y="5986584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[5]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5986584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height is an important feature that containing much information about a player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56800" cy="1143000"/>
          </a:xfrm>
        </p:spPr>
        <p:txBody>
          <a:bodyPr/>
          <a:lstStyle/>
          <a:p>
            <a:r>
              <a:rPr lang="en-US" dirty="0"/>
              <a:t>Feature  Selection Based On Mutual Information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724262"/>
              </p:ext>
            </p:extLst>
          </p:nvPr>
        </p:nvGraphicFramePr>
        <p:xfrm>
          <a:off x="609600" y="1501141"/>
          <a:ext cx="4343400" cy="381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Skin Color </a:t>
                      </a:r>
                      <a:endParaRPr lang="en-US" baseline="-25000" dirty="0"/>
                    </a:p>
                  </a:txBody>
                  <a:tcPr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Height 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6.5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56259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7.5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25" y="996450"/>
            <a:ext cx="2563403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85719" y="3282455"/>
            <a:ext cx="264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Basketball </a:t>
            </a:r>
            <a:r>
              <a:rPr lang="en-GB" dirty="0" smtClean="0"/>
              <a:t>Player (B)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275" y="3969257"/>
            <a:ext cx="1677167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12859" y="6255264"/>
            <a:ext cx="257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Football </a:t>
            </a:r>
            <a:r>
              <a:rPr lang="en-GB" dirty="0" smtClean="0"/>
              <a:t>Player (F)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9798875" y="2868724"/>
            <a:ext cx="767543" cy="3386539"/>
            <a:chOff x="9798858" y="2868718"/>
            <a:chExt cx="767542" cy="3386539"/>
          </a:xfrm>
        </p:grpSpPr>
        <p:sp>
          <p:nvSpPr>
            <p:cNvPr id="13" name="TextBox 12"/>
            <p:cNvSpPr txBox="1"/>
            <p:nvPr/>
          </p:nvSpPr>
          <p:spPr>
            <a:xfrm>
              <a:off x="10050780" y="2868718"/>
              <a:ext cx="51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[4]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98858" y="5885925"/>
              <a:ext cx="51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[5]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43000" y="5885932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Definitely skin color is not an important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9956800" cy="721811"/>
          </a:xfrm>
        </p:spPr>
        <p:txBody>
          <a:bodyPr/>
          <a:lstStyle/>
          <a:p>
            <a:r>
              <a:rPr lang="en-US" dirty="0" smtClean="0"/>
              <a:t>Mutual Information Maximization </a:t>
            </a:r>
            <a:r>
              <a:rPr lang="en-US" dirty="0"/>
              <a:t>(MIM)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729234"/>
              </p:ext>
            </p:extLst>
          </p:nvPr>
        </p:nvGraphicFramePr>
        <p:xfrm>
          <a:off x="609600" y="1600200"/>
          <a:ext cx="43434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Skin Color </a:t>
                      </a:r>
                      <a:endParaRPr lang="en-US" baseline="-25000" dirty="0"/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Height 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kumimoji="0" lang="en-US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6.5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7.5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49088" y="1828800"/>
                <a:ext cx="6096000" cy="26776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𝑚𝑖𝑚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𝑅𝑒𝑙𝑒𝑣𝑎𝑛𝑐𝑒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GB" sz="2400" dirty="0" smtClean="0"/>
                  <a:t>			     =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 smtClean="0"/>
              </a:p>
              <a:p>
                <a:r>
                  <a:rPr lang="en-GB" sz="2400" dirty="0"/>
                  <a:t> </a:t>
                </a:r>
                <a:endParaRPr lang="en-GB" sz="2400" dirty="0" smtClean="0"/>
              </a:p>
              <a:p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𝐻𝑒𝑟𝑒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𝑓𝑒𝑎𝑡𝑢𝑟𝑒</m:t>
                      </m:r>
                    </m:oMath>
                  </m:oMathPara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:endParaRPr lang="en-GB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088" y="1828800"/>
                <a:ext cx="6096000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ultiply 2"/>
          <p:cNvSpPr/>
          <p:nvPr/>
        </p:nvSpPr>
        <p:spPr>
          <a:xfrm>
            <a:off x="609600" y="5969969"/>
            <a:ext cx="1219200" cy="762000"/>
          </a:xfrm>
          <a:prstGeom prst="mathMultiply">
            <a:avLst/>
          </a:prstGeom>
          <a:solidFill>
            <a:schemeClr val="accent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362200" y="6177318"/>
            <a:ext cx="835357" cy="457200"/>
            <a:chOff x="2362200" y="6177318"/>
            <a:chExt cx="835357" cy="457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362200" y="6400800"/>
              <a:ext cx="228600" cy="228600"/>
            </a:xfrm>
            <a:prstGeom prst="line">
              <a:avLst/>
            </a:prstGeom>
            <a:ln w="1016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511757" y="6177318"/>
              <a:ext cx="685800" cy="457200"/>
            </a:xfrm>
            <a:prstGeom prst="line">
              <a:avLst/>
            </a:prstGeom>
            <a:ln w="1016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6096000" y="127926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Reject skin color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6008</TotalTime>
  <Words>929</Words>
  <Application>Microsoft Office PowerPoint</Application>
  <PresentationFormat>Custom</PresentationFormat>
  <Paragraphs>406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Adjacency</vt:lpstr>
      <vt:lpstr>Civic</vt:lpstr>
      <vt:lpstr>1_Civic</vt:lpstr>
      <vt:lpstr>2_Civic</vt:lpstr>
      <vt:lpstr>3_Civic</vt:lpstr>
      <vt:lpstr>Aspect</vt:lpstr>
      <vt:lpstr>Feature Selection and Discretization based on Mutual Information</vt:lpstr>
      <vt:lpstr>Outline</vt:lpstr>
      <vt:lpstr>Project Understanding</vt:lpstr>
      <vt:lpstr>Motivation</vt:lpstr>
      <vt:lpstr>Problem Specification</vt:lpstr>
      <vt:lpstr>Objective of Mutual Information based Feature Selection</vt:lpstr>
      <vt:lpstr>Feature  Selection Based On Mutual Information</vt:lpstr>
      <vt:lpstr>Feature  Selection Based On Mutual Information</vt:lpstr>
      <vt:lpstr>Mutual Information Maximization (MIM)</vt:lpstr>
      <vt:lpstr>Feature  Selection Based On Mutual Information</vt:lpstr>
      <vt:lpstr>Mutual Information Feature Selection(MIFS)</vt:lpstr>
      <vt:lpstr>Mutual Information Feature Selection(MIFS)</vt:lpstr>
      <vt:lpstr>Minimal-Redundancy-Maximal-Relevance (MRMR)[8]</vt:lpstr>
      <vt:lpstr>JOINT MUTUAL INFORMATION (JMI)</vt:lpstr>
      <vt:lpstr>Selection Technique</vt:lpstr>
      <vt:lpstr>Progress</vt:lpstr>
      <vt:lpstr>Image </vt:lpstr>
      <vt:lpstr>Additional work</vt:lpstr>
      <vt:lpstr>Publication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SAL: An effective method for Software Defect Prediction</dc:title>
  <dc:creator>IIT</dc:creator>
  <cp:lastModifiedBy>iit</cp:lastModifiedBy>
  <cp:revision>595</cp:revision>
  <dcterms:created xsi:type="dcterms:W3CDTF">2006-08-16T00:00:00Z</dcterms:created>
  <dcterms:modified xsi:type="dcterms:W3CDTF">2019-03-13T14:46:52Z</dcterms:modified>
</cp:coreProperties>
</file>