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 id="2147483716" r:id="rId2"/>
  </p:sldMasterIdLst>
  <p:notesMasterIdLst>
    <p:notesMasterId r:id="rId14"/>
  </p:notesMasterIdLst>
  <p:handoutMasterIdLst>
    <p:handoutMasterId r:id="rId15"/>
  </p:handoutMasterIdLst>
  <p:sldIdLst>
    <p:sldId id="277" r:id="rId3"/>
    <p:sldId id="341" r:id="rId4"/>
    <p:sldId id="291" r:id="rId5"/>
    <p:sldId id="328" r:id="rId6"/>
    <p:sldId id="332" r:id="rId7"/>
    <p:sldId id="284" r:id="rId8"/>
    <p:sldId id="338" r:id="rId9"/>
    <p:sldId id="346" r:id="rId10"/>
    <p:sldId id="342" r:id="rId11"/>
    <p:sldId id="333" r:id="rId12"/>
    <p:sldId id="279" r:id="rId13"/>
  </p:sldIdLst>
  <p:sldSz cx="12192000" cy="6858000"/>
  <p:notesSz cx="6735763" cy="98694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ishnavityagi" initials="v"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4CFB"/>
    <a:srgbClr val="FF0090"/>
    <a:srgbClr val="1B3F5B"/>
    <a:srgbClr val="FF5844"/>
    <a:srgbClr val="000000"/>
    <a:srgbClr val="ED8137"/>
    <a:srgbClr val="BC8F00"/>
    <a:srgbClr val="860000"/>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1523" autoAdjust="0"/>
  </p:normalViewPr>
  <p:slideViewPr>
    <p:cSldViewPr snapToGrid="0">
      <p:cViewPr varScale="1">
        <p:scale>
          <a:sx n="85" d="100"/>
          <a:sy n="85" d="100"/>
        </p:scale>
        <p:origin x="590" y="48"/>
      </p:cViewPr>
      <p:guideLst/>
    </p:cSldViewPr>
  </p:slideViewPr>
  <p:notesTextViewPr>
    <p:cViewPr>
      <p:scale>
        <a:sx n="1" d="1"/>
        <a:sy n="1" d="1"/>
      </p:scale>
      <p:origin x="0" y="0"/>
    </p:cViewPr>
  </p:notesTextViewPr>
  <p:sorterViewPr>
    <p:cViewPr>
      <p:scale>
        <a:sx n="100" d="100"/>
        <a:sy n="100" d="100"/>
      </p:scale>
      <p:origin x="0" y="-1153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51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15373" y="0"/>
            <a:ext cx="2918831" cy="495188"/>
          </a:xfrm>
          <a:prstGeom prst="rect">
            <a:avLst/>
          </a:prstGeom>
        </p:spPr>
        <p:txBody>
          <a:bodyPr vert="horz" lIns="91440" tIns="45720" rIns="91440" bIns="45720" rtlCol="0"/>
          <a:lstStyle>
            <a:lvl1pPr algn="r">
              <a:defRPr sz="1200"/>
            </a:lvl1pPr>
          </a:lstStyle>
          <a:p>
            <a:fld id="{92CDA8E9-9948-4BC7-A1DE-415AE6D34228}" type="datetimeFigureOut">
              <a:rPr lang="en-US" smtClean="0"/>
              <a:t>2/10/2024</a:t>
            </a:fld>
            <a:endParaRPr lang="en-US"/>
          </a:p>
        </p:txBody>
      </p:sp>
      <p:sp>
        <p:nvSpPr>
          <p:cNvPr id="4" name="Footer Placeholder 3"/>
          <p:cNvSpPr>
            <a:spLocks noGrp="1"/>
          </p:cNvSpPr>
          <p:nvPr>
            <p:ph type="ftr" sz="quarter" idx="2"/>
          </p:nvPr>
        </p:nvSpPr>
        <p:spPr>
          <a:xfrm>
            <a:off x="0" y="9374301"/>
            <a:ext cx="2918831" cy="4951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15373" y="9374301"/>
            <a:ext cx="2918831" cy="495187"/>
          </a:xfrm>
          <a:prstGeom prst="rect">
            <a:avLst/>
          </a:prstGeom>
        </p:spPr>
        <p:txBody>
          <a:bodyPr vert="horz" lIns="91440" tIns="45720" rIns="91440" bIns="45720" rtlCol="0" anchor="b"/>
          <a:lstStyle>
            <a:lvl1pPr algn="r">
              <a:defRPr sz="1200"/>
            </a:lvl1pPr>
          </a:lstStyle>
          <a:p>
            <a:fld id="{09B5F544-A886-482E-AF73-1D6364AAC657}"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51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15373" y="0"/>
            <a:ext cx="2918831" cy="495188"/>
          </a:xfrm>
          <a:prstGeom prst="rect">
            <a:avLst/>
          </a:prstGeom>
        </p:spPr>
        <p:txBody>
          <a:bodyPr vert="horz" lIns="91440" tIns="45720" rIns="91440" bIns="45720" rtlCol="0"/>
          <a:lstStyle>
            <a:lvl1pPr algn="r">
              <a:defRPr sz="1200"/>
            </a:lvl1pPr>
          </a:lstStyle>
          <a:p>
            <a:fld id="{95A4AE53-78AB-4E30-A376-70F5FA87A326}" type="datetimeFigureOut">
              <a:rPr lang="en-US" smtClean="0"/>
              <a:t>2/10/2024</a:t>
            </a:fld>
            <a:endParaRPr lang="en-US"/>
          </a:p>
        </p:txBody>
      </p:sp>
      <p:sp>
        <p:nvSpPr>
          <p:cNvPr id="4" name="Slide Image Placeholder 3"/>
          <p:cNvSpPr>
            <a:spLocks noGrp="1" noRot="1" noChangeAspect="1"/>
          </p:cNvSpPr>
          <p:nvPr>
            <p:ph type="sldImg" idx="2"/>
          </p:nvPr>
        </p:nvSpPr>
        <p:spPr>
          <a:xfrm>
            <a:off x="407988" y="1233488"/>
            <a:ext cx="5919787" cy="3330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3577" y="4749691"/>
            <a:ext cx="5388610" cy="388611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74301"/>
            <a:ext cx="2918831" cy="4951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15373" y="9374301"/>
            <a:ext cx="2918831" cy="495187"/>
          </a:xfrm>
          <a:prstGeom prst="rect">
            <a:avLst/>
          </a:prstGeom>
        </p:spPr>
        <p:txBody>
          <a:bodyPr vert="horz" lIns="91440" tIns="45720" rIns="91440" bIns="45720" rtlCol="0" anchor="b"/>
          <a:lstStyle>
            <a:lvl1pPr algn="r">
              <a:defRPr sz="1200"/>
            </a:lvl1pPr>
          </a:lstStyle>
          <a:p>
            <a:fld id="{60732FBC-CC67-4B17-8935-02F23E3364AC}" type="slidenum">
              <a:rPr lang="en-US" smtClean="0"/>
              <a:t>‹#›</a:t>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60732FBC-CC67-4B17-8935-02F23E3364AC}" type="slidenum">
              <a:rPr lang="en-US" smtClean="0"/>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BDCDBBEF-AA6C-4BA6-85B2-A17D7F280E38}"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44347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extLst>
      <p:ext uri="{BB962C8B-B14F-4D97-AF65-F5344CB8AC3E}">
        <p14:creationId xmlns:p14="http://schemas.microsoft.com/office/powerpoint/2010/main" val="11550541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2817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extLst>
      <p:ext uri="{BB962C8B-B14F-4D97-AF65-F5344CB8AC3E}">
        <p14:creationId xmlns:p14="http://schemas.microsoft.com/office/powerpoint/2010/main" val="11624002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19419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latin typeface="+mn-lt"/>
                <a:cs typeface="Arial" panose="020B0604020202020204"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75529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t>‹#›</a:t>
            </a:fld>
            <a:endParaRPr lang="en-US"/>
          </a:p>
        </p:txBody>
      </p:sp>
    </p:spTree>
    <p:extLst>
      <p:ext uri="{BB962C8B-B14F-4D97-AF65-F5344CB8AC3E}">
        <p14:creationId xmlns:p14="http://schemas.microsoft.com/office/powerpoint/2010/main" val="1599246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16282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extLst>
      <p:ext uri="{BB962C8B-B14F-4D97-AF65-F5344CB8AC3E}">
        <p14:creationId xmlns:p14="http://schemas.microsoft.com/office/powerpoint/2010/main" val="4448644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2/10/2024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289986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2/10/2024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6832982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2/10/2024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376783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2/10/2024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044675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2/10/2024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598233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2/10/2024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9082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57627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4755504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t>2/10/2024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t>‹#›</a:t>
            </a:fld>
            <a:endParaRPr lang="en-US">
              <a:solidFill>
                <a:prstClr val="black">
                  <a:tint val="75000"/>
                </a:prstClr>
              </a:solidFill>
            </a:endParaRPr>
          </a:p>
        </p:txBody>
      </p:sp>
    </p:spTree>
    <p:extLst>
      <p:ext uri="{BB962C8B-B14F-4D97-AF65-F5344CB8AC3E}">
        <p14:creationId xmlns:p14="http://schemas.microsoft.com/office/powerpoint/2010/main" val="23568344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1" fmla="*/ 19050 w 12211050"/>
              <a:gd name="connsiteY0-2" fmla="*/ 0 h 4133850"/>
              <a:gd name="connsiteX1-3" fmla="*/ 12211050 w 12211050"/>
              <a:gd name="connsiteY1-4" fmla="*/ 0 h 4133850"/>
              <a:gd name="connsiteX2-5" fmla="*/ 12211050 w 12211050"/>
              <a:gd name="connsiteY2-6" fmla="*/ 4133850 h 4133850"/>
              <a:gd name="connsiteX3-7" fmla="*/ 0 w 12211050"/>
              <a:gd name="connsiteY3-8" fmla="*/ 3219450 h 4133850"/>
              <a:gd name="connsiteX4-9" fmla="*/ 19050 w 12211050"/>
              <a:gd name="connsiteY4-10" fmla="*/ 0 h 4133850"/>
              <a:gd name="connsiteX0-11" fmla="*/ 19050 w 12211050"/>
              <a:gd name="connsiteY0-12" fmla="*/ 0 h 4438650"/>
              <a:gd name="connsiteX1-13" fmla="*/ 12211050 w 12211050"/>
              <a:gd name="connsiteY1-14" fmla="*/ 0 h 4438650"/>
              <a:gd name="connsiteX2-15" fmla="*/ 12211050 w 12211050"/>
              <a:gd name="connsiteY2-16" fmla="*/ 4438650 h 4438650"/>
              <a:gd name="connsiteX3-17" fmla="*/ 0 w 12211050"/>
              <a:gd name="connsiteY3-18" fmla="*/ 3219450 h 4438650"/>
              <a:gd name="connsiteX4-19" fmla="*/ 19050 w 12211050"/>
              <a:gd name="connsiteY4-20" fmla="*/ 0 h 44386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image" Target="../media/image7.png"/><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theme" Target="../theme/theme2.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image" Target="../media/image9.png"/><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txStyles>
    <p:titleStyle>
      <a:lvl1pPr algn="ctr" defTabSz="1219200" rtl="0" eaLnBrk="1" latinLnBrk="1"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1"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1"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2">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2">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2/10/2024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pic>
        <p:nvPicPr>
          <p:cNvPr id="12" name="Picture 11">
            <a:extLst>
              <a:ext uri="{FF2B5EF4-FFF2-40B4-BE49-F238E27FC236}">
                <a16:creationId xmlns:a16="http://schemas.microsoft.com/office/drawing/2014/main" id="{9A00A862-CEA2-57F2-AA08-E160ABDC006A}"/>
              </a:ext>
            </a:extLst>
          </p:cNvPr>
          <p:cNvPicPr>
            <a:picLocks noChangeAspect="1"/>
          </p:cNvPicPr>
          <p:nvPr userDrawn="1"/>
        </p:nvPicPr>
        <p:blipFill>
          <a:blip r:embed="rId23">
            <a:clrChange>
              <a:clrFrom>
                <a:srgbClr val="FEFEFE"/>
              </a:clrFrom>
              <a:clrTo>
                <a:srgbClr val="FEFEFE">
                  <a:alpha val="0"/>
                </a:srgbClr>
              </a:clrTo>
            </a:clrChange>
          </a:blip>
          <a:stretch>
            <a:fillRect/>
          </a:stretch>
        </p:blipFill>
        <p:spPr>
          <a:xfrm>
            <a:off x="9475873" y="109346"/>
            <a:ext cx="2482468" cy="918560"/>
          </a:xfrm>
          <a:prstGeom prst="rect">
            <a:avLst/>
          </a:prstGeom>
        </p:spPr>
      </p:pic>
    </p:spTree>
    <p:extLst>
      <p:ext uri="{BB962C8B-B14F-4D97-AF65-F5344CB8AC3E}">
        <p14:creationId xmlns:p14="http://schemas.microsoft.com/office/powerpoint/2010/main" val="1757744827"/>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 id="2147483733" r:id="rId17"/>
    <p:sldLayoutId id="2147483734" r:id="rId18"/>
    <p:sldLayoutId id="2147483660" r:id="rId19"/>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oleObject" Target="../embeddings/oleObject1.bin"/><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2"/>
          <p:cNvSpPr txBox="1"/>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p:cNvSpPr/>
          <p:nvPr/>
        </p:nvSpPr>
        <p:spPr>
          <a:xfrm flipH="1">
            <a:off x="10573385" y="0"/>
            <a:ext cx="1618615" cy="88900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pic>
        <p:nvPicPr>
          <p:cNvPr id="30" name="Picture 29"/>
          <p:cNvPicPr>
            <a:picLocks noChangeAspect="1"/>
          </p:cNvPicPr>
          <p:nvPr/>
        </p:nvPicPr>
        <p:blipFill>
          <a:blip r:embed="rId2">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rcRect l="25463"/>
          <a:stretch>
            <a:fillRect/>
          </a:stretch>
        </p:blipFill>
        <p:spPr>
          <a:xfrm>
            <a:off x="711200" y="0"/>
            <a:ext cx="2044700" cy="1093470"/>
          </a:xfrm>
          <a:prstGeom prst="rect">
            <a:avLst/>
          </a:prstGeom>
        </p:spPr>
      </p:pic>
      <p:sp>
        <p:nvSpPr>
          <p:cNvPr id="43" name="Right Triangle 42"/>
          <p:cNvSpPr/>
          <p:nvPr/>
        </p:nvSpPr>
        <p:spPr>
          <a:xfrm rot="10800000" flipV="1">
            <a:off x="9943465" y="6111875"/>
            <a:ext cx="2165985" cy="746125"/>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558280" y="6508750"/>
            <a:ext cx="434657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1600" dirty="0">
                <a:solidFill>
                  <a:schemeClr val="tx1"/>
                </a:solidFill>
                <a:latin typeface="Times New Roman Regular" panose="02020603050405020304" charset="0"/>
                <a:ea typeface="Karla" pitchFamily="2" charset="0"/>
                <a:cs typeface="Times New Roman Regular" panose="02020603050405020304" charset="0"/>
              </a:rPr>
              <a:t>DISCOVER . </a:t>
            </a:r>
            <a:r>
              <a:rPr lang="en-US" sz="1600" dirty="0">
                <a:solidFill>
                  <a:srgbClr val="C00000"/>
                </a:solidFill>
                <a:latin typeface="Times New Roman Regular" panose="02020603050405020304" charset="0"/>
                <a:ea typeface="Karla" pitchFamily="2" charset="0"/>
                <a:cs typeface="Times New Roman Regular" panose="02020603050405020304" charset="0"/>
              </a:rPr>
              <a:t>LEARN</a:t>
            </a:r>
            <a:r>
              <a:rPr lang="en-US" sz="1600" dirty="0">
                <a:solidFill>
                  <a:prstClr val="black">
                    <a:lumMod val="65000"/>
                    <a:lumOff val="35000"/>
                  </a:prstClr>
                </a:solidFill>
                <a:latin typeface="Times New Roman Regular" panose="02020603050405020304" charset="0"/>
                <a:ea typeface="Karla" pitchFamily="2" charset="0"/>
                <a:cs typeface="Times New Roman Regular" panose="02020603050405020304" charset="0"/>
              </a:rPr>
              <a:t> </a:t>
            </a:r>
            <a:r>
              <a:rPr lang="en-US" sz="1600" dirty="0">
                <a:solidFill>
                  <a:schemeClr val="tx1"/>
                </a:solidFill>
                <a:latin typeface="Times New Roman Regular" panose="02020603050405020304" charset="0"/>
                <a:ea typeface="Karla" pitchFamily="2" charset="0"/>
                <a:cs typeface="Times New Roman Regular" panose="02020603050405020304" charset="0"/>
              </a:rPr>
              <a:t>. EMPOWER</a:t>
            </a:r>
            <a:endParaRPr lang="en-US" sz="1600" dirty="0">
              <a:solidFill>
                <a:prstClr val="black"/>
              </a:solidFill>
              <a:latin typeface="Times New Roman Regular" panose="02020603050405020304" charset="0"/>
              <a:cs typeface="Times New Roman Regular" panose="02020603050405020304" charset="0"/>
            </a:endParaRPr>
          </a:p>
          <a:p>
            <a:pPr eaLnBrk="1" hangingPunct="1"/>
            <a:endParaRPr lang="en-US" sz="1600" dirty="0">
              <a:latin typeface="Times New Roman Regular" panose="02020603050405020304" charset="0"/>
              <a:cs typeface="Times New Roman Regular" panose="02020603050405020304" charset="0"/>
            </a:endParaRPr>
          </a:p>
        </p:txBody>
      </p:sp>
      <p:sp>
        <p:nvSpPr>
          <p:cNvPr id="52" name="Rectangle 51"/>
          <p:cNvSpPr/>
          <p:nvPr/>
        </p:nvSpPr>
        <p:spPr>
          <a:xfrm flipH="1">
            <a:off x="6504305" y="6563360"/>
            <a:ext cx="76200" cy="2203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Box 11"/>
          <p:cNvSpPr txBox="1"/>
          <p:nvPr/>
        </p:nvSpPr>
        <p:spPr>
          <a:xfrm>
            <a:off x="1733550" y="1265465"/>
            <a:ext cx="9293038" cy="1323439"/>
          </a:xfrm>
          <a:prstGeom prst="rect">
            <a:avLst/>
          </a:prstGeom>
          <a:noFill/>
        </p:spPr>
        <p:txBody>
          <a:bodyPr wrap="square" rtlCol="0">
            <a:spAutoFit/>
          </a:bodyPr>
          <a:lstStyle/>
          <a:p>
            <a:pPr algn="ctr"/>
            <a:r>
              <a:rPr lang="en-US" sz="4000" b="1" dirty="0">
                <a:latin typeface="Bodoni 72 Bold" panose="00000400000000000000" charset="0"/>
                <a:cs typeface="Bodoni 72 Bold" panose="00000400000000000000" charset="0"/>
              </a:rPr>
              <a:t>DEEP LEARNING APPROACHES FOR DETECTING FAKE NEWS</a:t>
            </a:r>
          </a:p>
        </p:txBody>
      </p:sp>
      <p:sp>
        <p:nvSpPr>
          <p:cNvPr id="13" name="Text Box 12"/>
          <p:cNvSpPr txBox="1"/>
          <p:nvPr/>
        </p:nvSpPr>
        <p:spPr>
          <a:xfrm>
            <a:off x="1149350" y="2930030"/>
            <a:ext cx="4831080" cy="1200329"/>
          </a:xfrm>
          <a:prstGeom prst="rect">
            <a:avLst/>
          </a:prstGeom>
          <a:noFill/>
        </p:spPr>
        <p:txBody>
          <a:bodyPr wrap="square" rtlCol="0">
            <a:spAutoFit/>
          </a:bodyPr>
          <a:lstStyle/>
          <a:p>
            <a:r>
              <a:rPr lang="en-US" dirty="0">
                <a:latin typeface="Baskerville" panose="02020502070401020303" charset="0"/>
                <a:cs typeface="Baskerville" panose="02020502070401020303" charset="0"/>
              </a:rPr>
              <a:t>Presented By :</a:t>
            </a:r>
          </a:p>
          <a:p>
            <a:r>
              <a:rPr lang="en-US" dirty="0" err="1">
                <a:latin typeface="Baskerville" panose="02020502070401020303" charset="0"/>
                <a:cs typeface="Baskerville" panose="02020502070401020303" charset="0"/>
              </a:rPr>
              <a:t>Aakarshan</a:t>
            </a:r>
            <a:r>
              <a:rPr lang="en-US" dirty="0">
                <a:latin typeface="Baskerville" panose="02020502070401020303" charset="0"/>
                <a:cs typeface="Baskerville" panose="02020502070401020303" charset="0"/>
              </a:rPr>
              <a:t> Walia       21bcs6756</a:t>
            </a:r>
          </a:p>
          <a:p>
            <a:r>
              <a:rPr lang="en-US" dirty="0" err="1">
                <a:latin typeface="Baskerville" panose="02020502070401020303" charset="0"/>
                <a:cs typeface="Baskerville" panose="02020502070401020303" charset="0"/>
              </a:rPr>
              <a:t>Aalim</a:t>
            </a:r>
            <a:r>
              <a:rPr lang="en-US" dirty="0">
                <a:latin typeface="Baskerville" panose="02020502070401020303" charset="0"/>
                <a:cs typeface="Baskerville" panose="02020502070401020303" charset="0"/>
              </a:rPr>
              <a:t> </a:t>
            </a:r>
            <a:r>
              <a:rPr lang="en-US" dirty="0" err="1">
                <a:latin typeface="Baskerville" panose="02020502070401020303" charset="0"/>
                <a:cs typeface="Baskerville" panose="02020502070401020303" charset="0"/>
              </a:rPr>
              <a:t>Bhamani</a:t>
            </a:r>
            <a:r>
              <a:rPr lang="en-US" dirty="0">
                <a:latin typeface="Baskerville" panose="02020502070401020303" charset="0"/>
                <a:cs typeface="Baskerville" panose="02020502070401020303" charset="0"/>
              </a:rPr>
              <a:t>          21bcs6768</a:t>
            </a:r>
          </a:p>
          <a:p>
            <a:r>
              <a:rPr lang="en-US" dirty="0">
                <a:latin typeface="Baskerville" panose="02020502070401020303" charset="0"/>
                <a:cs typeface="Baskerville" panose="02020502070401020303" charset="0"/>
              </a:rPr>
              <a:t>Arman Bagthariya      21bcs6698</a:t>
            </a:r>
          </a:p>
        </p:txBody>
      </p:sp>
      <p:sp>
        <p:nvSpPr>
          <p:cNvPr id="14" name="Text Box 13"/>
          <p:cNvSpPr txBox="1"/>
          <p:nvPr/>
        </p:nvSpPr>
        <p:spPr>
          <a:xfrm>
            <a:off x="1149350" y="4947375"/>
            <a:ext cx="3029585" cy="645160"/>
          </a:xfrm>
          <a:prstGeom prst="rect">
            <a:avLst/>
          </a:prstGeom>
          <a:noFill/>
        </p:spPr>
        <p:txBody>
          <a:bodyPr wrap="square" rtlCol="0">
            <a:spAutoFit/>
          </a:bodyPr>
          <a:lstStyle/>
          <a:p>
            <a:r>
              <a:rPr lang="en-US" dirty="0">
                <a:latin typeface="Bodoni 72 Book" panose="00000400000000000000" charset="0"/>
                <a:cs typeface="Bodoni 72 Book" panose="00000400000000000000" charset="0"/>
              </a:rPr>
              <a:t>Under the Supervision of :</a:t>
            </a:r>
          </a:p>
          <a:p>
            <a:r>
              <a:rPr lang="en-US" dirty="0">
                <a:latin typeface="Bodoni 72 Book" panose="00000400000000000000" charset="0"/>
                <a:cs typeface="Bodoni 72 Book" panose="00000400000000000000" charset="0"/>
              </a:rPr>
              <a:t>Mr. Jaswinder Singh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t>10</a:t>
            </a:fld>
            <a:endParaRPr lang="en-US"/>
          </a:p>
        </p:txBody>
      </p:sp>
      <p:sp>
        <p:nvSpPr>
          <p:cNvPr id="5" name="Text Box 4"/>
          <p:cNvSpPr txBox="1"/>
          <p:nvPr/>
        </p:nvSpPr>
        <p:spPr>
          <a:xfrm>
            <a:off x="2434717" y="1268222"/>
            <a:ext cx="5491568" cy="707886"/>
          </a:xfrm>
          <a:prstGeom prst="rect">
            <a:avLst/>
          </a:prstGeom>
          <a:noFill/>
        </p:spPr>
        <p:txBody>
          <a:bodyPr wrap="none" rtlCol="0">
            <a:spAutoFit/>
          </a:bodyPr>
          <a:lstStyle/>
          <a:p>
            <a:pPr algn="l"/>
            <a:r>
              <a:rPr lang="en-US" sz="4000" b="1" dirty="0">
                <a:solidFill>
                  <a:schemeClr val="accent2"/>
                </a:solidFill>
                <a:latin typeface="Bodoni 72 Bold" panose="00000400000000000000" charset="0"/>
                <a:cs typeface="Bodoni 72 Bold" panose="00000400000000000000" charset="0"/>
              </a:rPr>
              <a:t>Constraint Identification:</a:t>
            </a:r>
          </a:p>
        </p:txBody>
      </p:sp>
      <p:sp>
        <p:nvSpPr>
          <p:cNvPr id="6" name="Text Box 5"/>
          <p:cNvSpPr txBox="1"/>
          <p:nvPr/>
        </p:nvSpPr>
        <p:spPr>
          <a:xfrm>
            <a:off x="1295402" y="2360295"/>
            <a:ext cx="7036435" cy="391305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b="1" dirty="0">
                <a:solidFill>
                  <a:srgbClr val="0070C0"/>
                </a:solidFill>
                <a:latin typeface="Bodoni 72 Bold" panose="00000400000000000000" charset="0"/>
                <a:cs typeface="Bodoni 72 Bold" panose="00000400000000000000" charset="0"/>
              </a:rPr>
              <a:t>Data Quality and Quantity</a:t>
            </a:r>
          </a:p>
          <a:p>
            <a:pPr marL="285750" indent="-285750">
              <a:lnSpc>
                <a:spcPct val="150000"/>
              </a:lnSpc>
              <a:buFont typeface="Arial" panose="020B0604020202020204" pitchFamily="34" charset="0"/>
              <a:buChar char="•"/>
            </a:pPr>
            <a:r>
              <a:rPr lang="en-US" sz="2400" b="1" dirty="0">
                <a:solidFill>
                  <a:srgbClr val="0070C0"/>
                </a:solidFill>
                <a:latin typeface="Bodoni 72 Bold" panose="00000400000000000000" charset="0"/>
                <a:cs typeface="Bodoni 72 Bold" panose="00000400000000000000" charset="0"/>
              </a:rPr>
              <a:t>Feature Selection and Representation</a:t>
            </a:r>
          </a:p>
          <a:p>
            <a:pPr marL="285750" indent="-285750">
              <a:lnSpc>
                <a:spcPct val="150000"/>
              </a:lnSpc>
              <a:buFont typeface="Arial" panose="020B0604020202020204" pitchFamily="34" charset="0"/>
              <a:buChar char="•"/>
            </a:pPr>
            <a:r>
              <a:rPr lang="en-US" sz="2400" b="1" dirty="0">
                <a:solidFill>
                  <a:srgbClr val="0070C0"/>
                </a:solidFill>
                <a:latin typeface="Bodoni 72 Bold" panose="00000400000000000000" charset="0"/>
                <a:cs typeface="Bodoni 72 Bold" panose="00000400000000000000" charset="0"/>
              </a:rPr>
              <a:t>Model Overfitting and Generalization</a:t>
            </a:r>
          </a:p>
          <a:p>
            <a:pPr marL="285750" indent="-285750">
              <a:lnSpc>
                <a:spcPct val="150000"/>
              </a:lnSpc>
              <a:buFont typeface="Arial" panose="020B0604020202020204" pitchFamily="34" charset="0"/>
              <a:buChar char="•"/>
            </a:pPr>
            <a:r>
              <a:rPr lang="en-US" sz="2400" b="1" dirty="0">
                <a:solidFill>
                  <a:srgbClr val="0070C0"/>
                </a:solidFill>
                <a:latin typeface="Bodoni 72 Bold" panose="00000400000000000000" charset="0"/>
                <a:cs typeface="Bodoni 72 Bold" panose="00000400000000000000" charset="0"/>
              </a:rPr>
              <a:t>Algorithm Selection and Performance</a:t>
            </a:r>
          </a:p>
          <a:p>
            <a:pPr marL="285750" indent="-285750">
              <a:lnSpc>
                <a:spcPct val="150000"/>
              </a:lnSpc>
              <a:buFont typeface="Arial" panose="020B0604020202020204" pitchFamily="34" charset="0"/>
              <a:buChar char="•"/>
            </a:pPr>
            <a:r>
              <a:rPr lang="en-US" sz="2400" b="1" dirty="0">
                <a:solidFill>
                  <a:srgbClr val="0070C0"/>
                </a:solidFill>
                <a:latin typeface="Bodoni 72 Bold" panose="00000400000000000000" charset="0"/>
                <a:cs typeface="Bodoni 72 Bold" panose="00000400000000000000" charset="0"/>
              </a:rPr>
              <a:t>Biases and Ethical Considerations</a:t>
            </a:r>
          </a:p>
          <a:p>
            <a:pPr marL="285750" indent="-285750">
              <a:lnSpc>
                <a:spcPct val="150000"/>
              </a:lnSpc>
              <a:buFont typeface="Arial" panose="020B0604020202020204" pitchFamily="34" charset="0"/>
              <a:buChar char="•"/>
            </a:pPr>
            <a:r>
              <a:rPr lang="en-US" sz="2400" b="1" dirty="0">
                <a:solidFill>
                  <a:srgbClr val="0070C0"/>
                </a:solidFill>
                <a:latin typeface="Bodoni 72 Bold" panose="00000400000000000000" charset="0"/>
                <a:cs typeface="Bodoni 72 Bold" panose="00000400000000000000" charset="0"/>
              </a:rPr>
              <a:t>Real-Time Decision-Making</a:t>
            </a:r>
          </a:p>
          <a:p>
            <a:pPr marL="285750" indent="-285750">
              <a:lnSpc>
                <a:spcPct val="150000"/>
              </a:lnSpc>
              <a:buFont typeface="Arial" panose="020B0604020202020204" pitchFamily="34" charset="0"/>
              <a:buChar char="•"/>
            </a:pPr>
            <a:r>
              <a:rPr lang="en-US" sz="2400" b="1" dirty="0">
                <a:solidFill>
                  <a:srgbClr val="0070C0"/>
                </a:solidFill>
                <a:latin typeface="Bodoni 72 Bold" panose="00000400000000000000" charset="0"/>
                <a:cs typeface="Bodoni 72 Bold" panose="00000400000000000000" charset="0"/>
              </a:rPr>
              <a:t>Adversarial Attacks and Model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1" fmla="*/ 0 w 3225800"/>
              <a:gd name="connsiteY0-2" fmla="*/ 1612900 h 3225800"/>
              <a:gd name="connsiteX1-3" fmla="*/ 1612900 w 3225800"/>
              <a:gd name="connsiteY1-4" fmla="*/ 0 h 3225800"/>
              <a:gd name="connsiteX2-5" fmla="*/ 2430463 w 3225800"/>
              <a:gd name="connsiteY2-6" fmla="*/ 817563 h 3225800"/>
              <a:gd name="connsiteX3-7" fmla="*/ 3225800 w 3225800"/>
              <a:gd name="connsiteY3-8" fmla="*/ 1612900 h 3225800"/>
              <a:gd name="connsiteX4-9" fmla="*/ 1612900 w 3225800"/>
              <a:gd name="connsiteY4-10" fmla="*/ 3225800 h 3225800"/>
              <a:gd name="connsiteX5" fmla="*/ 0 w 3225800"/>
              <a:gd name="connsiteY5" fmla="*/ 1612900 h 3225800"/>
              <a:gd name="connsiteX0-11" fmla="*/ 0 w 3225800"/>
              <a:gd name="connsiteY0-12" fmla="*/ 1612900 h 3225800"/>
              <a:gd name="connsiteX1-13" fmla="*/ 1612900 w 3225800"/>
              <a:gd name="connsiteY1-14" fmla="*/ 0 h 3225800"/>
              <a:gd name="connsiteX2-15" fmla="*/ 2430463 w 3225800"/>
              <a:gd name="connsiteY2-16" fmla="*/ 817563 h 3225800"/>
              <a:gd name="connsiteX3-17" fmla="*/ 3225800 w 3225800"/>
              <a:gd name="connsiteY3-18" fmla="*/ 1612900 h 3225800"/>
              <a:gd name="connsiteX4-19" fmla="*/ 2430463 w 3225800"/>
              <a:gd name="connsiteY4-20" fmla="*/ 2413000 h 3225800"/>
              <a:gd name="connsiteX5-21" fmla="*/ 1612900 w 3225800"/>
              <a:gd name="connsiteY5-22" fmla="*/ 3225800 h 3225800"/>
              <a:gd name="connsiteX6" fmla="*/ 0 w 3225800"/>
              <a:gd name="connsiteY6" fmla="*/ 1612900 h 3225800"/>
              <a:gd name="connsiteX0-23" fmla="*/ 3225800 w 3317240"/>
              <a:gd name="connsiteY0-24" fmla="*/ 1612900 h 3225800"/>
              <a:gd name="connsiteX1-25" fmla="*/ 2430463 w 3317240"/>
              <a:gd name="connsiteY1-26" fmla="*/ 2413000 h 3225800"/>
              <a:gd name="connsiteX2-27" fmla="*/ 1612900 w 3317240"/>
              <a:gd name="connsiteY2-28" fmla="*/ 3225800 h 3225800"/>
              <a:gd name="connsiteX3-29" fmla="*/ 0 w 3317240"/>
              <a:gd name="connsiteY3-30" fmla="*/ 1612900 h 3225800"/>
              <a:gd name="connsiteX4-31" fmla="*/ 1612900 w 3317240"/>
              <a:gd name="connsiteY4-32" fmla="*/ 0 h 3225800"/>
              <a:gd name="connsiteX5-33" fmla="*/ 2430463 w 3317240"/>
              <a:gd name="connsiteY5-34" fmla="*/ 817563 h 3225800"/>
              <a:gd name="connsiteX6-35" fmla="*/ 3317240 w 3317240"/>
              <a:gd name="connsiteY6-36" fmla="*/ 1704340 h 3225800"/>
              <a:gd name="connsiteX0-37" fmla="*/ 2430463 w 3317240"/>
              <a:gd name="connsiteY0-38" fmla="*/ 2413000 h 3225800"/>
              <a:gd name="connsiteX1-39" fmla="*/ 1612900 w 3317240"/>
              <a:gd name="connsiteY1-40" fmla="*/ 3225800 h 3225800"/>
              <a:gd name="connsiteX2-41" fmla="*/ 0 w 3317240"/>
              <a:gd name="connsiteY2-42" fmla="*/ 1612900 h 3225800"/>
              <a:gd name="connsiteX3-43" fmla="*/ 1612900 w 3317240"/>
              <a:gd name="connsiteY3-44" fmla="*/ 0 h 3225800"/>
              <a:gd name="connsiteX4-45" fmla="*/ 2430463 w 3317240"/>
              <a:gd name="connsiteY4-46" fmla="*/ 817563 h 3225800"/>
              <a:gd name="connsiteX5-47" fmla="*/ 3317240 w 3317240"/>
              <a:gd name="connsiteY5-48" fmla="*/ 1704340 h 3225800"/>
              <a:gd name="connsiteX0-49" fmla="*/ 2430463 w 2430463"/>
              <a:gd name="connsiteY0-50" fmla="*/ 2413000 h 3225800"/>
              <a:gd name="connsiteX1-51" fmla="*/ 1612900 w 2430463"/>
              <a:gd name="connsiteY1-52" fmla="*/ 3225800 h 3225800"/>
              <a:gd name="connsiteX2-53" fmla="*/ 0 w 2430463"/>
              <a:gd name="connsiteY2-54" fmla="*/ 1612900 h 3225800"/>
              <a:gd name="connsiteX3-55" fmla="*/ 1612900 w 2430463"/>
              <a:gd name="connsiteY3-56" fmla="*/ 0 h 3225800"/>
              <a:gd name="connsiteX4-57" fmla="*/ 2430463 w 2430463"/>
              <a:gd name="connsiteY4-58" fmla="*/ 817563 h 3225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1" fmla="*/ 0 w 3225800"/>
              <a:gd name="connsiteY0-2" fmla="*/ 1612900 h 3225800"/>
              <a:gd name="connsiteX1-3" fmla="*/ 1612900 w 3225800"/>
              <a:gd name="connsiteY1-4" fmla="*/ 0 h 3225800"/>
              <a:gd name="connsiteX2-5" fmla="*/ 2430463 w 3225800"/>
              <a:gd name="connsiteY2-6" fmla="*/ 817563 h 3225800"/>
              <a:gd name="connsiteX3-7" fmla="*/ 3225800 w 3225800"/>
              <a:gd name="connsiteY3-8" fmla="*/ 1612900 h 3225800"/>
              <a:gd name="connsiteX4-9" fmla="*/ 1612900 w 3225800"/>
              <a:gd name="connsiteY4-10" fmla="*/ 3225800 h 3225800"/>
              <a:gd name="connsiteX5" fmla="*/ 0 w 3225800"/>
              <a:gd name="connsiteY5" fmla="*/ 1612900 h 3225800"/>
              <a:gd name="connsiteX0-11" fmla="*/ 0 w 3225800"/>
              <a:gd name="connsiteY0-12" fmla="*/ 1612900 h 3225800"/>
              <a:gd name="connsiteX1-13" fmla="*/ 1612900 w 3225800"/>
              <a:gd name="connsiteY1-14" fmla="*/ 0 h 3225800"/>
              <a:gd name="connsiteX2-15" fmla="*/ 2430463 w 3225800"/>
              <a:gd name="connsiteY2-16" fmla="*/ 817563 h 3225800"/>
              <a:gd name="connsiteX3-17" fmla="*/ 3225800 w 3225800"/>
              <a:gd name="connsiteY3-18" fmla="*/ 1612900 h 3225800"/>
              <a:gd name="connsiteX4-19" fmla="*/ 2430463 w 3225800"/>
              <a:gd name="connsiteY4-20" fmla="*/ 2413000 h 3225800"/>
              <a:gd name="connsiteX5-21" fmla="*/ 1612900 w 3225800"/>
              <a:gd name="connsiteY5-22" fmla="*/ 3225800 h 3225800"/>
              <a:gd name="connsiteX6" fmla="*/ 0 w 3225800"/>
              <a:gd name="connsiteY6" fmla="*/ 1612900 h 3225800"/>
              <a:gd name="connsiteX0-23" fmla="*/ 3225800 w 3317240"/>
              <a:gd name="connsiteY0-24" fmla="*/ 1612900 h 3225800"/>
              <a:gd name="connsiteX1-25" fmla="*/ 2430463 w 3317240"/>
              <a:gd name="connsiteY1-26" fmla="*/ 2413000 h 3225800"/>
              <a:gd name="connsiteX2-27" fmla="*/ 1612900 w 3317240"/>
              <a:gd name="connsiteY2-28" fmla="*/ 3225800 h 3225800"/>
              <a:gd name="connsiteX3-29" fmla="*/ 0 w 3317240"/>
              <a:gd name="connsiteY3-30" fmla="*/ 1612900 h 3225800"/>
              <a:gd name="connsiteX4-31" fmla="*/ 1612900 w 3317240"/>
              <a:gd name="connsiteY4-32" fmla="*/ 0 h 3225800"/>
              <a:gd name="connsiteX5-33" fmla="*/ 2430463 w 3317240"/>
              <a:gd name="connsiteY5-34" fmla="*/ 817563 h 3225800"/>
              <a:gd name="connsiteX6-35" fmla="*/ 3317240 w 3317240"/>
              <a:gd name="connsiteY6-36" fmla="*/ 1704340 h 3225800"/>
              <a:gd name="connsiteX0-37" fmla="*/ 2430463 w 3317240"/>
              <a:gd name="connsiteY0-38" fmla="*/ 2413000 h 3225800"/>
              <a:gd name="connsiteX1-39" fmla="*/ 1612900 w 3317240"/>
              <a:gd name="connsiteY1-40" fmla="*/ 3225800 h 3225800"/>
              <a:gd name="connsiteX2-41" fmla="*/ 0 w 3317240"/>
              <a:gd name="connsiteY2-42" fmla="*/ 1612900 h 3225800"/>
              <a:gd name="connsiteX3-43" fmla="*/ 1612900 w 3317240"/>
              <a:gd name="connsiteY3-44" fmla="*/ 0 h 3225800"/>
              <a:gd name="connsiteX4-45" fmla="*/ 2430463 w 3317240"/>
              <a:gd name="connsiteY4-46" fmla="*/ 817563 h 3225800"/>
              <a:gd name="connsiteX5-47" fmla="*/ 3317240 w 3317240"/>
              <a:gd name="connsiteY5-48" fmla="*/ 1704340 h 3225800"/>
              <a:gd name="connsiteX0-49" fmla="*/ 2430463 w 2430463"/>
              <a:gd name="connsiteY0-50" fmla="*/ 2413000 h 3225800"/>
              <a:gd name="connsiteX1-51" fmla="*/ 1612900 w 2430463"/>
              <a:gd name="connsiteY1-52" fmla="*/ 3225800 h 3225800"/>
              <a:gd name="connsiteX2-53" fmla="*/ 0 w 2430463"/>
              <a:gd name="connsiteY2-54" fmla="*/ 1612900 h 3225800"/>
              <a:gd name="connsiteX3-55" fmla="*/ 1612900 w 2430463"/>
              <a:gd name="connsiteY3-56" fmla="*/ 0 h 3225800"/>
              <a:gd name="connsiteX4-57" fmla="*/ 2430463 w 2430463"/>
              <a:gd name="connsiteY4-58" fmla="*/ 817563 h 3225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p:cNvGraphicFramePr>
              <a:graphicFrameLocks noChangeAspect="1"/>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name="CorelDRAW" r:id="rId2" imgW="2163445" imgH="2157095" progId="">
                    <p:embed/>
                  </p:oleObj>
                </mc:Choice>
                <mc:Fallback>
                  <p:oleObj name="CorelDRAW" r:id="rId2" imgW="2163445" imgH="2157095" progId="">
                    <p:embed/>
                    <p:pic>
                      <p:nvPicPr>
                        <p:cNvPr id="0" name="Picture 1"/>
                        <p:cNvPicPr>
                          <a:picLocks noChangeAspect="1" noChangeArrowheads="1"/>
                        </p:cNvPicPr>
                        <p:nvPr/>
                      </p:nvPicPr>
                      <p:blipFill>
                        <a:blip r:embed="rId3">
                          <a:lum/>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p:spPr>
                    </p:pic>
                  </p:oleObj>
                </mc:Fallback>
              </mc:AlternateContent>
            </a:graphicData>
          </a:graphic>
        </p:graphicFrame>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3728" y="1224661"/>
            <a:ext cx="8301355" cy="846455"/>
          </a:xfrm>
        </p:spPr>
        <p:txBody>
          <a:bodyPr/>
          <a:lstStyle/>
          <a:p>
            <a:r>
              <a:rPr lang="en-US" b="1" dirty="0">
                <a:solidFill>
                  <a:schemeClr val="accent2">
                    <a:lumMod val="60000"/>
                    <a:lumOff val="40000"/>
                  </a:schemeClr>
                </a:solidFill>
                <a:latin typeface="Bodoni 72 Bold" panose="00000400000000000000" charset="0"/>
                <a:cs typeface="Bodoni 72 Bold" panose="00000400000000000000" charset="0"/>
              </a:rPr>
              <a:t>INTRODUCTION</a:t>
            </a:r>
          </a:p>
        </p:txBody>
      </p:sp>
      <p:sp>
        <p:nvSpPr>
          <p:cNvPr id="3" name="Content Placeholder 2"/>
          <p:cNvSpPr>
            <a:spLocks noGrp="1"/>
          </p:cNvSpPr>
          <p:nvPr>
            <p:ph idx="1"/>
          </p:nvPr>
        </p:nvSpPr>
        <p:spPr>
          <a:xfrm>
            <a:off x="946404" y="2715768"/>
            <a:ext cx="10299192" cy="3648456"/>
          </a:xfrm>
        </p:spPr>
        <p:txBody>
          <a:bodyPr>
            <a:noAutofit/>
          </a:bodyPr>
          <a:lstStyle/>
          <a:p>
            <a:pPr marL="0" indent="0" algn="just">
              <a:buNone/>
            </a:pPr>
            <a:r>
              <a:rPr lang="en-US" sz="2000" dirty="0">
                <a:latin typeface="Baskerville Regular" panose="02020502070401020303" charset="0"/>
                <a:cs typeface="Baskerville Regular" panose="02020502070401020303" charset="0"/>
              </a:rPr>
              <a:t>In the age of information overload, the spread of fake news has become a significant societal issue, threatening the integrity of information and influencing public opinions. To counter this challenge, the development of robust and efficient fake news detection systems has gained paramount importance. Traditional methods have shown limitations in addressing the scale and complexity of this problem, thus paving the way for innovative solutions using deep learning techniques. This research not only addresses the technical aspects of fake news detection but also delves into the ethical considerations associated with content filtering and classification. Balancing the necessity to curtail the dissemination of false information with the preservation of free speech and diverse perspectives is a crucial aspect of DL’s development.</a:t>
            </a:r>
          </a:p>
        </p:txBody>
      </p:sp>
      <p:sp>
        <p:nvSpPr>
          <p:cNvPr id="4" name="Slide Number Placeholder 3"/>
          <p:cNvSpPr>
            <a:spLocks noGrp="1"/>
          </p:cNvSpPr>
          <p:nvPr>
            <p:ph type="sldNum" sz="quarter" idx="12"/>
          </p:nvPr>
        </p:nvSpPr>
        <p:spPr/>
        <p:txBody>
          <a:bodyPr/>
          <a:lstStyle/>
          <a:p>
            <a:fld id="{BDCDBBEF-AA6C-4BA6-85B2-A17D7F280E38}" type="slidenum">
              <a:rPr lang="en-US" smtClean="0"/>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1634" y="457200"/>
            <a:ext cx="7732395" cy="1347470"/>
          </a:xfrm>
        </p:spPr>
        <p:txBody>
          <a:bodyPr>
            <a:normAutofit fontScale="90000"/>
          </a:bodyPr>
          <a:lstStyle/>
          <a:p>
            <a:pPr algn="l"/>
            <a:r>
              <a:rPr lang="en-US" altLang="en-IN" sz="3200" b="1" dirty="0">
                <a:latin typeface="Bodoni 72 Bold" panose="00000400000000000000" charset="0"/>
                <a:ea typeface="Songti TC Regular" panose="02010600040101010101" charset="-122"/>
                <a:cs typeface="Bodoni 72 Bold" panose="00000400000000000000" charset="0"/>
              </a:rPr>
              <a:t>Preliminary  design  outline  for  </a:t>
            </a:r>
            <a:r>
              <a:rPr lang="en-US" altLang="en-IN" sz="3200" b="1" dirty="0">
                <a:latin typeface="Bodoni 72 Bold" panose="00000400000000000000" charset="0"/>
                <a:ea typeface="Songti TC Regular" panose="02010600040101010101" charset="-122"/>
                <a:cs typeface="Bodoni 72 Bold" panose="00000400000000000000" charset="0"/>
                <a:sym typeface="+mn-ea"/>
              </a:rPr>
              <a:t>a  fake  news       detection  machine  learning  model:</a:t>
            </a:r>
          </a:p>
        </p:txBody>
      </p:sp>
      <p:sp>
        <p:nvSpPr>
          <p:cNvPr id="3" name="Content Placeholder 2"/>
          <p:cNvSpPr>
            <a:spLocks noGrp="1"/>
          </p:cNvSpPr>
          <p:nvPr>
            <p:ph idx="1"/>
          </p:nvPr>
        </p:nvSpPr>
        <p:spPr>
          <a:xfrm>
            <a:off x="815340" y="2422017"/>
            <a:ext cx="7221855" cy="4932045"/>
          </a:xfrm>
        </p:spPr>
        <p:txBody>
          <a:bodyPr>
            <a:noAutofit/>
          </a:bodyPr>
          <a:lstStyle/>
          <a:p>
            <a:pPr marL="342900" indent="-342900" algn="just">
              <a:buAutoNum type="arabicPeriod"/>
            </a:pPr>
            <a:r>
              <a:rPr lang="en-IN" sz="2400" b="1" dirty="0">
                <a:solidFill>
                  <a:schemeClr val="accent6">
                    <a:lumMod val="75000"/>
                  </a:schemeClr>
                </a:solidFill>
                <a:latin typeface="Bodoni 72 Bold" panose="00000400000000000000" charset="0"/>
                <a:ea typeface="STSong" panose="02010600040101010101" charset="-122"/>
                <a:cs typeface="Bodoni 72 Bold" panose="00000400000000000000" charset="0"/>
              </a:rPr>
              <a:t>Problem Definition:</a:t>
            </a:r>
          </a:p>
          <a:p>
            <a:pPr algn="just"/>
            <a:r>
              <a:rPr lang="en-IN" sz="2000" dirty="0">
                <a:latin typeface="Bodoni 72 Book" panose="00000400000000000000" charset="0"/>
                <a:ea typeface="STSong" panose="02010600040101010101" charset="-122"/>
                <a:cs typeface="Bodoni 72 Book" panose="00000400000000000000" charset="0"/>
              </a:rPr>
              <a:t>Detecting fake news articles from real ones.</a:t>
            </a:r>
          </a:p>
          <a:p>
            <a:pPr marL="0" indent="0" algn="just">
              <a:buNone/>
            </a:pPr>
            <a:r>
              <a:rPr lang="en-IN" sz="2400" b="1" dirty="0">
                <a:solidFill>
                  <a:schemeClr val="accent6">
                    <a:lumMod val="75000"/>
                  </a:schemeClr>
                </a:solidFill>
                <a:latin typeface="Bodoni 72 Bold" panose="00000400000000000000" charset="0"/>
                <a:ea typeface="STSong" panose="02010600040101010101" charset="-122"/>
                <a:cs typeface="Bodoni 72 Bold" panose="00000400000000000000" charset="0"/>
              </a:rPr>
              <a:t>2. Data Collection</a:t>
            </a:r>
          </a:p>
          <a:p>
            <a:pPr marL="0" indent="0" algn="just">
              <a:buNone/>
            </a:pPr>
            <a:r>
              <a:rPr lang="en-IN" sz="2400" b="1" dirty="0">
                <a:solidFill>
                  <a:schemeClr val="accent6">
                    <a:lumMod val="75000"/>
                  </a:schemeClr>
                </a:solidFill>
                <a:latin typeface="Bodoni 72 Bold" panose="00000400000000000000" charset="0"/>
                <a:ea typeface="STSong" panose="02010600040101010101" charset="-122"/>
                <a:cs typeface="Bodoni 72 Bold" panose="00000400000000000000" charset="0"/>
              </a:rPr>
              <a:t>3. Data Preprocessing:</a:t>
            </a:r>
          </a:p>
          <a:p>
            <a:pPr algn="just"/>
            <a:r>
              <a:rPr lang="en-IN" sz="2000" dirty="0">
                <a:latin typeface="Bodoni 72 Book" panose="00000400000000000000" charset="0"/>
                <a:ea typeface="STSong" panose="02010600040101010101" charset="-122"/>
                <a:cs typeface="Bodoni 72 Book" panose="00000400000000000000" charset="0"/>
              </a:rPr>
              <a:t>Text cleaning: Removing special characters, stopwords, and perform stemming or lemmatization.</a:t>
            </a:r>
          </a:p>
          <a:p>
            <a:pPr algn="just"/>
            <a:r>
              <a:rPr lang="en-IN" sz="2000" dirty="0">
                <a:latin typeface="Bodoni 72 Book" panose="00000400000000000000" charset="0"/>
                <a:ea typeface="STSong" panose="02010600040101010101" charset="-122"/>
                <a:cs typeface="Bodoni 72 Book" panose="00000400000000000000" charset="0"/>
              </a:rPr>
              <a:t>Tokenization: Splitting the text into words or sub-word tokens.</a:t>
            </a:r>
          </a:p>
          <a:p>
            <a:pPr algn="just"/>
            <a:r>
              <a:rPr lang="en-IN" sz="2000" dirty="0">
                <a:latin typeface="Bodoni 72 Book" panose="00000400000000000000" charset="0"/>
                <a:ea typeface="STSong" panose="02010600040101010101" charset="-122"/>
                <a:cs typeface="Bodoni 72 Book" panose="00000400000000000000" charset="0"/>
              </a:rPr>
              <a:t>Vectorization: Converting the text data into numerical form using techniques like TF-IDF or word embeddings </a:t>
            </a:r>
          </a:p>
          <a:p>
            <a:pPr marL="0" indent="0" algn="just">
              <a:buNone/>
            </a:pPr>
            <a:endParaRPr lang="en-IN" sz="2000" dirty="0">
              <a:latin typeface="Bodoni 72 Book" panose="00000400000000000000" charset="0"/>
              <a:ea typeface="STSong" panose="02010600040101010101" charset="-122"/>
              <a:cs typeface="Bodoni 72 Book" panose="00000400000000000000"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t>3</a:t>
            </a:fld>
            <a:endParaRPr lang="en-US"/>
          </a:p>
        </p:txBody>
      </p:sp>
      <p:pic>
        <p:nvPicPr>
          <p:cNvPr id="7" name="Picture 6" descr="Screenshot 2023-11-07 at 6.16.45 AM"/>
          <p:cNvPicPr>
            <a:picLocks noChangeAspect="1"/>
          </p:cNvPicPr>
          <p:nvPr/>
        </p:nvPicPr>
        <p:blipFill>
          <a:blip r:embed="rId2"/>
          <a:srcRect l="1590" r="1835" b="2484"/>
          <a:stretch>
            <a:fillRect/>
          </a:stretch>
        </p:blipFill>
        <p:spPr>
          <a:xfrm>
            <a:off x="8037195" y="2513077"/>
            <a:ext cx="4133685" cy="2068068"/>
          </a:xfrm>
          <a:prstGeom prst="rect">
            <a:avLst/>
          </a:prstGeom>
          <a:ln>
            <a:solidFill>
              <a:srgbClr val="FFFF00"/>
            </a:solid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t>4</a:t>
            </a:fld>
            <a:endParaRPr lang="en-US"/>
          </a:p>
        </p:txBody>
      </p:sp>
      <p:sp>
        <p:nvSpPr>
          <p:cNvPr id="2" name="Text Box 1"/>
          <p:cNvSpPr txBox="1"/>
          <p:nvPr/>
        </p:nvSpPr>
        <p:spPr>
          <a:xfrm>
            <a:off x="762381" y="611146"/>
            <a:ext cx="7793355" cy="3231654"/>
          </a:xfrm>
          <a:prstGeom prst="rect">
            <a:avLst/>
          </a:prstGeom>
          <a:noFill/>
        </p:spPr>
        <p:txBody>
          <a:bodyPr wrap="square" rtlCol="0">
            <a:spAutoFit/>
          </a:bodyPr>
          <a:lstStyle/>
          <a:p>
            <a:pPr marL="0" indent="0" algn="just">
              <a:buNone/>
            </a:pPr>
            <a:r>
              <a:rPr lang="en-IN" sz="2400" b="1" dirty="0">
                <a:solidFill>
                  <a:schemeClr val="accent6">
                    <a:lumMod val="75000"/>
                  </a:schemeClr>
                </a:solidFill>
                <a:latin typeface="Bodoni 72 Bold" panose="00000400000000000000" charset="0"/>
                <a:ea typeface="STSong" panose="02010600040101010101" charset="-122"/>
                <a:cs typeface="Bodoni 72 Bold" panose="00000400000000000000" charset="0"/>
              </a:rPr>
              <a:t>4. Feature Engineering</a:t>
            </a:r>
            <a:r>
              <a:rPr lang="en-US" altLang="en-IN" sz="2400" b="1" dirty="0">
                <a:solidFill>
                  <a:schemeClr val="accent6">
                    <a:lumMod val="75000"/>
                  </a:schemeClr>
                </a:solidFill>
                <a:latin typeface="Bodoni 72 Bold" panose="00000400000000000000" charset="0"/>
                <a:ea typeface="STSong" panose="02010600040101010101" charset="-122"/>
                <a:cs typeface="Bodoni 72 Bold" panose="00000400000000000000" charset="0"/>
              </a:rPr>
              <a:t>:</a:t>
            </a:r>
          </a:p>
          <a:p>
            <a:pPr algn="just"/>
            <a:r>
              <a:rPr lang="en-IN" sz="2000" dirty="0">
                <a:latin typeface="Bodoni 72 Book" panose="00000400000000000000" charset="0"/>
                <a:ea typeface="STSong" panose="02010600040101010101" charset="-122"/>
                <a:cs typeface="Bodoni 72 Book" panose="00000400000000000000" charset="0"/>
              </a:rPr>
              <a:t>Extracting relevant features from the text, such as word frequency, length of the article, and sentiment analysis scores.</a:t>
            </a:r>
          </a:p>
          <a:p>
            <a:pPr algn="just"/>
            <a:endParaRPr lang="en-US" sz="2000" b="1" dirty="0">
              <a:solidFill>
                <a:schemeClr val="accent6">
                  <a:lumMod val="75000"/>
                </a:schemeClr>
              </a:solidFill>
              <a:latin typeface="Bodoni 72 Bold" panose="00000400000000000000" charset="0"/>
              <a:cs typeface="Bodoni 72 Bold" panose="00000400000000000000" charset="0"/>
            </a:endParaRPr>
          </a:p>
          <a:p>
            <a:pPr>
              <a:lnSpc>
                <a:spcPct val="150000"/>
              </a:lnSpc>
            </a:pPr>
            <a:r>
              <a:rPr lang="en-US" sz="2000" b="1" dirty="0">
                <a:solidFill>
                  <a:schemeClr val="accent6">
                    <a:lumMod val="75000"/>
                  </a:schemeClr>
                </a:solidFill>
                <a:latin typeface="Bodoni 72 Bold" panose="00000400000000000000" charset="0"/>
                <a:cs typeface="Bodoni 72 Bold" panose="00000400000000000000" charset="0"/>
              </a:rPr>
              <a:t>5. Model Selection</a:t>
            </a:r>
          </a:p>
          <a:p>
            <a:pPr>
              <a:lnSpc>
                <a:spcPct val="150000"/>
              </a:lnSpc>
            </a:pPr>
            <a:r>
              <a:rPr lang="en-US" sz="2000" b="1" dirty="0">
                <a:solidFill>
                  <a:schemeClr val="accent6">
                    <a:lumMod val="75000"/>
                  </a:schemeClr>
                </a:solidFill>
                <a:latin typeface="Bodoni 72 Bold" panose="00000400000000000000" charset="0"/>
                <a:cs typeface="Bodoni 72 Bold" panose="00000400000000000000" charset="0"/>
              </a:rPr>
              <a:t>6. Model Training:</a:t>
            </a:r>
          </a:p>
          <a:p>
            <a:pPr marL="285750" indent="-285750">
              <a:buFont typeface="Arial" panose="020B0604020202020204" pitchFamily="34" charset="0"/>
              <a:buChar char="•"/>
            </a:pPr>
            <a:r>
              <a:rPr lang="en-US" sz="2000" dirty="0">
                <a:latin typeface="Bodoni 72 Book" panose="00000400000000000000" charset="0"/>
                <a:cs typeface="Bodoni 72 Book" panose="00000400000000000000" charset="0"/>
              </a:rPr>
              <a:t>Splitting the dataset into training, validation, and test sets.</a:t>
            </a:r>
          </a:p>
          <a:p>
            <a:pPr marL="285750" indent="-285750">
              <a:buFont typeface="Arial" panose="020B0604020202020204" pitchFamily="34" charset="0"/>
              <a:buChar char="•"/>
            </a:pPr>
            <a:r>
              <a:rPr lang="en-US" sz="2000" dirty="0">
                <a:latin typeface="Bodoni 72 Book" panose="00000400000000000000" charset="0"/>
                <a:cs typeface="Bodoni 72 Book" panose="00000400000000000000" charset="0"/>
              </a:rPr>
              <a:t>Training the selected model(s) on the training data.</a:t>
            </a:r>
          </a:p>
          <a:p>
            <a:pPr marL="285750" indent="-285750">
              <a:buFont typeface="Arial" panose="020B0604020202020204" pitchFamily="34" charset="0"/>
              <a:buChar char="•"/>
            </a:pPr>
            <a:r>
              <a:rPr lang="en-US" sz="2000" dirty="0">
                <a:latin typeface="Bodoni 72 Book" panose="00000400000000000000" charset="0"/>
                <a:cs typeface="Bodoni 72 Book" panose="00000400000000000000" charset="0"/>
              </a:rPr>
              <a:t>Fine-tuning hyperparameters through cross-validation.</a:t>
            </a:r>
          </a:p>
        </p:txBody>
      </p:sp>
      <p:pic>
        <p:nvPicPr>
          <p:cNvPr id="10" name="Picture 9" descr="Screenshot 2023-11-07 at 6.17.09 AM"/>
          <p:cNvPicPr>
            <a:picLocks noChangeAspect="1"/>
          </p:cNvPicPr>
          <p:nvPr/>
        </p:nvPicPr>
        <p:blipFill>
          <a:blip r:embed="rId2"/>
          <a:stretch>
            <a:fillRect/>
          </a:stretch>
        </p:blipFill>
        <p:spPr>
          <a:xfrm>
            <a:off x="7378573" y="3375438"/>
            <a:ext cx="3813683" cy="2634490"/>
          </a:xfrm>
          <a:prstGeom prst="rect">
            <a:avLst/>
          </a:prstGeom>
          <a:ln>
            <a:solidFill>
              <a:srgbClr val="FFFF00"/>
            </a:solid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54635" y="1527810"/>
            <a:ext cx="8584565" cy="730885"/>
          </a:xfrm>
        </p:spPr>
        <p:txBody>
          <a:bodyPr>
            <a:noAutofit/>
          </a:bodyPr>
          <a:lstStyle/>
          <a:p>
            <a:r>
              <a:rPr lang="en-US" sz="3200" b="1" dirty="0">
                <a:latin typeface="Bodoni 72 Bold" panose="00000400000000000000" charset="0"/>
                <a:ea typeface="PingFang TC Regular" panose="020B0400000000000000" charset="-122"/>
                <a:cs typeface="Bodoni 72 Bold" panose="00000400000000000000" charset="0"/>
              </a:rPr>
              <a:t>Feature Analysis :</a:t>
            </a:r>
            <a:br>
              <a:rPr lang="en-US" sz="3200" b="1" dirty="0">
                <a:ln w="12700">
                  <a:solidFill>
                    <a:schemeClr val="accent5"/>
                  </a:solidFill>
                  <a:prstDash val="solid"/>
                </a:ln>
                <a:solidFill>
                  <a:schemeClr val="tx1"/>
                </a:solidFill>
                <a:effectLst/>
                <a:latin typeface="STSong" panose="02010600040101010101" charset="-122"/>
                <a:ea typeface="STSong" panose="02010600040101010101" charset="-122"/>
              </a:rPr>
            </a:br>
            <a:endParaRPr lang="en-US" sz="3200" b="1" dirty="0">
              <a:ln w="12700">
                <a:solidFill>
                  <a:schemeClr val="accent5"/>
                </a:solidFill>
                <a:prstDash val="solid"/>
              </a:ln>
              <a:solidFill>
                <a:schemeClr val="tx1"/>
              </a:solidFill>
              <a:effectLst/>
              <a:latin typeface="STSong" panose="02010600040101010101" charset="-122"/>
              <a:ea typeface="STSong" panose="02010600040101010101" charset="-122"/>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t>5</a:t>
            </a:fld>
            <a:endParaRPr lang="en-US"/>
          </a:p>
        </p:txBody>
      </p:sp>
      <p:sp>
        <p:nvSpPr>
          <p:cNvPr id="2" name="Text Box 1"/>
          <p:cNvSpPr txBox="1"/>
          <p:nvPr/>
        </p:nvSpPr>
        <p:spPr>
          <a:xfrm>
            <a:off x="803275" y="2539428"/>
            <a:ext cx="6274181" cy="1477328"/>
          </a:xfrm>
          <a:prstGeom prst="rect">
            <a:avLst/>
          </a:prstGeom>
          <a:noFill/>
        </p:spPr>
        <p:txBody>
          <a:bodyPr wrap="square" rtlCol="0">
            <a:spAutoFit/>
          </a:bodyPr>
          <a:lstStyle/>
          <a:p>
            <a:pPr algn="just"/>
            <a:r>
              <a:rPr lang="en-US" dirty="0">
                <a:latin typeface="Bodoni 72 Book" panose="00000400000000000000" charset="0"/>
                <a:cs typeface="Bodoni 72 Book" panose="00000400000000000000" charset="0"/>
              </a:rPr>
              <a:t>Feature analysis is a critical step in the development of a fake news detection machine learning model. Understanding the importance and relevance of features can help you build a more accurate and interpretable model. Here's how you can analyze and interpret the features used in your project:</a:t>
            </a:r>
          </a:p>
        </p:txBody>
      </p:sp>
      <p:pic>
        <p:nvPicPr>
          <p:cNvPr id="3" name="Picture 2" descr="Screenshot 2023-11-07 at 6.27.54 AM"/>
          <p:cNvPicPr>
            <a:picLocks noChangeAspect="1"/>
          </p:cNvPicPr>
          <p:nvPr/>
        </p:nvPicPr>
        <p:blipFill rotWithShape="1">
          <a:blip r:embed="rId2"/>
          <a:srcRect l="1115" r="65342"/>
          <a:stretch/>
        </p:blipFill>
        <p:spPr>
          <a:xfrm>
            <a:off x="7422261" y="1659255"/>
            <a:ext cx="4062603" cy="4178300"/>
          </a:xfrm>
          <a:prstGeom prst="rect">
            <a:avLst/>
          </a:prstGeom>
          <a:ln>
            <a:solidFill>
              <a:srgbClr val="FFFF00"/>
            </a:solid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3588" y="1289705"/>
            <a:ext cx="7713980" cy="922020"/>
          </a:xfrm>
        </p:spPr>
        <p:txBody>
          <a:bodyPr/>
          <a:lstStyle/>
          <a:p>
            <a:pPr algn="ctr"/>
            <a:r>
              <a:rPr lang="en-US" b="1" dirty="0">
                <a:ln w="22225">
                  <a:solidFill>
                    <a:srgbClr val="7030A0"/>
                  </a:solidFill>
                  <a:prstDash val="solid"/>
                </a:ln>
                <a:solidFill>
                  <a:schemeClr val="tx1"/>
                </a:solidFill>
                <a:effectLst/>
                <a:latin typeface="Bodoni 72 Bold" panose="00000400000000000000" charset="0"/>
                <a:ea typeface="STSong" panose="02010600040101010101" charset="-122"/>
                <a:cs typeface="Bodoni 72 Bold" panose="00000400000000000000" charset="0"/>
              </a:rPr>
              <a:t>Feature  Identification</a:t>
            </a:r>
          </a:p>
        </p:txBody>
      </p:sp>
      <p:sp>
        <p:nvSpPr>
          <p:cNvPr id="4" name="Slide Number Placeholder 3"/>
          <p:cNvSpPr>
            <a:spLocks noGrp="1"/>
          </p:cNvSpPr>
          <p:nvPr>
            <p:ph type="sldNum" sz="quarter" idx="12"/>
          </p:nvPr>
        </p:nvSpPr>
        <p:spPr/>
        <p:txBody>
          <a:bodyPr/>
          <a:lstStyle/>
          <a:p>
            <a:fld id="{BDCDBBEF-AA6C-4BA6-85B2-A17D7F280E38}" type="slidenum">
              <a:rPr lang="en-US" smtClean="0"/>
              <a:t>6</a:t>
            </a:fld>
            <a:endParaRPr lang="en-US"/>
          </a:p>
        </p:txBody>
      </p:sp>
      <p:sp>
        <p:nvSpPr>
          <p:cNvPr id="7" name="AutoShape 2" descr="Related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3" name="Text Box 2"/>
          <p:cNvSpPr txBox="1"/>
          <p:nvPr/>
        </p:nvSpPr>
        <p:spPr>
          <a:xfrm>
            <a:off x="890142" y="2491125"/>
            <a:ext cx="10905617" cy="3477875"/>
          </a:xfrm>
          <a:prstGeom prst="rect">
            <a:avLst/>
          </a:prstGeom>
          <a:noFill/>
        </p:spPr>
        <p:txBody>
          <a:bodyPr wrap="square" rtlCol="0">
            <a:spAutoFit/>
          </a:bodyPr>
          <a:lstStyle/>
          <a:p>
            <a:pPr marL="342900" indent="-342900">
              <a:buFont typeface="Arial" panose="020B0604020202020204" pitchFamily="34" charset="0"/>
              <a:buChar char="•"/>
            </a:pPr>
            <a:r>
              <a:rPr lang="en-US" sz="2000" b="1" dirty="0">
                <a:latin typeface="Bodoni 72 Bold" panose="00000400000000000000" charset="0"/>
                <a:cs typeface="Bodoni 72 Bold" panose="00000400000000000000" charset="0"/>
              </a:rPr>
              <a:t>Textual Features: </a:t>
            </a:r>
            <a:r>
              <a:rPr lang="en-US" sz="2000" dirty="0">
                <a:latin typeface="Bodoni 72 Book" panose="00000400000000000000" charset="0"/>
                <a:cs typeface="Bodoni 72 Book" panose="00000400000000000000" charset="0"/>
              </a:rPr>
              <a:t>Analyzing language complexity, sentiment, and lexical patterns.</a:t>
            </a:r>
          </a:p>
          <a:p>
            <a:pPr marL="342900" indent="-342900">
              <a:buFont typeface="Arial" panose="020B0604020202020204" pitchFamily="34" charset="0"/>
              <a:buChar char="•"/>
            </a:pPr>
            <a:r>
              <a:rPr lang="en-US" sz="2000" b="1" dirty="0">
                <a:latin typeface="Bodoni 72 Bold" panose="00000400000000000000" charset="0"/>
                <a:cs typeface="Bodoni 72 Bold" panose="00000400000000000000" charset="0"/>
              </a:rPr>
              <a:t>Source Reliability:</a:t>
            </a:r>
            <a:r>
              <a:rPr lang="en-US" sz="2000" dirty="0">
                <a:latin typeface="Bodoni 72 Book" panose="00000400000000000000" charset="0"/>
                <a:cs typeface="Bodoni 72 Book" panose="00000400000000000000" charset="0"/>
              </a:rPr>
              <a:t> Assessing the credibility of the news source.</a:t>
            </a:r>
          </a:p>
          <a:p>
            <a:pPr marL="342900" indent="-342900">
              <a:buFont typeface="Arial" panose="020B0604020202020204" pitchFamily="34" charset="0"/>
              <a:buChar char="•"/>
            </a:pPr>
            <a:r>
              <a:rPr lang="en-US" sz="2000" b="1" dirty="0">
                <a:latin typeface="Bodoni 72 Bold" panose="00000400000000000000" charset="0"/>
                <a:cs typeface="Bodoni 72 Bold" panose="00000400000000000000" charset="0"/>
              </a:rPr>
              <a:t>Social Context:</a:t>
            </a:r>
            <a:r>
              <a:rPr lang="en-US" sz="2000" dirty="0">
                <a:latin typeface="Bodoni 72 Book" panose="00000400000000000000" charset="0"/>
                <a:cs typeface="Bodoni 72 Book" panose="00000400000000000000" charset="0"/>
              </a:rPr>
              <a:t> Examining social media reactions, shares, and comments.</a:t>
            </a:r>
          </a:p>
          <a:p>
            <a:pPr marL="342900" indent="-342900">
              <a:buFont typeface="Arial" panose="020B0604020202020204" pitchFamily="34" charset="0"/>
              <a:buChar char="•"/>
            </a:pPr>
            <a:r>
              <a:rPr lang="en-US" sz="2000" b="1" dirty="0">
                <a:latin typeface="Bodoni 72 Bold" panose="00000400000000000000" charset="0"/>
                <a:cs typeface="Bodoni 72 Bold" panose="00000400000000000000" charset="0"/>
              </a:rPr>
              <a:t>Multimodal Elements:</a:t>
            </a:r>
            <a:r>
              <a:rPr lang="en-US" sz="2000" dirty="0">
                <a:latin typeface="Bodoni 72 Book" panose="00000400000000000000" charset="0"/>
                <a:cs typeface="Bodoni 72 Book" panose="00000400000000000000" charset="0"/>
              </a:rPr>
              <a:t> Incorporating images, videos, and audio for a comprehensive analysis.</a:t>
            </a:r>
          </a:p>
          <a:p>
            <a:pPr marL="342900" indent="-342900">
              <a:buFont typeface="Arial" panose="020B0604020202020204" pitchFamily="34" charset="0"/>
              <a:buChar char="•"/>
            </a:pPr>
            <a:r>
              <a:rPr lang="en-US" sz="2000" b="1" dirty="0">
                <a:latin typeface="Bodoni 72 Bold" panose="00000400000000000000" charset="0"/>
                <a:cs typeface="Bodoni 72 Bold" panose="00000400000000000000" charset="0"/>
              </a:rPr>
              <a:t>Semantic features:</a:t>
            </a:r>
            <a:r>
              <a:rPr lang="en-US" sz="2000" dirty="0">
                <a:latin typeface="Bodoni 72 Book" panose="00000400000000000000" charset="0"/>
                <a:cs typeface="Bodoni 72 Book" panose="00000400000000000000" charset="0"/>
              </a:rPr>
              <a:t> semantic features capture the semantic (meaning) aspect of the text. These features derive a meaningful pattern from the data.</a:t>
            </a:r>
          </a:p>
          <a:p>
            <a:pPr marL="342900" indent="-342900">
              <a:buFont typeface="Arial" panose="020B0604020202020204" pitchFamily="34" charset="0"/>
              <a:buChar char="•"/>
            </a:pPr>
            <a:r>
              <a:rPr lang="en-US" sz="2000" b="1" dirty="0">
                <a:latin typeface="Bodoni 72 Bold" panose="00000400000000000000" charset="0"/>
                <a:cs typeface="Bodoni 72 Bold" panose="00000400000000000000" charset="0"/>
              </a:rPr>
              <a:t>Lexical features: </a:t>
            </a:r>
            <a:r>
              <a:rPr lang="en-US" sz="2000" dirty="0">
                <a:latin typeface="Bodoni 72 Book" panose="00000400000000000000" charset="0"/>
                <a:cs typeface="Bodoni 72 Book" panose="00000400000000000000" charset="0"/>
              </a:rPr>
              <a:t>lexical features are mainly used in </a:t>
            </a:r>
            <a:r>
              <a:rPr lang="en-US" sz="2000" dirty="0" err="1">
                <a:latin typeface="Bodoni 72 Book" panose="00000400000000000000" charset="0"/>
                <a:cs typeface="Bodoni 72 Book" panose="00000400000000000000" charset="0"/>
              </a:rPr>
              <a:t>tf-idf</a:t>
            </a:r>
            <a:r>
              <a:rPr lang="en-US" sz="2000" dirty="0">
                <a:latin typeface="Bodoni 72 Book" panose="00000400000000000000" charset="0"/>
                <a:cs typeface="Bodoni 72 Book" panose="00000400000000000000" charset="0"/>
              </a:rPr>
              <a:t> vectorization for summarizing the total num_x0002_ber of unique words and the frequency of the </a:t>
            </a:r>
            <a:r>
              <a:rPr lang="en-US" sz="2000" dirty="0" err="1">
                <a:latin typeface="Bodoni 72 Book" panose="00000400000000000000" charset="0"/>
                <a:cs typeface="Bodoni 72 Book" panose="00000400000000000000" charset="0"/>
              </a:rPr>
              <a:t>word.Lexical</a:t>
            </a:r>
            <a:r>
              <a:rPr lang="en-US" sz="2000" dirty="0">
                <a:latin typeface="Bodoni 72 Book" panose="00000400000000000000" charset="0"/>
                <a:cs typeface="Bodoni 72 Book" panose="00000400000000000000" charset="0"/>
              </a:rPr>
              <a:t> features include pronouns, verbs, hash tags, and punctuation</a:t>
            </a:r>
          </a:p>
          <a:p>
            <a:pPr marL="342900" indent="-342900">
              <a:buFont typeface="Arial" panose="020B0604020202020204" pitchFamily="34" charset="0"/>
              <a:buChar char="•"/>
            </a:pPr>
            <a:r>
              <a:rPr lang="en-US" sz="2000" b="1" dirty="0">
                <a:latin typeface="Bodoni 72 Bold" panose="00000400000000000000" charset="0"/>
                <a:cs typeface="Bodoni 72 Bold" panose="00000400000000000000" charset="0"/>
              </a:rPr>
              <a:t>Psycholinguistic features:</a:t>
            </a:r>
            <a:r>
              <a:rPr lang="en-US" sz="2000" dirty="0">
                <a:latin typeface="Bodoni 72 Book" panose="00000400000000000000" charset="0"/>
                <a:cs typeface="Bodoni 72 Book" panose="00000400000000000000" charset="0"/>
              </a:rPr>
              <a:t> these features and word count is based on dictionary-based text </a:t>
            </a:r>
            <a:r>
              <a:rPr lang="en-US" sz="2000" dirty="0" err="1">
                <a:latin typeface="Bodoni 72 Book" panose="00000400000000000000" charset="0"/>
                <a:cs typeface="Bodoni 72 Book" panose="00000400000000000000" charset="0"/>
              </a:rPr>
              <a:t>miningsoftware</a:t>
            </a:r>
            <a:endParaRPr lang="en-US" sz="2000" dirty="0">
              <a:latin typeface="Bodoni 72 Book" panose="00000400000000000000" charset="0"/>
              <a:cs typeface="Bodoni 72 Book" panose="00000400000000000000"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t>7</a:t>
            </a:fld>
            <a:endParaRPr lang="en-US"/>
          </a:p>
        </p:txBody>
      </p:sp>
      <p:sp>
        <p:nvSpPr>
          <p:cNvPr id="5" name="Text Box 4"/>
          <p:cNvSpPr txBox="1"/>
          <p:nvPr/>
        </p:nvSpPr>
        <p:spPr>
          <a:xfrm>
            <a:off x="3550285" y="1471335"/>
            <a:ext cx="4541564" cy="707886"/>
          </a:xfrm>
          <a:prstGeom prst="rect">
            <a:avLst/>
          </a:prstGeom>
          <a:noFill/>
        </p:spPr>
        <p:txBody>
          <a:bodyPr wrap="none" rtlCol="0">
            <a:spAutoFit/>
          </a:bodyPr>
          <a:lstStyle/>
          <a:p>
            <a:pPr algn="l"/>
            <a:r>
              <a:rPr lang="en-US" sz="4000" b="1" dirty="0">
                <a:ln w="22225">
                  <a:solidFill>
                    <a:schemeClr val="accent2"/>
                  </a:solidFill>
                  <a:prstDash val="solid"/>
                </a:ln>
                <a:solidFill>
                  <a:schemeClr val="accent5"/>
                </a:solidFill>
                <a:effectLst/>
                <a:latin typeface="Bodoni 72 Bold" panose="00000400000000000000" charset="0"/>
                <a:cs typeface="Bodoni 72 Bold" panose="00000400000000000000" charset="0"/>
              </a:rPr>
              <a:t>Model  Architecture</a:t>
            </a:r>
            <a:r>
              <a:rPr lang="en-US" sz="3600" b="1" dirty="0">
                <a:ln w="22225">
                  <a:solidFill>
                    <a:schemeClr val="accent2"/>
                  </a:solidFill>
                  <a:prstDash val="solid"/>
                </a:ln>
                <a:solidFill>
                  <a:schemeClr val="accent5"/>
                </a:solidFill>
                <a:effectLst/>
                <a:latin typeface="Bodoni 72 Bold" panose="00000400000000000000" charset="0"/>
                <a:cs typeface="Bodoni 72 Bold" panose="00000400000000000000" charset="0"/>
              </a:rPr>
              <a:t> </a:t>
            </a:r>
          </a:p>
        </p:txBody>
      </p:sp>
      <p:sp>
        <p:nvSpPr>
          <p:cNvPr id="3" name="Text Box 2"/>
          <p:cNvSpPr txBox="1"/>
          <p:nvPr/>
        </p:nvSpPr>
        <p:spPr>
          <a:xfrm>
            <a:off x="987677" y="2317790"/>
            <a:ext cx="9908921" cy="379091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b="1" dirty="0">
                <a:latin typeface="Baskerville Bold" panose="02020502070401020303" charset="0"/>
                <a:cs typeface="Baskerville Bold" panose="02020502070401020303" charset="0"/>
              </a:rPr>
              <a:t>pandas as pd: </a:t>
            </a:r>
            <a:r>
              <a:rPr lang="en-US" dirty="0">
                <a:latin typeface="Baskerville Regular" panose="02020502070401020303" charset="0"/>
                <a:cs typeface="Baskerville Regular" panose="02020502070401020303" charset="0"/>
              </a:rPr>
              <a:t>Imports the Pandas library for data manipulation and analysis.</a:t>
            </a:r>
          </a:p>
          <a:p>
            <a:pPr marL="285750" indent="-285750">
              <a:lnSpc>
                <a:spcPct val="150000"/>
              </a:lnSpc>
              <a:buFont typeface="Arial" panose="020B0604020202020204" pitchFamily="34" charset="0"/>
              <a:buChar char="•"/>
            </a:pPr>
            <a:r>
              <a:rPr lang="en-US" b="1" dirty="0" err="1">
                <a:latin typeface="Baskerville Bold" panose="02020502070401020303" charset="0"/>
                <a:cs typeface="Baskerville Bold" panose="02020502070401020303" charset="0"/>
              </a:rPr>
              <a:t>numpy</a:t>
            </a:r>
            <a:r>
              <a:rPr lang="en-US" b="1" dirty="0">
                <a:latin typeface="Baskerville Bold" panose="02020502070401020303" charset="0"/>
                <a:cs typeface="Baskerville Bold" panose="02020502070401020303" charset="0"/>
              </a:rPr>
              <a:t> as np:</a:t>
            </a:r>
            <a:r>
              <a:rPr lang="en-US" dirty="0">
                <a:latin typeface="Baskerville Regular" panose="02020502070401020303" charset="0"/>
                <a:cs typeface="Baskerville Regular" panose="02020502070401020303" charset="0"/>
              </a:rPr>
              <a:t> Imports the NumPy library for numerical computations.</a:t>
            </a:r>
          </a:p>
          <a:p>
            <a:pPr marL="285750" indent="-285750">
              <a:lnSpc>
                <a:spcPct val="150000"/>
              </a:lnSpc>
              <a:buFont typeface="Arial" panose="020B0604020202020204" pitchFamily="34" charset="0"/>
              <a:buChar char="•"/>
            </a:pPr>
            <a:r>
              <a:rPr lang="en-US" b="1" dirty="0">
                <a:latin typeface="Baskerville Bold" panose="02020502070401020303" charset="0"/>
                <a:cs typeface="Baskerville Bold" panose="02020502070401020303" charset="0"/>
              </a:rPr>
              <a:t>re:</a:t>
            </a:r>
            <a:r>
              <a:rPr lang="en-US" dirty="0">
                <a:latin typeface="Baskerville Regular" panose="02020502070401020303" charset="0"/>
                <a:cs typeface="Baskerville Regular" panose="02020502070401020303" charset="0"/>
              </a:rPr>
              <a:t> Imports Python's built-in "re" (regular expression) module for text processing.</a:t>
            </a:r>
          </a:p>
          <a:p>
            <a:pPr marL="285750" indent="-285750">
              <a:lnSpc>
                <a:spcPct val="150000"/>
              </a:lnSpc>
              <a:buFont typeface="Arial" panose="020B0604020202020204" pitchFamily="34" charset="0"/>
              <a:buChar char="•"/>
            </a:pPr>
            <a:r>
              <a:rPr lang="en-US" b="1" dirty="0" err="1">
                <a:latin typeface="Baskerville Bold" panose="02020502070401020303" charset="0"/>
                <a:cs typeface="Baskerville Bold" panose="02020502070401020303" charset="0"/>
              </a:rPr>
              <a:t>nltk</a:t>
            </a:r>
            <a:r>
              <a:rPr lang="en-US" b="1" dirty="0">
                <a:latin typeface="Baskerville Bold" panose="02020502070401020303" charset="0"/>
                <a:cs typeface="Baskerville Bold" panose="02020502070401020303" charset="0"/>
              </a:rPr>
              <a:t>:</a:t>
            </a:r>
            <a:r>
              <a:rPr lang="en-US" dirty="0">
                <a:latin typeface="Baskerville Regular" panose="02020502070401020303" charset="0"/>
                <a:cs typeface="Baskerville Regular" panose="02020502070401020303" charset="0"/>
              </a:rPr>
              <a:t> Imports the Natural Language Toolkit (NLTK), a popular library for natural language processing (NLP).</a:t>
            </a:r>
          </a:p>
          <a:p>
            <a:pPr marL="285750" indent="-285750">
              <a:lnSpc>
                <a:spcPct val="150000"/>
              </a:lnSpc>
              <a:buFont typeface="Arial" panose="020B0604020202020204" pitchFamily="34" charset="0"/>
              <a:buChar char="•"/>
            </a:pPr>
            <a:r>
              <a:rPr lang="en-US" b="1" dirty="0">
                <a:latin typeface="Baskerville Bold" panose="02020502070401020303" charset="0"/>
                <a:cs typeface="Baskerville Bold" panose="02020502070401020303" charset="0"/>
              </a:rPr>
              <a:t>from </a:t>
            </a:r>
            <a:r>
              <a:rPr lang="en-US" b="1" dirty="0" err="1">
                <a:latin typeface="Baskerville Bold" panose="02020502070401020303" charset="0"/>
                <a:cs typeface="Baskerville Bold" panose="02020502070401020303" charset="0"/>
              </a:rPr>
              <a:t>nltk.corpus</a:t>
            </a:r>
            <a:r>
              <a:rPr lang="en-US" b="1" dirty="0">
                <a:latin typeface="Baskerville Bold" panose="02020502070401020303" charset="0"/>
                <a:cs typeface="Baskerville Bold" panose="02020502070401020303" charset="0"/>
              </a:rPr>
              <a:t> import </a:t>
            </a:r>
            <a:r>
              <a:rPr lang="en-US" b="1" dirty="0" err="1">
                <a:latin typeface="Baskerville Bold" panose="02020502070401020303" charset="0"/>
                <a:cs typeface="Baskerville Bold" panose="02020502070401020303" charset="0"/>
              </a:rPr>
              <a:t>stopwords</a:t>
            </a:r>
            <a:r>
              <a:rPr lang="en-US" b="1" dirty="0">
                <a:latin typeface="Baskerville Bold" panose="02020502070401020303" charset="0"/>
                <a:cs typeface="Baskerville Bold" panose="02020502070401020303" charset="0"/>
              </a:rPr>
              <a:t>: </a:t>
            </a:r>
            <a:r>
              <a:rPr lang="en-US" dirty="0">
                <a:latin typeface="Baskerville Regular" panose="02020502070401020303" charset="0"/>
                <a:cs typeface="Baskerville Regular" panose="02020502070401020303" charset="0"/>
              </a:rPr>
              <a:t>Specifically imports the </a:t>
            </a:r>
            <a:r>
              <a:rPr lang="en-US" dirty="0" err="1">
                <a:latin typeface="Baskerville Regular" panose="02020502070401020303" charset="0"/>
                <a:cs typeface="Baskerville Regular" panose="02020502070401020303" charset="0"/>
              </a:rPr>
              <a:t>stopwords</a:t>
            </a:r>
            <a:r>
              <a:rPr lang="en-US" dirty="0">
                <a:latin typeface="Baskerville Regular" panose="02020502070401020303" charset="0"/>
                <a:cs typeface="Baskerville Regular" panose="02020502070401020303" charset="0"/>
              </a:rPr>
              <a:t> corpus from NLTK, which contains common words that are often removed from text during text analysis.</a:t>
            </a:r>
          </a:p>
          <a:p>
            <a:pPr marL="285750" indent="-285750">
              <a:lnSpc>
                <a:spcPct val="150000"/>
              </a:lnSpc>
              <a:buFont typeface="Arial" panose="020B0604020202020204" pitchFamily="34" charset="0"/>
              <a:buChar char="•"/>
            </a:pPr>
            <a:r>
              <a:rPr lang="en-US" b="1" dirty="0">
                <a:latin typeface="Baskerville Bold" panose="02020502070401020303" charset="0"/>
                <a:cs typeface="Baskerville Bold" panose="02020502070401020303" charset="0"/>
              </a:rPr>
              <a:t>from </a:t>
            </a:r>
            <a:r>
              <a:rPr lang="en-US" b="1" dirty="0" err="1">
                <a:latin typeface="Baskerville Bold" panose="02020502070401020303" charset="0"/>
                <a:cs typeface="Baskerville Bold" panose="02020502070401020303" charset="0"/>
              </a:rPr>
              <a:t>sklearn.feature_extraction.text</a:t>
            </a:r>
            <a:r>
              <a:rPr lang="en-US" b="1" dirty="0">
                <a:latin typeface="Baskerville Bold" panose="02020502070401020303" charset="0"/>
                <a:cs typeface="Baskerville Bold" panose="02020502070401020303" charset="0"/>
              </a:rPr>
              <a:t> import </a:t>
            </a:r>
            <a:r>
              <a:rPr lang="en-US" b="1" dirty="0" err="1">
                <a:latin typeface="Baskerville Bold" panose="02020502070401020303" charset="0"/>
                <a:cs typeface="Baskerville Bold" panose="02020502070401020303" charset="0"/>
              </a:rPr>
              <a:t>TfidfVectorizer</a:t>
            </a:r>
            <a:r>
              <a:rPr lang="en-US" b="1" dirty="0">
                <a:latin typeface="Baskerville Bold" panose="02020502070401020303" charset="0"/>
                <a:cs typeface="Baskerville Bold" panose="02020502070401020303" charset="0"/>
              </a:rPr>
              <a:t>:</a:t>
            </a:r>
            <a:r>
              <a:rPr lang="en-US" dirty="0">
                <a:latin typeface="Baskerville Regular" panose="02020502070401020303" charset="0"/>
                <a:cs typeface="Baskerville Regular" panose="02020502070401020303" charset="0"/>
              </a:rPr>
              <a:t> Imports the TF-IDF vectorizer from Scikit-Learn, which is used to convert text data into numerical features.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t>8</a:t>
            </a:fld>
            <a:endParaRPr lang="en-US"/>
          </a:p>
        </p:txBody>
      </p:sp>
      <p:sp>
        <p:nvSpPr>
          <p:cNvPr id="5" name="Text Box 4"/>
          <p:cNvSpPr txBox="1"/>
          <p:nvPr/>
        </p:nvSpPr>
        <p:spPr>
          <a:xfrm>
            <a:off x="944245" y="143510"/>
            <a:ext cx="4323080" cy="706755"/>
          </a:xfrm>
          <a:prstGeom prst="rect">
            <a:avLst/>
          </a:prstGeom>
          <a:noFill/>
        </p:spPr>
        <p:txBody>
          <a:bodyPr wrap="none" rtlCol="0">
            <a:spAutoFit/>
          </a:bodyPr>
          <a:lstStyle/>
          <a:p>
            <a:pPr algn="l"/>
            <a:r>
              <a:rPr lang="en-US" sz="4000" b="1">
                <a:ln w="22225">
                  <a:solidFill>
                    <a:schemeClr val="accent2"/>
                  </a:solidFill>
                  <a:prstDash val="solid"/>
                </a:ln>
                <a:solidFill>
                  <a:schemeClr val="accent2">
                    <a:lumMod val="40000"/>
                    <a:lumOff val="60000"/>
                    <a:lumMod val="40000"/>
                    <a:lumOff val="60000"/>
                  </a:schemeClr>
                </a:solidFill>
                <a:effectLst/>
                <a:latin typeface="Bodoni 72 Bold" panose="00000400000000000000" charset="0"/>
                <a:cs typeface="Bodoni 72 Bold" panose="00000400000000000000" charset="0"/>
              </a:rPr>
              <a:t>Model  Architecture</a:t>
            </a:r>
            <a:r>
              <a:rPr lang="en-US" sz="3600" b="1">
                <a:ln w="22225">
                  <a:solidFill>
                    <a:schemeClr val="accent2"/>
                  </a:solidFill>
                  <a:prstDash val="solid"/>
                </a:ln>
                <a:solidFill>
                  <a:schemeClr val="accent2">
                    <a:lumMod val="40000"/>
                    <a:lumOff val="60000"/>
                    <a:lumMod val="40000"/>
                    <a:lumOff val="60000"/>
                  </a:schemeClr>
                </a:solidFill>
                <a:effectLst/>
                <a:latin typeface="Bodoni 72 Bold" panose="00000400000000000000" charset="0"/>
                <a:cs typeface="Bodoni 72 Bold" panose="00000400000000000000" charset="0"/>
              </a:rPr>
              <a:t> </a:t>
            </a:r>
          </a:p>
        </p:txBody>
      </p:sp>
      <p:sp>
        <p:nvSpPr>
          <p:cNvPr id="3" name="Text Box 2"/>
          <p:cNvSpPr txBox="1"/>
          <p:nvPr/>
        </p:nvSpPr>
        <p:spPr>
          <a:xfrm>
            <a:off x="69215" y="1228725"/>
            <a:ext cx="11284585" cy="549275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b="1">
                <a:latin typeface="Baskerville Bold" panose="02020502070401020303" charset="0"/>
                <a:cs typeface="Baskerville Bold" panose="02020502070401020303" charset="0"/>
              </a:rPr>
              <a:t>X = df['text']:</a:t>
            </a:r>
            <a:r>
              <a:rPr lang="en-US">
                <a:latin typeface="Baskerville Regular" panose="02020502070401020303" charset="0"/>
                <a:cs typeface="Baskerville Regular" panose="02020502070401020303" charset="0"/>
              </a:rPr>
              <a:t> This line selects the "text" column from the df DataFrame and assigns it to the variable X. This column typically contains the text data or features that will be used to train a machine learning model.</a:t>
            </a:r>
          </a:p>
          <a:p>
            <a:pPr marL="285750" indent="-285750">
              <a:lnSpc>
                <a:spcPct val="150000"/>
              </a:lnSpc>
              <a:buFont typeface="Arial" panose="020B0604020202020204" pitchFamily="34" charset="0"/>
              <a:buChar char="•"/>
            </a:pPr>
            <a:r>
              <a:rPr lang="en-US" b="1">
                <a:latin typeface="Baskerville Bold" panose="02020502070401020303" charset="0"/>
                <a:cs typeface="Baskerville Bold" panose="02020502070401020303" charset="0"/>
              </a:rPr>
              <a:t>y = df['label']: </a:t>
            </a:r>
            <a:r>
              <a:rPr lang="en-US">
                <a:latin typeface="Baskerville Regular" panose="02020502070401020303" charset="0"/>
                <a:cs typeface="Baskerville Regular" panose="02020502070401020303" charset="0"/>
              </a:rPr>
              <a:t>This line selects the "label" column from the df DataFrame and assigns it to the variable y. This column contains the target variable, which in this case represents whether a news entry is real (0) or fake (1).</a:t>
            </a:r>
          </a:p>
          <a:p>
            <a:pPr marL="285750" indent="-285750">
              <a:lnSpc>
                <a:spcPct val="150000"/>
              </a:lnSpc>
              <a:buFont typeface="Arial" panose="020B0604020202020204" pitchFamily="34" charset="0"/>
              <a:buChar char="•"/>
            </a:pPr>
            <a:r>
              <a:rPr lang="en-US" b="1">
                <a:latin typeface="Baskerville Bold" panose="02020502070401020303" charset="0"/>
                <a:cs typeface="Baskerville Bold" panose="02020502070401020303" charset="0"/>
              </a:rPr>
              <a:t>X_train, X_test, y_train, y_test = train_test_split(X, y, test_size=0.2, random_state=42): </a:t>
            </a:r>
            <a:r>
              <a:rPr lang="en-US">
                <a:latin typeface="Baskerville Regular" panose="02020502070401020303" charset="0"/>
                <a:cs typeface="Baskerville Regular" panose="02020502070401020303" charset="0"/>
              </a:rPr>
              <a:t>This line uses the train_test_split function from Scikit-Learn to split the dataset into training and testing sets. Here's what each parameter means:</a:t>
            </a:r>
          </a:p>
          <a:p>
            <a:pPr marL="285750" indent="-285750">
              <a:lnSpc>
                <a:spcPct val="150000"/>
              </a:lnSpc>
              <a:buFont typeface="Arial" panose="020B0604020202020204" pitchFamily="34" charset="0"/>
              <a:buChar char="•"/>
            </a:pPr>
            <a:r>
              <a:rPr lang="en-US" b="1">
                <a:latin typeface="Baskerville Bold" panose="02020502070401020303" charset="0"/>
                <a:cs typeface="Baskerville Bold" panose="02020502070401020303" charset="0"/>
              </a:rPr>
              <a:t>X: </a:t>
            </a:r>
            <a:r>
              <a:rPr lang="en-US">
                <a:latin typeface="Baskerville Regular" panose="02020502070401020303" charset="0"/>
                <a:cs typeface="Baskerville Regular" panose="02020502070401020303" charset="0"/>
              </a:rPr>
              <a:t>The features or input data (the "text" column in this case).</a:t>
            </a:r>
          </a:p>
          <a:p>
            <a:pPr marL="285750" indent="-285750">
              <a:lnSpc>
                <a:spcPct val="150000"/>
              </a:lnSpc>
              <a:buFont typeface="Arial" panose="020B0604020202020204" pitchFamily="34" charset="0"/>
              <a:buChar char="•"/>
            </a:pPr>
            <a:r>
              <a:rPr lang="en-US" b="1">
                <a:latin typeface="Baskerville Bold" panose="02020502070401020303" charset="0"/>
                <a:cs typeface="Baskerville Bold" panose="02020502070401020303" charset="0"/>
              </a:rPr>
              <a:t>y:</a:t>
            </a:r>
            <a:r>
              <a:rPr lang="en-US">
                <a:latin typeface="Baskerville Regular" panose="02020502070401020303" charset="0"/>
                <a:cs typeface="Baskerville Regular" panose="02020502070401020303" charset="0"/>
              </a:rPr>
              <a:t> The target variable (the "label" column).</a:t>
            </a:r>
          </a:p>
          <a:p>
            <a:pPr marL="285750" indent="-285750">
              <a:lnSpc>
                <a:spcPct val="150000"/>
              </a:lnSpc>
              <a:buFont typeface="Arial" panose="020B0604020202020204" pitchFamily="34" charset="0"/>
              <a:buChar char="•"/>
            </a:pPr>
            <a:r>
              <a:rPr lang="en-US" b="1">
                <a:latin typeface="Baskerville Bold" panose="02020502070401020303" charset="0"/>
                <a:cs typeface="Baskerville Bold" panose="02020502070401020303" charset="0"/>
              </a:rPr>
              <a:t>test_size=0.2: </a:t>
            </a:r>
            <a:r>
              <a:rPr lang="en-US">
                <a:latin typeface="Baskerville Regular" panose="02020502070401020303" charset="0"/>
                <a:cs typeface="Baskerville Regular" panose="02020502070401020303" charset="0"/>
              </a:rPr>
              <a:t>This parameter specifies that 20% of the data should be used for testing, and the remaining 80% will be used for training. You can adjust this percentage to control the split size.</a:t>
            </a:r>
          </a:p>
          <a:p>
            <a:pPr marL="285750" indent="-285750">
              <a:lnSpc>
                <a:spcPct val="150000"/>
              </a:lnSpc>
              <a:buFont typeface="Arial" panose="020B0604020202020204" pitchFamily="34" charset="0"/>
              <a:buChar char="•"/>
            </a:pPr>
            <a:r>
              <a:rPr lang="en-US" b="1">
                <a:latin typeface="Baskerville Bold" panose="02020502070401020303" charset="0"/>
                <a:cs typeface="Baskerville Bold" panose="02020502070401020303" charset="0"/>
              </a:rPr>
              <a:t>random_state=42: </a:t>
            </a:r>
            <a:r>
              <a:rPr lang="en-US">
                <a:latin typeface="Baskerville Regular" panose="02020502070401020303" charset="0"/>
                <a:cs typeface="Baskerville Regular" panose="02020502070401020303" charset="0"/>
              </a:rPr>
              <a:t>This parameter sets the random seed for reproducibility. It ensures that the data split is consistent across runs by using the same random seed.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2482" y="2375154"/>
            <a:ext cx="8752205" cy="5381625"/>
          </a:xfrm>
        </p:spPr>
        <p:txBody>
          <a:bodyPr/>
          <a:lstStyle/>
          <a:p>
            <a:pPr marL="0" indent="0">
              <a:buNone/>
            </a:pPr>
            <a:r>
              <a:rPr lang="en-US" sz="2000" dirty="0">
                <a:latin typeface="Times New Roman Regular" panose="02020603050405020304" charset="0"/>
                <a:cs typeface="Times New Roman Regular" panose="02020603050405020304" charset="0"/>
              </a:rPr>
              <a:t>Two </a:t>
            </a:r>
            <a:r>
              <a:rPr lang="en-US" sz="2000" dirty="0" err="1">
                <a:latin typeface="Times New Roman Regular" panose="02020603050405020304" charset="0"/>
                <a:cs typeface="Times New Roman Regular" panose="02020603050405020304" charset="0"/>
              </a:rPr>
              <a:t>dataframes</a:t>
            </a:r>
            <a:r>
              <a:rPr lang="en-US" sz="2000" dirty="0">
                <a:latin typeface="Times New Roman Regular" panose="02020603050405020304" charset="0"/>
                <a:cs typeface="Times New Roman Regular" panose="02020603050405020304" charset="0"/>
              </a:rPr>
              <a:t>, </a:t>
            </a:r>
            <a:r>
              <a:rPr lang="en-US" sz="2000" dirty="0" err="1">
                <a:latin typeface="Times New Roman Regular" panose="02020603050405020304" charset="0"/>
                <a:cs typeface="Times New Roman Regular" panose="02020603050405020304" charset="0"/>
              </a:rPr>
              <a:t>true_df</a:t>
            </a:r>
            <a:r>
              <a:rPr lang="en-US" sz="2000" dirty="0">
                <a:latin typeface="Times New Roman Regular" panose="02020603050405020304" charset="0"/>
                <a:cs typeface="Times New Roman Regular" panose="02020603050405020304" charset="0"/>
              </a:rPr>
              <a:t> and </a:t>
            </a:r>
            <a:r>
              <a:rPr lang="en-US" sz="2000" dirty="0" err="1">
                <a:latin typeface="Times New Roman Regular" panose="02020603050405020304" charset="0"/>
                <a:cs typeface="Times New Roman Regular" panose="02020603050405020304" charset="0"/>
              </a:rPr>
              <a:t>fake_df</a:t>
            </a:r>
            <a:r>
              <a:rPr lang="en-US" sz="2000" dirty="0">
                <a:latin typeface="Times New Roman Regular" panose="02020603050405020304" charset="0"/>
                <a:cs typeface="Times New Roman Regular" panose="02020603050405020304" charset="0"/>
              </a:rPr>
              <a:t>, are created by reading data from CSV files named "True.csv" and "Fake.csv," respectively, using the Pandas library. Here's a breakdown of what this code does:</a:t>
            </a:r>
          </a:p>
          <a:p>
            <a:r>
              <a:rPr lang="en-US" sz="2000" b="1" dirty="0" err="1">
                <a:latin typeface="Times New Roman Bold" panose="02020603050405020304" charset="0"/>
                <a:cs typeface="Times New Roman Bold" panose="02020603050405020304" charset="0"/>
              </a:rPr>
              <a:t>pd.read_csv</a:t>
            </a:r>
            <a:r>
              <a:rPr lang="en-US" sz="2000" b="1" dirty="0">
                <a:latin typeface="Times New Roman Bold" panose="02020603050405020304" charset="0"/>
                <a:cs typeface="Times New Roman Bold" panose="02020603050405020304" charset="0"/>
              </a:rPr>
              <a:t>('True.csv'):</a:t>
            </a:r>
            <a:r>
              <a:rPr lang="en-US" sz="2000" dirty="0">
                <a:latin typeface="Times New Roman Regular" panose="02020603050405020304" charset="0"/>
                <a:cs typeface="Times New Roman Regular" panose="02020603050405020304" charset="0"/>
              </a:rPr>
              <a:t> This line of code uses Pandas to read the data from a CSV file named "True.csv." The data in this file is expected to be structured in tabular form, where each row represents a data entry, and each column represents a feature or attribute. The resulting data is loaded into a Pandas </a:t>
            </a:r>
            <a:r>
              <a:rPr lang="en-US" sz="2000" dirty="0" err="1">
                <a:latin typeface="Times New Roman Regular" panose="02020603050405020304" charset="0"/>
                <a:cs typeface="Times New Roman Regular" panose="02020603050405020304" charset="0"/>
              </a:rPr>
              <a:t>DataFrame</a:t>
            </a:r>
            <a:r>
              <a:rPr lang="en-US" sz="2000" dirty="0">
                <a:latin typeface="Times New Roman Regular" panose="02020603050405020304" charset="0"/>
                <a:cs typeface="Times New Roman Regular" panose="02020603050405020304" charset="0"/>
              </a:rPr>
              <a:t>, and the variable </a:t>
            </a:r>
            <a:r>
              <a:rPr lang="en-US" sz="2000" dirty="0" err="1">
                <a:latin typeface="Times New Roman Regular" panose="02020603050405020304" charset="0"/>
                <a:cs typeface="Times New Roman Regular" panose="02020603050405020304" charset="0"/>
              </a:rPr>
              <a:t>true_df</a:t>
            </a:r>
            <a:r>
              <a:rPr lang="en-US" sz="2000" dirty="0">
                <a:latin typeface="Times New Roman Regular" panose="02020603050405020304" charset="0"/>
                <a:cs typeface="Times New Roman Regular" panose="02020603050405020304" charset="0"/>
              </a:rPr>
              <a:t> is assigned to this </a:t>
            </a:r>
            <a:r>
              <a:rPr lang="en-US" sz="2000" dirty="0" err="1">
                <a:latin typeface="Times New Roman Regular" panose="02020603050405020304" charset="0"/>
                <a:cs typeface="Times New Roman Regular" panose="02020603050405020304" charset="0"/>
              </a:rPr>
              <a:t>DataFrame</a:t>
            </a:r>
            <a:r>
              <a:rPr lang="en-US" sz="2000" dirty="0">
                <a:latin typeface="Times New Roman Regular" panose="02020603050405020304" charset="0"/>
                <a:cs typeface="Times New Roman Regular" panose="02020603050405020304" charset="0"/>
              </a:rPr>
              <a:t>.</a:t>
            </a:r>
          </a:p>
          <a:p>
            <a:r>
              <a:rPr lang="en-US" sz="2000" b="1" dirty="0" err="1">
                <a:latin typeface="Times New Roman Bold" panose="02020603050405020304" charset="0"/>
                <a:cs typeface="Times New Roman Bold" panose="02020603050405020304" charset="0"/>
              </a:rPr>
              <a:t>pd.read_csv</a:t>
            </a:r>
            <a:r>
              <a:rPr lang="en-US" sz="2000" b="1" dirty="0">
                <a:latin typeface="Times New Roman Bold" panose="02020603050405020304" charset="0"/>
                <a:cs typeface="Times New Roman Bold" panose="02020603050405020304" charset="0"/>
              </a:rPr>
              <a:t>('Fake.csv'): </a:t>
            </a:r>
            <a:r>
              <a:rPr lang="en-US" sz="2000" dirty="0">
                <a:latin typeface="Times New Roman Regular" panose="02020603050405020304" charset="0"/>
                <a:cs typeface="Times New Roman Regular" panose="02020603050405020304" charset="0"/>
              </a:rPr>
              <a:t>Similarly, this line of code reads data from another CSV file named "Fake.csv" and loads it into another Pandas </a:t>
            </a:r>
            <a:r>
              <a:rPr lang="en-US" sz="2000" dirty="0" err="1">
                <a:latin typeface="Times New Roman Regular" panose="02020603050405020304" charset="0"/>
                <a:cs typeface="Times New Roman Regular" panose="02020603050405020304" charset="0"/>
              </a:rPr>
              <a:t>DataFrame</a:t>
            </a:r>
            <a:r>
              <a:rPr lang="en-US" sz="2000" dirty="0">
                <a:latin typeface="Times New Roman Regular" panose="02020603050405020304" charset="0"/>
                <a:cs typeface="Times New Roman Regular" panose="02020603050405020304" charset="0"/>
              </a:rPr>
              <a:t>. The variable </a:t>
            </a:r>
            <a:r>
              <a:rPr lang="en-US" sz="2000" dirty="0" err="1">
                <a:latin typeface="Times New Roman Regular" panose="02020603050405020304" charset="0"/>
                <a:cs typeface="Times New Roman Regular" panose="02020603050405020304" charset="0"/>
              </a:rPr>
              <a:t>fake_df</a:t>
            </a:r>
            <a:r>
              <a:rPr lang="en-US" sz="2000" dirty="0">
                <a:latin typeface="Times New Roman Regular" panose="02020603050405020304" charset="0"/>
                <a:cs typeface="Times New Roman Regular" panose="02020603050405020304" charset="0"/>
              </a:rPr>
              <a:t> is assigned to this </a:t>
            </a:r>
            <a:r>
              <a:rPr lang="en-US" sz="2000" dirty="0" err="1">
                <a:latin typeface="Times New Roman Regular" panose="02020603050405020304" charset="0"/>
                <a:cs typeface="Times New Roman Regular" panose="02020603050405020304" charset="0"/>
              </a:rPr>
              <a:t>DataFrame</a:t>
            </a:r>
            <a:r>
              <a:rPr lang="en-US" sz="2000" dirty="0">
                <a:latin typeface="Times New Roman Regular" panose="02020603050405020304" charset="0"/>
                <a:cs typeface="Times New Roman Regular" panose="02020603050405020304" charset="0"/>
              </a:rPr>
              <a:t>.</a:t>
            </a:r>
          </a:p>
        </p:txBody>
      </p:sp>
      <p:sp>
        <p:nvSpPr>
          <p:cNvPr id="4" name="Slide Number Placeholder 3"/>
          <p:cNvSpPr>
            <a:spLocks noGrp="1"/>
          </p:cNvSpPr>
          <p:nvPr>
            <p:ph type="sldNum" sz="quarter" idx="12"/>
          </p:nvPr>
        </p:nvSpPr>
        <p:spPr/>
        <p:txBody>
          <a:bodyPr/>
          <a:lstStyle/>
          <a:p>
            <a:fld id="{BDCDBBEF-AA6C-4BA6-85B2-A17D7F280E38}" type="slidenum">
              <a:rPr lang="en-US" smtClean="0"/>
              <a:t>9</a:t>
            </a:fld>
            <a:endParaRPr lang="en-US"/>
          </a:p>
        </p:txBody>
      </p:sp>
      <p:sp>
        <p:nvSpPr>
          <p:cNvPr id="2" name="TextBox 1">
            <a:extLst>
              <a:ext uri="{FF2B5EF4-FFF2-40B4-BE49-F238E27FC236}">
                <a16:creationId xmlns:a16="http://schemas.microsoft.com/office/drawing/2014/main" id="{027E20FA-FC8D-2B34-D7CA-A028F7EB52A3}"/>
              </a:ext>
            </a:extLst>
          </p:cNvPr>
          <p:cNvSpPr txBox="1"/>
          <p:nvPr/>
        </p:nvSpPr>
        <p:spPr>
          <a:xfrm>
            <a:off x="2194560" y="1205603"/>
            <a:ext cx="7140994" cy="1169551"/>
          </a:xfrm>
          <a:prstGeom prst="rect">
            <a:avLst/>
          </a:prstGeom>
          <a:noFill/>
        </p:spPr>
        <p:txBody>
          <a:bodyPr wrap="none" rtlCol="0">
            <a:spAutoFit/>
          </a:bodyPr>
          <a:lstStyle/>
          <a:p>
            <a:r>
              <a:rPr lang="en-IN" sz="7000" dirty="0">
                <a:solidFill>
                  <a:schemeClr val="accent5"/>
                </a:solidFill>
              </a:rPr>
              <a:t>Performance matrix</a:t>
            </a:r>
          </a:p>
        </p:txBody>
      </p:sp>
    </p:spTree>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image" Target="../media/image5.jpeg"/></Relationships>
</file>

<file path=ppt/theme/theme1.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243</TotalTime>
  <Words>1106</Words>
  <Application>Microsoft Office PowerPoint</Application>
  <PresentationFormat>Widescreen</PresentationFormat>
  <Paragraphs>75</Paragraphs>
  <Slides>11</Slides>
  <Notes>1</Notes>
  <HiddenSlides>0</HiddenSlides>
  <MMClips>0</MMClips>
  <ScaleCrop>false</ScaleCrop>
  <HeadingPairs>
    <vt:vector size="8" baseType="variant">
      <vt:variant>
        <vt:lpstr>Fonts Used</vt:lpstr>
      </vt:variant>
      <vt:variant>
        <vt:i4>13</vt:i4>
      </vt:variant>
      <vt:variant>
        <vt:lpstr>Theme</vt:lpstr>
      </vt:variant>
      <vt:variant>
        <vt:i4>2</vt:i4>
      </vt:variant>
      <vt:variant>
        <vt:lpstr>Embedded OLE Servers</vt:lpstr>
      </vt:variant>
      <vt:variant>
        <vt:i4>1</vt:i4>
      </vt:variant>
      <vt:variant>
        <vt:lpstr>Slide Titles</vt:lpstr>
      </vt:variant>
      <vt:variant>
        <vt:i4>11</vt:i4>
      </vt:variant>
    </vt:vector>
  </HeadingPairs>
  <TitlesOfParts>
    <vt:vector size="27" baseType="lpstr">
      <vt:lpstr>Arial</vt:lpstr>
      <vt:lpstr>Baskerville</vt:lpstr>
      <vt:lpstr>Baskerville Bold</vt:lpstr>
      <vt:lpstr>Baskerville Regular</vt:lpstr>
      <vt:lpstr>Bodoni 72 Bold</vt:lpstr>
      <vt:lpstr>Bodoni 72 Book</vt:lpstr>
      <vt:lpstr>Calibri</vt:lpstr>
      <vt:lpstr>Calibri Light</vt:lpstr>
      <vt:lpstr>Casper</vt:lpstr>
      <vt:lpstr>Garamond</vt:lpstr>
      <vt:lpstr>STSong</vt:lpstr>
      <vt:lpstr>Times New Roman Bold</vt:lpstr>
      <vt:lpstr>Times New Roman Regular</vt:lpstr>
      <vt:lpstr>Contents Slide Master</vt:lpstr>
      <vt:lpstr>Organic</vt:lpstr>
      <vt:lpstr>CorelDRAW</vt:lpstr>
      <vt:lpstr>PowerPoint Presentation</vt:lpstr>
      <vt:lpstr>INTRODUCTION</vt:lpstr>
      <vt:lpstr>Preliminary  design  outline  for  a  fake  news       detection  machine  learning  model:</vt:lpstr>
      <vt:lpstr>PowerPoint Presentation</vt:lpstr>
      <vt:lpstr>Feature Analysis : </vt:lpstr>
      <vt:lpstr>Feature  Identification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Arman Bagthariya</cp:lastModifiedBy>
  <cp:revision>213</cp:revision>
  <cp:lastPrinted>2023-11-08T05:53:54Z</cp:lastPrinted>
  <dcterms:created xsi:type="dcterms:W3CDTF">2023-11-08T05:53:54Z</dcterms:created>
  <dcterms:modified xsi:type="dcterms:W3CDTF">2024-02-10T09:52:58Z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1033-5.6.0.8082</vt:lpwstr>
  </property>
</Properties>
</file>