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E652-9D53-4526-8087-F9D67609A1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9333CB-6E5B-4733-AA9F-991C812E6E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7E5322-9A07-4F65-8254-A1E7C24F06C9}"/>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5" name="Footer Placeholder 4">
            <a:extLst>
              <a:ext uri="{FF2B5EF4-FFF2-40B4-BE49-F238E27FC236}">
                <a16:creationId xmlns:a16="http://schemas.microsoft.com/office/drawing/2014/main" id="{38B6F380-6B36-46F9-886B-E30B2E73F8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660E6-16F3-4AE4-88A9-13B8403052F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379574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B466-A53D-4C1E-8994-2FF97B9EEE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EDFC7E-4904-444F-976F-68E907FC46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CE58F-AA5B-46DE-AB29-3C2FD41D75CB}"/>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5" name="Footer Placeholder 4">
            <a:extLst>
              <a:ext uri="{FF2B5EF4-FFF2-40B4-BE49-F238E27FC236}">
                <a16:creationId xmlns:a16="http://schemas.microsoft.com/office/drawing/2014/main" id="{E89DFE93-CCAD-4ACB-B4E5-866ECADEE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66A6F-6568-46E1-955A-DD6AE832403E}"/>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166694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41145-1E74-4D51-8DE9-DE7A4C4A2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A6917-3F08-40F0-AE94-C2A5636F0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E0918-A4C0-44B8-819D-AE78303DE180}"/>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5" name="Footer Placeholder 4">
            <a:extLst>
              <a:ext uri="{FF2B5EF4-FFF2-40B4-BE49-F238E27FC236}">
                <a16:creationId xmlns:a16="http://schemas.microsoft.com/office/drawing/2014/main" id="{4CA8C391-ABF9-43A0-8771-ED277F831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B8F84-D1F1-4912-90CA-D2F41732E800}"/>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135069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E924-6BDB-4C69-BF73-F5B3173AF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92949F-0771-4043-833B-F90F195DD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43454-0F56-4A67-B1F2-7CE14BC46827}"/>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5" name="Footer Placeholder 4">
            <a:extLst>
              <a:ext uri="{FF2B5EF4-FFF2-40B4-BE49-F238E27FC236}">
                <a16:creationId xmlns:a16="http://schemas.microsoft.com/office/drawing/2014/main" id="{68B1D86F-36E0-4B99-AC6F-1E052D9FD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CECB9-F7C8-48D6-B085-DFA69B7FBA55}"/>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23929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0809-34DD-4F4B-A381-0E63F5C7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3836D5-3B0E-4206-BAA2-6FEA6F01A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8D2CF-A46A-4017-AA3F-E4E02A89D0D5}"/>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5" name="Footer Placeholder 4">
            <a:extLst>
              <a:ext uri="{FF2B5EF4-FFF2-40B4-BE49-F238E27FC236}">
                <a16:creationId xmlns:a16="http://schemas.microsoft.com/office/drawing/2014/main" id="{06B188BE-5EF7-4A57-BC89-29FEF3021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F4D48-5BF3-4764-859E-11D831A2CCA1}"/>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166610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45DC-F986-4637-BD8B-7625D1251A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094516-BCAA-48CD-8D24-EA39690EA3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DFD680-64CB-46B0-9FE0-295A39B86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52BF27-5058-4A53-A107-1B7D56CDE1E5}"/>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6" name="Footer Placeholder 5">
            <a:extLst>
              <a:ext uri="{FF2B5EF4-FFF2-40B4-BE49-F238E27FC236}">
                <a16:creationId xmlns:a16="http://schemas.microsoft.com/office/drawing/2014/main" id="{D97D329C-C627-4E5E-A0D1-178B91527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5C869-43F2-49B4-B89F-F1EB4E977F1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36060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A37D-7912-4BB8-B8FB-6B485747CC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8CE5C9-6020-43EC-8BEF-A60CA0391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28B0EE-222D-4F2C-82D0-DA69E7FF0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D17534-D583-4F92-8C24-B36B925387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2F5B1-3191-402C-8BAA-FFD0C49E83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43B1D0-F610-491D-B4A8-706C7B322936}"/>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8" name="Footer Placeholder 7">
            <a:extLst>
              <a:ext uri="{FF2B5EF4-FFF2-40B4-BE49-F238E27FC236}">
                <a16:creationId xmlns:a16="http://schemas.microsoft.com/office/drawing/2014/main" id="{51446AD0-F10B-4C67-B9CD-F225C50ED7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2BD752-E068-43A8-B72E-24FCED9C0B2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49643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9943-0CF9-4516-804B-97FEAC2FC7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1275FE-9F2F-4B19-A2F7-4854D1EB7C77}"/>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4" name="Footer Placeholder 3">
            <a:extLst>
              <a:ext uri="{FF2B5EF4-FFF2-40B4-BE49-F238E27FC236}">
                <a16:creationId xmlns:a16="http://schemas.microsoft.com/office/drawing/2014/main" id="{BAE82488-95AE-4E4A-A75C-38549D54CB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3B6D8-1408-409F-8F11-13596ABE48D3}"/>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247071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00AA6-AB71-4FCE-8A7F-FA15103C3B5E}"/>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3" name="Footer Placeholder 2">
            <a:extLst>
              <a:ext uri="{FF2B5EF4-FFF2-40B4-BE49-F238E27FC236}">
                <a16:creationId xmlns:a16="http://schemas.microsoft.com/office/drawing/2014/main" id="{4EEE3DA6-12E8-4B2E-B66B-D94F053174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50163E-1374-401E-BF3F-7B11154D6DDE}"/>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30659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5E7E-83A8-4219-949F-12AC7BCA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BFC1E-D5E1-4009-AB45-AA31D9C8E9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6E7FBE-553A-47CE-A4C6-4B9D0844D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C8D7A-B774-4A33-BCFE-C3918AF7E793}"/>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6" name="Footer Placeholder 5">
            <a:extLst>
              <a:ext uri="{FF2B5EF4-FFF2-40B4-BE49-F238E27FC236}">
                <a16:creationId xmlns:a16="http://schemas.microsoft.com/office/drawing/2014/main" id="{0388B1B2-A5CA-484B-A82A-6665C0C342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C3E3C3-A61B-4EF1-AFC5-A09DDA7A91D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187323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D69D-B176-4C92-B156-F4B2C4BC4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AEB4E5-60EE-4946-800F-EF84C8382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6DE133-1D7F-4DCB-B8D9-99983522C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A5AD2-68AF-476A-8B06-C5BF8F55BE58}"/>
              </a:ext>
            </a:extLst>
          </p:cNvPr>
          <p:cNvSpPr>
            <a:spLocks noGrp="1"/>
          </p:cNvSpPr>
          <p:nvPr>
            <p:ph type="dt" sz="half" idx="10"/>
          </p:nvPr>
        </p:nvSpPr>
        <p:spPr/>
        <p:txBody>
          <a:bodyPr/>
          <a:lstStyle/>
          <a:p>
            <a:fld id="{660EB31F-C64E-4069-9F7E-EC0F4F052864}" type="datetimeFigureOut">
              <a:rPr lang="en-IN" smtClean="0"/>
              <a:t>25-02-2022</a:t>
            </a:fld>
            <a:endParaRPr lang="en-IN"/>
          </a:p>
        </p:txBody>
      </p:sp>
      <p:sp>
        <p:nvSpPr>
          <p:cNvPr id="6" name="Footer Placeholder 5">
            <a:extLst>
              <a:ext uri="{FF2B5EF4-FFF2-40B4-BE49-F238E27FC236}">
                <a16:creationId xmlns:a16="http://schemas.microsoft.com/office/drawing/2014/main" id="{AD3E3126-DD28-467F-A0C1-921E7AF3AC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34A55-6B89-4B36-808E-0CB87FFEA82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387464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FF650-AF3C-401F-A1F8-FE8F28A2F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257A45-C8A6-4F13-99D2-42E13DFE0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5E76A-DE2C-486C-B3BD-A9DC58681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EB31F-C64E-4069-9F7E-EC0F4F052864}" type="datetimeFigureOut">
              <a:rPr lang="en-IN" smtClean="0"/>
              <a:t>25-02-2022</a:t>
            </a:fld>
            <a:endParaRPr lang="en-IN"/>
          </a:p>
        </p:txBody>
      </p:sp>
      <p:sp>
        <p:nvSpPr>
          <p:cNvPr id="5" name="Footer Placeholder 4">
            <a:extLst>
              <a:ext uri="{FF2B5EF4-FFF2-40B4-BE49-F238E27FC236}">
                <a16:creationId xmlns:a16="http://schemas.microsoft.com/office/drawing/2014/main" id="{19E3FE6A-E099-4649-B1CD-972C263F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0F7CF2-48CF-4751-BB09-FB1A41EEB6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FDFC-89E7-4A06-B458-4489625294E7}" type="slidenum">
              <a:rPr lang="en-IN" smtClean="0"/>
              <a:t>‹#›</a:t>
            </a:fld>
            <a:endParaRPr lang="en-IN"/>
          </a:p>
        </p:txBody>
      </p:sp>
    </p:spTree>
    <p:extLst>
      <p:ext uri="{BB962C8B-B14F-4D97-AF65-F5344CB8AC3E}">
        <p14:creationId xmlns:p14="http://schemas.microsoft.com/office/powerpoint/2010/main" val="39936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E80D-1666-4A76-BDAC-637815668600}"/>
              </a:ext>
            </a:extLst>
          </p:cNvPr>
          <p:cNvSpPr>
            <a:spLocks noGrp="1"/>
          </p:cNvSpPr>
          <p:nvPr>
            <p:ph type="ctrTitle"/>
          </p:nvPr>
        </p:nvSpPr>
        <p:spPr/>
        <p:txBody>
          <a:bodyPr/>
          <a:lstStyle/>
          <a:p>
            <a:r>
              <a:rPr lang="en-US" i="1" dirty="0">
                <a:solidFill>
                  <a:schemeClr val="bg1">
                    <a:lumMod val="50000"/>
                  </a:schemeClr>
                </a:solidFill>
              </a:rPr>
              <a:t>House Pricing</a:t>
            </a:r>
            <a:endParaRPr lang="en-IN" i="1" dirty="0">
              <a:solidFill>
                <a:schemeClr val="bg1">
                  <a:lumMod val="50000"/>
                </a:schemeClr>
              </a:solidFill>
            </a:endParaRPr>
          </a:p>
        </p:txBody>
      </p:sp>
      <p:sp>
        <p:nvSpPr>
          <p:cNvPr id="3" name="Subtitle 2">
            <a:extLst>
              <a:ext uri="{FF2B5EF4-FFF2-40B4-BE49-F238E27FC236}">
                <a16:creationId xmlns:a16="http://schemas.microsoft.com/office/drawing/2014/main" id="{820048D2-CA65-48B7-9754-D9872F3EDA5C}"/>
              </a:ext>
            </a:extLst>
          </p:cNvPr>
          <p:cNvSpPr>
            <a:spLocks noGrp="1"/>
          </p:cNvSpPr>
          <p:nvPr>
            <p:ph type="subTitle" idx="1"/>
          </p:nvPr>
        </p:nvSpPr>
        <p:spPr>
          <a:xfrm>
            <a:off x="1524000" y="3602037"/>
            <a:ext cx="9144000" cy="2133599"/>
          </a:xfrm>
        </p:spPr>
        <p:txBody>
          <a:bodyPr>
            <a:normAutofit fontScale="25000" lnSpcReduction="20000"/>
          </a:bodyPr>
          <a:lstStyle/>
          <a:p>
            <a:r>
              <a:rPr lang="en-US" sz="6400" dirty="0">
                <a:solidFill>
                  <a:schemeClr val="bg1">
                    <a:lumMod val="50000"/>
                  </a:schemeClr>
                </a:solidFill>
              </a:rPr>
              <a:t>House Price deals with various factors:-</a:t>
            </a:r>
          </a:p>
          <a:p>
            <a:pPr marL="857250" indent="-857250" algn="l">
              <a:buFont typeface="Arial" panose="020B0604020202020204" pitchFamily="34" charset="0"/>
              <a:buChar char="•"/>
            </a:pPr>
            <a:r>
              <a:rPr lang="en-US" sz="7200" dirty="0"/>
              <a:t>Its is not easy to buy a House</a:t>
            </a:r>
          </a:p>
          <a:p>
            <a:pPr marL="857250" indent="-857250" algn="l">
              <a:buFont typeface="Arial" panose="020B0604020202020204" pitchFamily="34" charset="0"/>
              <a:buChar char="•"/>
            </a:pPr>
            <a:r>
              <a:rPr lang="en-US" sz="7200" dirty="0"/>
              <a:t>House price depend on Area</a:t>
            </a:r>
          </a:p>
          <a:p>
            <a:pPr marL="857250" indent="-857250" algn="l">
              <a:buFont typeface="Arial" panose="020B0604020202020204" pitchFamily="34" charset="0"/>
              <a:buChar char="•"/>
            </a:pPr>
            <a:r>
              <a:rPr lang="en-US" sz="7200" dirty="0"/>
              <a:t>Neighbors</a:t>
            </a:r>
          </a:p>
          <a:p>
            <a:pPr marL="857250" indent="-857250" algn="l">
              <a:buFont typeface="Arial" panose="020B0604020202020204" pitchFamily="34" charset="0"/>
              <a:buChar char="•"/>
            </a:pPr>
            <a:r>
              <a:rPr lang="en-US" sz="7200" dirty="0"/>
              <a:t>No of Rooms</a:t>
            </a:r>
          </a:p>
          <a:p>
            <a:pPr marL="857250" indent="-857250" algn="l">
              <a:buFont typeface="Arial" panose="020B0604020202020204" pitchFamily="34" charset="0"/>
              <a:buChar char="•"/>
            </a:pPr>
            <a:r>
              <a:rPr lang="en-US" sz="7200"/>
              <a:t>No </a:t>
            </a:r>
            <a:r>
              <a:rPr lang="en-US" sz="7200" dirty="0"/>
              <a:t>of Stories and many more factor comes while buying house</a:t>
            </a:r>
          </a:p>
          <a:p>
            <a:pPr algn="l"/>
            <a:endParaRPr lang="en-US" dirty="0"/>
          </a:p>
          <a:p>
            <a:pPr algn="l"/>
            <a:endParaRPr lang="en-US" dirty="0"/>
          </a:p>
          <a:p>
            <a:endParaRPr lang="en-IN" dirty="0"/>
          </a:p>
        </p:txBody>
      </p:sp>
    </p:spTree>
    <p:extLst>
      <p:ext uri="{BB962C8B-B14F-4D97-AF65-F5344CB8AC3E}">
        <p14:creationId xmlns:p14="http://schemas.microsoft.com/office/powerpoint/2010/main" val="269040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i="1" dirty="0">
                <a:solidFill>
                  <a:schemeClr val="bg1">
                    <a:lumMod val="50000"/>
                  </a:schemeClr>
                </a:solidFill>
              </a:rPr>
              <a:t>Handling the outliers. Create one function to handle the outliers</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24F91248-EA8B-4E29-B7B3-B791672D6814}"/>
              </a:ext>
            </a:extLst>
          </p:cNvPr>
          <p:cNvPicPr>
            <a:picLocks noGrp="1" noChangeAspect="1"/>
          </p:cNvPicPr>
          <p:nvPr>
            <p:ph idx="1"/>
          </p:nvPr>
        </p:nvPicPr>
        <p:blipFill>
          <a:blip r:embed="rId2"/>
          <a:stretch>
            <a:fillRect/>
          </a:stretch>
        </p:blipFill>
        <p:spPr>
          <a:xfrm>
            <a:off x="719092" y="2068496"/>
            <a:ext cx="10351362" cy="4135099"/>
          </a:xfrm>
        </p:spPr>
      </p:pic>
    </p:spTree>
    <p:extLst>
      <p:ext uri="{BB962C8B-B14F-4D97-AF65-F5344CB8AC3E}">
        <p14:creationId xmlns:p14="http://schemas.microsoft.com/office/powerpoint/2010/main" val="105877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i="1" dirty="0">
                <a:solidFill>
                  <a:schemeClr val="bg1">
                    <a:lumMod val="50000"/>
                  </a:schemeClr>
                </a:solidFill>
              </a:rPr>
              <a:t>Showing graph after handle the outliers</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45C21AFA-313C-4BFB-9676-C9F7ADD11FFE}"/>
              </a:ext>
            </a:extLst>
          </p:cNvPr>
          <p:cNvPicPr>
            <a:picLocks noGrp="1" noChangeAspect="1"/>
          </p:cNvPicPr>
          <p:nvPr>
            <p:ph idx="1"/>
          </p:nvPr>
        </p:nvPicPr>
        <p:blipFill>
          <a:blip r:embed="rId2"/>
          <a:stretch>
            <a:fillRect/>
          </a:stretch>
        </p:blipFill>
        <p:spPr>
          <a:xfrm>
            <a:off x="729426" y="1749534"/>
            <a:ext cx="4392027" cy="3021583"/>
          </a:xfrm>
        </p:spPr>
      </p:pic>
      <p:pic>
        <p:nvPicPr>
          <p:cNvPr id="7" name="Picture 6">
            <a:extLst>
              <a:ext uri="{FF2B5EF4-FFF2-40B4-BE49-F238E27FC236}">
                <a16:creationId xmlns:a16="http://schemas.microsoft.com/office/drawing/2014/main" id="{39489151-6A38-4AED-85BE-5E443F3378F3}"/>
              </a:ext>
            </a:extLst>
          </p:cNvPr>
          <p:cNvPicPr>
            <a:picLocks noChangeAspect="1"/>
          </p:cNvPicPr>
          <p:nvPr/>
        </p:nvPicPr>
        <p:blipFill>
          <a:blip r:embed="rId3"/>
          <a:stretch>
            <a:fillRect/>
          </a:stretch>
        </p:blipFill>
        <p:spPr>
          <a:xfrm>
            <a:off x="5813912" y="1857140"/>
            <a:ext cx="6281146" cy="2735338"/>
          </a:xfrm>
          <a:prstGeom prst="rect">
            <a:avLst/>
          </a:prstGeom>
        </p:spPr>
      </p:pic>
      <p:pic>
        <p:nvPicPr>
          <p:cNvPr id="9" name="Picture 8">
            <a:extLst>
              <a:ext uri="{FF2B5EF4-FFF2-40B4-BE49-F238E27FC236}">
                <a16:creationId xmlns:a16="http://schemas.microsoft.com/office/drawing/2014/main" id="{953A1D29-91F1-446D-9E10-C154739EC20C}"/>
              </a:ext>
            </a:extLst>
          </p:cNvPr>
          <p:cNvPicPr>
            <a:picLocks noChangeAspect="1"/>
          </p:cNvPicPr>
          <p:nvPr/>
        </p:nvPicPr>
        <p:blipFill>
          <a:blip r:embed="rId4"/>
          <a:stretch>
            <a:fillRect/>
          </a:stretch>
        </p:blipFill>
        <p:spPr>
          <a:xfrm>
            <a:off x="993588" y="4574718"/>
            <a:ext cx="3232184" cy="2274621"/>
          </a:xfrm>
          <a:prstGeom prst="rect">
            <a:avLst/>
          </a:prstGeom>
        </p:spPr>
      </p:pic>
    </p:spTree>
    <p:extLst>
      <p:ext uri="{BB962C8B-B14F-4D97-AF65-F5344CB8AC3E}">
        <p14:creationId xmlns:p14="http://schemas.microsoft.com/office/powerpoint/2010/main" val="49047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i="1" dirty="0">
                <a:solidFill>
                  <a:schemeClr val="bg1">
                    <a:lumMod val="50000"/>
                  </a:schemeClr>
                </a:solidFill>
              </a:rPr>
              <a:t>Apply Label Encoder for Categorical Columns and standard scaler for continuous columns</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38EDBB3F-6568-46EA-ADB8-EC8E18542245}"/>
              </a:ext>
            </a:extLst>
          </p:cNvPr>
          <p:cNvPicPr>
            <a:picLocks noGrp="1" noChangeAspect="1"/>
          </p:cNvPicPr>
          <p:nvPr>
            <p:ph idx="1"/>
          </p:nvPr>
        </p:nvPicPr>
        <p:blipFill>
          <a:blip r:embed="rId2"/>
          <a:stretch>
            <a:fillRect/>
          </a:stretch>
        </p:blipFill>
        <p:spPr>
          <a:xfrm>
            <a:off x="954299" y="1825625"/>
            <a:ext cx="5798083" cy="2453412"/>
          </a:xfrm>
        </p:spPr>
      </p:pic>
      <p:pic>
        <p:nvPicPr>
          <p:cNvPr id="7" name="Picture 6">
            <a:extLst>
              <a:ext uri="{FF2B5EF4-FFF2-40B4-BE49-F238E27FC236}">
                <a16:creationId xmlns:a16="http://schemas.microsoft.com/office/drawing/2014/main" id="{B94C1823-430F-4C7C-ABD7-6650D6904159}"/>
              </a:ext>
            </a:extLst>
          </p:cNvPr>
          <p:cNvPicPr>
            <a:picLocks noChangeAspect="1"/>
          </p:cNvPicPr>
          <p:nvPr/>
        </p:nvPicPr>
        <p:blipFill>
          <a:blip r:embed="rId3"/>
          <a:stretch>
            <a:fillRect/>
          </a:stretch>
        </p:blipFill>
        <p:spPr>
          <a:xfrm>
            <a:off x="6752382" y="1846552"/>
            <a:ext cx="5377474" cy="3091376"/>
          </a:xfrm>
          <a:prstGeom prst="rect">
            <a:avLst/>
          </a:prstGeom>
        </p:spPr>
      </p:pic>
    </p:spTree>
    <p:extLst>
      <p:ext uri="{BB962C8B-B14F-4D97-AF65-F5344CB8AC3E}">
        <p14:creationId xmlns:p14="http://schemas.microsoft.com/office/powerpoint/2010/main" val="339021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i="1" dirty="0">
                <a:solidFill>
                  <a:schemeClr val="bg1">
                    <a:lumMod val="50000"/>
                  </a:schemeClr>
                </a:solidFill>
              </a:rPr>
              <a:t>Same Techniques Applied with testing of Data</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B3947B68-3A07-4FA7-9707-BBBAB0687CBD}"/>
              </a:ext>
            </a:extLst>
          </p:cNvPr>
          <p:cNvPicPr>
            <a:picLocks noGrp="1" noChangeAspect="1"/>
          </p:cNvPicPr>
          <p:nvPr>
            <p:ph idx="1"/>
          </p:nvPr>
        </p:nvPicPr>
        <p:blipFill>
          <a:blip r:embed="rId2"/>
          <a:stretch>
            <a:fillRect/>
          </a:stretch>
        </p:blipFill>
        <p:spPr>
          <a:xfrm>
            <a:off x="838200" y="1477492"/>
            <a:ext cx="4371975" cy="2295525"/>
          </a:xfrm>
        </p:spPr>
      </p:pic>
      <p:pic>
        <p:nvPicPr>
          <p:cNvPr id="7" name="Picture 6">
            <a:extLst>
              <a:ext uri="{FF2B5EF4-FFF2-40B4-BE49-F238E27FC236}">
                <a16:creationId xmlns:a16="http://schemas.microsoft.com/office/drawing/2014/main" id="{8C48BB35-86E7-4CD4-AF32-21D50087FDAD}"/>
              </a:ext>
            </a:extLst>
          </p:cNvPr>
          <p:cNvPicPr>
            <a:picLocks noChangeAspect="1"/>
          </p:cNvPicPr>
          <p:nvPr/>
        </p:nvPicPr>
        <p:blipFill>
          <a:blip r:embed="rId3"/>
          <a:stretch>
            <a:fillRect/>
          </a:stretch>
        </p:blipFill>
        <p:spPr>
          <a:xfrm>
            <a:off x="5553191" y="1581104"/>
            <a:ext cx="5457593" cy="2523893"/>
          </a:xfrm>
          <a:prstGeom prst="rect">
            <a:avLst/>
          </a:prstGeom>
        </p:spPr>
      </p:pic>
      <p:pic>
        <p:nvPicPr>
          <p:cNvPr id="9" name="Picture 8">
            <a:extLst>
              <a:ext uri="{FF2B5EF4-FFF2-40B4-BE49-F238E27FC236}">
                <a16:creationId xmlns:a16="http://schemas.microsoft.com/office/drawing/2014/main" id="{C28E5FA9-3014-419C-AB38-E49349769033}"/>
              </a:ext>
            </a:extLst>
          </p:cNvPr>
          <p:cNvPicPr>
            <a:picLocks noChangeAspect="1"/>
          </p:cNvPicPr>
          <p:nvPr/>
        </p:nvPicPr>
        <p:blipFill>
          <a:blip r:embed="rId4"/>
          <a:stretch>
            <a:fillRect/>
          </a:stretch>
        </p:blipFill>
        <p:spPr>
          <a:xfrm>
            <a:off x="1030977" y="3878929"/>
            <a:ext cx="4350706" cy="2785704"/>
          </a:xfrm>
          <a:prstGeom prst="rect">
            <a:avLst/>
          </a:prstGeom>
        </p:spPr>
      </p:pic>
    </p:spTree>
    <p:extLst>
      <p:ext uri="{BB962C8B-B14F-4D97-AF65-F5344CB8AC3E}">
        <p14:creationId xmlns:p14="http://schemas.microsoft.com/office/powerpoint/2010/main" val="130815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i="1" dirty="0">
                <a:solidFill>
                  <a:schemeClr val="bg1">
                    <a:lumMod val="50000"/>
                  </a:schemeClr>
                </a:solidFill>
              </a:rPr>
              <a:t>Finally Prepare model with training dataset</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324F759F-1BDB-46B6-864C-E5300A08A0B8}"/>
              </a:ext>
            </a:extLst>
          </p:cNvPr>
          <p:cNvPicPr>
            <a:picLocks noGrp="1" noChangeAspect="1"/>
          </p:cNvPicPr>
          <p:nvPr>
            <p:ph idx="1"/>
          </p:nvPr>
        </p:nvPicPr>
        <p:blipFill>
          <a:blip r:embed="rId2"/>
          <a:stretch>
            <a:fillRect/>
          </a:stretch>
        </p:blipFill>
        <p:spPr>
          <a:xfrm>
            <a:off x="1643062" y="2629694"/>
            <a:ext cx="8905875" cy="2743200"/>
          </a:xfrm>
        </p:spPr>
      </p:pic>
    </p:spTree>
    <p:extLst>
      <p:ext uri="{BB962C8B-B14F-4D97-AF65-F5344CB8AC3E}">
        <p14:creationId xmlns:p14="http://schemas.microsoft.com/office/powerpoint/2010/main" val="3821145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normAutofit/>
          </a:bodyPr>
          <a:lstStyle/>
          <a:p>
            <a:r>
              <a:rPr lang="en-US" sz="2800" i="1" dirty="0">
                <a:solidFill>
                  <a:schemeClr val="bg1">
                    <a:lumMod val="50000"/>
                  </a:schemeClr>
                </a:solidFill>
              </a:rPr>
              <a:t>Find the best accuracy and random state.</a:t>
            </a:r>
            <a:br>
              <a:rPr lang="en-US" sz="2800" i="1" dirty="0">
                <a:solidFill>
                  <a:schemeClr val="bg1">
                    <a:lumMod val="50000"/>
                  </a:schemeClr>
                </a:solidFill>
              </a:rPr>
            </a:br>
            <a:r>
              <a:rPr lang="en-US" sz="2800" i="1" dirty="0">
                <a:solidFill>
                  <a:schemeClr val="bg1">
                    <a:lumMod val="50000"/>
                  </a:schemeClr>
                </a:solidFill>
              </a:rPr>
              <a:t>Use </a:t>
            </a:r>
            <a:r>
              <a:rPr lang="en-US" sz="2800" i="1" dirty="0" err="1">
                <a:solidFill>
                  <a:schemeClr val="bg1">
                    <a:lumMod val="50000"/>
                  </a:schemeClr>
                </a:solidFill>
              </a:rPr>
              <a:t>Train_test_split</a:t>
            </a:r>
            <a:r>
              <a:rPr lang="en-US" sz="2800" i="1" dirty="0">
                <a:solidFill>
                  <a:schemeClr val="bg1">
                    <a:lumMod val="50000"/>
                  </a:schemeClr>
                </a:solidFill>
              </a:rPr>
              <a:t> for split the data into training and testing</a:t>
            </a:r>
            <a:endParaRPr lang="en-IN" sz="2800" i="1" dirty="0">
              <a:solidFill>
                <a:schemeClr val="bg1">
                  <a:lumMod val="50000"/>
                </a:schemeClr>
              </a:solidFill>
            </a:endParaRPr>
          </a:p>
        </p:txBody>
      </p:sp>
      <p:pic>
        <p:nvPicPr>
          <p:cNvPr id="5" name="Content Placeholder 4">
            <a:extLst>
              <a:ext uri="{FF2B5EF4-FFF2-40B4-BE49-F238E27FC236}">
                <a16:creationId xmlns:a16="http://schemas.microsoft.com/office/drawing/2014/main" id="{4D66CEDD-4028-4121-BA31-121FEDAF4080}"/>
              </a:ext>
            </a:extLst>
          </p:cNvPr>
          <p:cNvPicPr>
            <a:picLocks noGrp="1" noChangeAspect="1"/>
          </p:cNvPicPr>
          <p:nvPr>
            <p:ph idx="1"/>
          </p:nvPr>
        </p:nvPicPr>
        <p:blipFill>
          <a:blip r:embed="rId2"/>
          <a:stretch>
            <a:fillRect/>
          </a:stretch>
        </p:blipFill>
        <p:spPr>
          <a:xfrm>
            <a:off x="838200" y="2114111"/>
            <a:ext cx="10515600" cy="3774365"/>
          </a:xfrm>
        </p:spPr>
      </p:pic>
    </p:spTree>
    <p:extLst>
      <p:ext uri="{BB962C8B-B14F-4D97-AF65-F5344CB8AC3E}">
        <p14:creationId xmlns:p14="http://schemas.microsoft.com/office/powerpoint/2010/main" val="326240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normAutofit fontScale="90000"/>
          </a:bodyPr>
          <a:lstStyle/>
          <a:p>
            <a:r>
              <a:rPr lang="en-US" i="1" dirty="0">
                <a:solidFill>
                  <a:schemeClr val="bg1">
                    <a:lumMod val="50000"/>
                  </a:schemeClr>
                </a:solidFill>
              </a:rPr>
              <a:t>Define Function to Prepare model which shows how model is fit the data and predict the data</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3C1C56EE-3E9F-4FA1-B47B-3407CE4E2CB0}"/>
              </a:ext>
            </a:extLst>
          </p:cNvPr>
          <p:cNvPicPr>
            <a:picLocks noGrp="1" noChangeAspect="1"/>
          </p:cNvPicPr>
          <p:nvPr>
            <p:ph idx="1"/>
          </p:nvPr>
        </p:nvPicPr>
        <p:blipFill>
          <a:blip r:embed="rId2"/>
          <a:stretch>
            <a:fillRect/>
          </a:stretch>
        </p:blipFill>
        <p:spPr>
          <a:xfrm>
            <a:off x="838200" y="1929758"/>
            <a:ext cx="10515600" cy="4143072"/>
          </a:xfrm>
        </p:spPr>
      </p:pic>
    </p:spTree>
    <p:extLst>
      <p:ext uri="{BB962C8B-B14F-4D97-AF65-F5344CB8AC3E}">
        <p14:creationId xmlns:p14="http://schemas.microsoft.com/office/powerpoint/2010/main" val="366325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i="1" dirty="0">
                <a:solidFill>
                  <a:schemeClr val="bg1">
                    <a:lumMod val="50000"/>
                  </a:schemeClr>
                </a:solidFill>
              </a:rPr>
              <a:t>Linear Regression</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BD867D64-6634-425D-83F1-8F58ED7323DD}"/>
              </a:ext>
            </a:extLst>
          </p:cNvPr>
          <p:cNvPicPr>
            <a:picLocks noGrp="1" noChangeAspect="1"/>
          </p:cNvPicPr>
          <p:nvPr>
            <p:ph idx="1"/>
          </p:nvPr>
        </p:nvPicPr>
        <p:blipFill>
          <a:blip r:embed="rId2"/>
          <a:stretch>
            <a:fillRect/>
          </a:stretch>
        </p:blipFill>
        <p:spPr>
          <a:xfrm>
            <a:off x="6244069" y="1333891"/>
            <a:ext cx="5467318" cy="2893567"/>
          </a:xfrm>
        </p:spPr>
      </p:pic>
      <p:pic>
        <p:nvPicPr>
          <p:cNvPr id="9" name="Picture 8">
            <a:extLst>
              <a:ext uri="{FF2B5EF4-FFF2-40B4-BE49-F238E27FC236}">
                <a16:creationId xmlns:a16="http://schemas.microsoft.com/office/drawing/2014/main" id="{3457E8B7-6BC6-4F20-849A-2BC577DE0765}"/>
              </a:ext>
            </a:extLst>
          </p:cNvPr>
          <p:cNvPicPr>
            <a:picLocks noChangeAspect="1"/>
          </p:cNvPicPr>
          <p:nvPr/>
        </p:nvPicPr>
        <p:blipFill>
          <a:blip r:embed="rId3"/>
          <a:stretch>
            <a:fillRect/>
          </a:stretch>
        </p:blipFill>
        <p:spPr>
          <a:xfrm>
            <a:off x="-7536" y="1286938"/>
            <a:ext cx="6251605" cy="2406173"/>
          </a:xfrm>
          <a:prstGeom prst="rect">
            <a:avLst/>
          </a:prstGeom>
        </p:spPr>
      </p:pic>
    </p:spTree>
    <p:extLst>
      <p:ext uri="{BB962C8B-B14F-4D97-AF65-F5344CB8AC3E}">
        <p14:creationId xmlns:p14="http://schemas.microsoft.com/office/powerpoint/2010/main" val="1489785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F6FE-4666-42A8-8B2F-DBA7DA1798B2}"/>
              </a:ext>
            </a:extLst>
          </p:cNvPr>
          <p:cNvSpPr>
            <a:spLocks noGrp="1"/>
          </p:cNvSpPr>
          <p:nvPr>
            <p:ph type="title"/>
          </p:nvPr>
        </p:nvSpPr>
        <p:spPr/>
        <p:txBody>
          <a:bodyPr/>
          <a:lstStyle/>
          <a:p>
            <a:r>
              <a:rPr lang="en-US" i="1" dirty="0">
                <a:solidFill>
                  <a:schemeClr val="bg1">
                    <a:lumMod val="50000"/>
                  </a:schemeClr>
                </a:solidFill>
              </a:rPr>
              <a:t>Gradient Boosting</a:t>
            </a:r>
            <a:endParaRPr lang="en-IN" i="1" dirty="0">
              <a:solidFill>
                <a:schemeClr val="bg1">
                  <a:lumMod val="50000"/>
                </a:schemeClr>
              </a:solidFill>
            </a:endParaRPr>
          </a:p>
        </p:txBody>
      </p:sp>
      <p:pic>
        <p:nvPicPr>
          <p:cNvPr id="7" name="Content Placeholder 6">
            <a:extLst>
              <a:ext uri="{FF2B5EF4-FFF2-40B4-BE49-F238E27FC236}">
                <a16:creationId xmlns:a16="http://schemas.microsoft.com/office/drawing/2014/main" id="{38EDC90E-5D4C-4C47-965E-02741D8CD3E9}"/>
              </a:ext>
            </a:extLst>
          </p:cNvPr>
          <p:cNvPicPr>
            <a:picLocks noGrp="1" noChangeAspect="1"/>
          </p:cNvPicPr>
          <p:nvPr>
            <p:ph idx="1"/>
          </p:nvPr>
        </p:nvPicPr>
        <p:blipFill>
          <a:blip r:embed="rId2"/>
          <a:stretch>
            <a:fillRect/>
          </a:stretch>
        </p:blipFill>
        <p:spPr>
          <a:xfrm>
            <a:off x="745759" y="1790115"/>
            <a:ext cx="5769007" cy="2950561"/>
          </a:xfrm>
        </p:spPr>
      </p:pic>
      <p:pic>
        <p:nvPicPr>
          <p:cNvPr id="9" name="Picture 8">
            <a:extLst>
              <a:ext uri="{FF2B5EF4-FFF2-40B4-BE49-F238E27FC236}">
                <a16:creationId xmlns:a16="http://schemas.microsoft.com/office/drawing/2014/main" id="{A7E5D10C-0F03-4337-AEFE-37B093363E7D}"/>
              </a:ext>
            </a:extLst>
          </p:cNvPr>
          <p:cNvPicPr>
            <a:picLocks noChangeAspect="1"/>
          </p:cNvPicPr>
          <p:nvPr/>
        </p:nvPicPr>
        <p:blipFill>
          <a:blip r:embed="rId3"/>
          <a:stretch>
            <a:fillRect/>
          </a:stretch>
        </p:blipFill>
        <p:spPr>
          <a:xfrm>
            <a:off x="6445274" y="1747629"/>
            <a:ext cx="5664791" cy="3362741"/>
          </a:xfrm>
          <a:prstGeom prst="rect">
            <a:avLst/>
          </a:prstGeom>
        </p:spPr>
      </p:pic>
    </p:spTree>
    <p:extLst>
      <p:ext uri="{BB962C8B-B14F-4D97-AF65-F5344CB8AC3E}">
        <p14:creationId xmlns:p14="http://schemas.microsoft.com/office/powerpoint/2010/main" val="18230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F6FE-4666-42A8-8B2F-DBA7DA1798B2}"/>
              </a:ext>
            </a:extLst>
          </p:cNvPr>
          <p:cNvSpPr>
            <a:spLocks noGrp="1"/>
          </p:cNvSpPr>
          <p:nvPr>
            <p:ph type="title"/>
          </p:nvPr>
        </p:nvSpPr>
        <p:spPr/>
        <p:txBody>
          <a:bodyPr/>
          <a:lstStyle/>
          <a:p>
            <a:r>
              <a:rPr lang="en-US" i="1" dirty="0">
                <a:solidFill>
                  <a:schemeClr val="bg1">
                    <a:lumMod val="50000"/>
                  </a:schemeClr>
                </a:solidFill>
              </a:rPr>
              <a:t>Hyper Parameter Tune</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9DE1E0CC-A3F4-405E-B1A3-70FC384DE49F}"/>
              </a:ext>
            </a:extLst>
          </p:cNvPr>
          <p:cNvPicPr>
            <a:picLocks noGrp="1" noChangeAspect="1"/>
          </p:cNvPicPr>
          <p:nvPr>
            <p:ph idx="1"/>
          </p:nvPr>
        </p:nvPicPr>
        <p:blipFill>
          <a:blip r:embed="rId2"/>
          <a:stretch>
            <a:fillRect/>
          </a:stretch>
        </p:blipFill>
        <p:spPr>
          <a:xfrm>
            <a:off x="2119047" y="1825625"/>
            <a:ext cx="7953906" cy="4351338"/>
          </a:xfrm>
        </p:spPr>
      </p:pic>
    </p:spTree>
    <p:extLst>
      <p:ext uri="{BB962C8B-B14F-4D97-AF65-F5344CB8AC3E}">
        <p14:creationId xmlns:p14="http://schemas.microsoft.com/office/powerpoint/2010/main" val="83901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FCB5-9FC0-4948-BA9B-1144BD15766F}"/>
              </a:ext>
            </a:extLst>
          </p:cNvPr>
          <p:cNvSpPr>
            <a:spLocks noGrp="1"/>
          </p:cNvSpPr>
          <p:nvPr>
            <p:ph type="title"/>
          </p:nvPr>
        </p:nvSpPr>
        <p:spPr/>
        <p:txBody>
          <a:bodyPr>
            <a:normAutofit fontScale="90000"/>
          </a:bodyPr>
          <a:lstStyle/>
          <a:p>
            <a:r>
              <a:rPr lang="en-US" sz="1600" b="1" dirty="0"/>
              <a:t>I have loaded the Basic Libraries and make two variable for test and train to store dataset.</a:t>
            </a:r>
            <a:br>
              <a:rPr lang="en-US" sz="1600" b="1" dirty="0"/>
            </a:br>
            <a:r>
              <a:rPr lang="en-US" sz="1600" b="1" dirty="0"/>
              <a:t>In Train training data stored and in test test data stored.</a:t>
            </a:r>
            <a:br>
              <a:rPr lang="en-US" sz="1600" b="1" dirty="0"/>
            </a:br>
            <a:br>
              <a:rPr lang="en-US" sz="1600" b="1" dirty="0"/>
            </a:br>
            <a:r>
              <a:rPr lang="en-US" sz="1600" b="1" dirty="0"/>
              <a:t>To show all rows and columns I have used </a:t>
            </a:r>
            <a:r>
              <a:rPr lang="en-US" sz="1600" b="1" dirty="0" err="1">
                <a:highlight>
                  <a:srgbClr val="FFFF00"/>
                </a:highlight>
              </a:rPr>
              <a:t>pd.set_option</a:t>
            </a:r>
            <a:r>
              <a:rPr lang="en-US" sz="1600" b="1" dirty="0">
                <a:highlight>
                  <a:srgbClr val="FFFF00"/>
                </a:highlight>
              </a:rPr>
              <a:t>(‘</a:t>
            </a:r>
            <a:r>
              <a:rPr lang="en-US" sz="1600" b="1" dirty="0" err="1">
                <a:highlight>
                  <a:srgbClr val="FFFF00"/>
                </a:highlight>
              </a:rPr>
              <a:t>diplay.max_columns’,None</a:t>
            </a:r>
            <a:r>
              <a:rPr lang="en-US" sz="1600" b="1" dirty="0">
                <a:highlight>
                  <a:srgbClr val="FFFF00"/>
                </a:highlight>
              </a:rPr>
              <a:t>) -&gt; show all columns and </a:t>
            </a:r>
            <a:r>
              <a:rPr lang="en-US" sz="1600" b="1" dirty="0" err="1">
                <a:highlight>
                  <a:srgbClr val="FFFF00"/>
                </a:highlight>
              </a:rPr>
              <a:t>pd.set_option</a:t>
            </a:r>
            <a:r>
              <a:rPr lang="en-US" sz="1600" b="1" dirty="0">
                <a:highlight>
                  <a:srgbClr val="FFFF00"/>
                </a:highlight>
              </a:rPr>
              <a:t>(‘</a:t>
            </a:r>
            <a:r>
              <a:rPr lang="en-US" sz="1600" b="1" dirty="0" err="1">
                <a:highlight>
                  <a:srgbClr val="FFFF00"/>
                </a:highlight>
              </a:rPr>
              <a:t>diplay.max_rows’,None</a:t>
            </a:r>
            <a:r>
              <a:rPr lang="en-US" sz="1600" b="1" dirty="0">
                <a:highlight>
                  <a:srgbClr val="FFFF00"/>
                </a:highlight>
              </a:rPr>
              <a:t>)  -&gt; show all rows</a:t>
            </a:r>
            <a:br>
              <a:rPr lang="en-US" sz="1600" b="1" dirty="0">
                <a:highlight>
                  <a:srgbClr val="FFFF00"/>
                </a:highlight>
              </a:rPr>
            </a:br>
            <a:br>
              <a:rPr lang="en-US" sz="1800" dirty="0"/>
            </a:br>
            <a:endParaRPr lang="en-IN" sz="1800" dirty="0"/>
          </a:p>
        </p:txBody>
      </p:sp>
      <p:pic>
        <p:nvPicPr>
          <p:cNvPr id="5" name="Content Placeholder 4">
            <a:extLst>
              <a:ext uri="{FF2B5EF4-FFF2-40B4-BE49-F238E27FC236}">
                <a16:creationId xmlns:a16="http://schemas.microsoft.com/office/drawing/2014/main" id="{3232CB48-E3DC-440A-B791-3273CA154767}"/>
              </a:ext>
            </a:extLst>
          </p:cNvPr>
          <p:cNvPicPr>
            <a:picLocks noGrp="1" noChangeAspect="1"/>
          </p:cNvPicPr>
          <p:nvPr>
            <p:ph idx="1"/>
          </p:nvPr>
        </p:nvPicPr>
        <p:blipFill>
          <a:blip r:embed="rId2"/>
          <a:stretch>
            <a:fillRect/>
          </a:stretch>
        </p:blipFill>
        <p:spPr>
          <a:xfrm>
            <a:off x="838200" y="1955922"/>
            <a:ext cx="10515600" cy="4144009"/>
          </a:xfrm>
        </p:spPr>
      </p:pic>
    </p:spTree>
    <p:extLst>
      <p:ext uri="{BB962C8B-B14F-4D97-AF65-F5344CB8AC3E}">
        <p14:creationId xmlns:p14="http://schemas.microsoft.com/office/powerpoint/2010/main" val="3211377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F6FE-4666-42A8-8B2F-DBA7DA1798B2}"/>
              </a:ext>
            </a:extLst>
          </p:cNvPr>
          <p:cNvSpPr>
            <a:spLocks noGrp="1"/>
          </p:cNvSpPr>
          <p:nvPr>
            <p:ph type="title"/>
          </p:nvPr>
        </p:nvSpPr>
        <p:spPr/>
        <p:txBody>
          <a:bodyPr/>
          <a:lstStyle/>
          <a:p>
            <a:r>
              <a:rPr lang="en-US" i="1" dirty="0">
                <a:solidFill>
                  <a:schemeClr val="bg1">
                    <a:lumMod val="50000"/>
                  </a:schemeClr>
                </a:solidFill>
              </a:rPr>
              <a:t>Conclusion</a:t>
            </a:r>
            <a:endParaRPr lang="en-IN" i="1" dirty="0">
              <a:solidFill>
                <a:schemeClr val="bg1">
                  <a:lumMod val="50000"/>
                </a:schemeClr>
              </a:solidFill>
            </a:endParaRPr>
          </a:p>
        </p:txBody>
      </p:sp>
      <p:sp>
        <p:nvSpPr>
          <p:cNvPr id="3" name="Content Placeholder 2">
            <a:extLst>
              <a:ext uri="{FF2B5EF4-FFF2-40B4-BE49-F238E27FC236}">
                <a16:creationId xmlns:a16="http://schemas.microsoft.com/office/drawing/2014/main" id="{AA1E226D-98D7-4D9D-AB4C-A38A8E4F76D7}"/>
              </a:ext>
            </a:extLst>
          </p:cNvPr>
          <p:cNvSpPr>
            <a:spLocks noGrp="1"/>
          </p:cNvSpPr>
          <p:nvPr>
            <p:ph idx="1"/>
          </p:nvPr>
        </p:nvSpPr>
        <p:spPr/>
        <p:txBody>
          <a:bodyPr/>
          <a:lstStyle/>
          <a:p>
            <a:r>
              <a:rPr lang="en-US" sz="3200" dirty="0"/>
              <a:t>Finally we get the r score for best model and then we save it.</a:t>
            </a:r>
          </a:p>
          <a:p>
            <a:r>
              <a:rPr lang="en-US" sz="3200" dirty="0"/>
              <a:t>I have used different techniques to get the r </a:t>
            </a:r>
            <a:r>
              <a:rPr lang="en-US" sz="3200" dirty="0" err="1"/>
              <a:t>score,cross</a:t>
            </a:r>
            <a:r>
              <a:rPr lang="en-US" sz="3200" dirty="0"/>
              <a:t> validation </a:t>
            </a:r>
            <a:r>
              <a:rPr lang="en-US" sz="3200" dirty="0" err="1"/>
              <a:t>score,RMSE,MSE,MAE</a:t>
            </a:r>
            <a:r>
              <a:rPr lang="en-US" sz="3200" dirty="0"/>
              <a:t>.</a:t>
            </a:r>
          </a:p>
          <a:p>
            <a:r>
              <a:rPr lang="en-US" sz="3200" dirty="0"/>
              <a:t>To get better Accuracy use hyper parameter tunning.</a:t>
            </a:r>
          </a:p>
          <a:p>
            <a:r>
              <a:rPr lang="en-US" sz="3200" dirty="0"/>
              <a:t>Also used test data set to predict with </a:t>
            </a:r>
            <a:r>
              <a:rPr lang="en-US" sz="3200" dirty="0" err="1"/>
              <a:t>tarining</a:t>
            </a:r>
            <a:r>
              <a:rPr lang="en-US" sz="3200" dirty="0"/>
              <a:t> dataset.</a:t>
            </a:r>
          </a:p>
          <a:p>
            <a:r>
              <a:rPr lang="en-US" sz="3200" dirty="0"/>
              <a:t>There is also a chance of improvement to find more better accuracy .</a:t>
            </a:r>
          </a:p>
          <a:p>
            <a:pPr marL="0" indent="0">
              <a:buNone/>
            </a:pPr>
            <a:endParaRPr lang="en-IN" dirty="0"/>
          </a:p>
        </p:txBody>
      </p:sp>
    </p:spTree>
    <p:extLst>
      <p:ext uri="{BB962C8B-B14F-4D97-AF65-F5344CB8AC3E}">
        <p14:creationId xmlns:p14="http://schemas.microsoft.com/office/powerpoint/2010/main" val="398538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E226D-98D7-4D9D-AB4C-A38A8E4F76D7}"/>
              </a:ext>
            </a:extLst>
          </p:cNvPr>
          <p:cNvSpPr>
            <a:spLocks noGrp="1"/>
          </p:cNvSpPr>
          <p:nvPr>
            <p:ph idx="1"/>
          </p:nvPr>
        </p:nvSpPr>
        <p:spPr/>
        <p:txBody>
          <a:bodyPr>
            <a:normAutofit/>
          </a:bodyPr>
          <a:lstStyle/>
          <a:p>
            <a:pPr marL="0" indent="0">
              <a:buNone/>
            </a:pPr>
            <a:r>
              <a:rPr lang="en-US" sz="6600" dirty="0">
                <a:solidFill>
                  <a:schemeClr val="bg2">
                    <a:lumMod val="50000"/>
                  </a:schemeClr>
                </a:solidFill>
              </a:rPr>
              <a:t>Thanks You</a:t>
            </a:r>
            <a:endParaRPr lang="en-IN" sz="6600" dirty="0">
              <a:solidFill>
                <a:schemeClr val="bg2">
                  <a:lumMod val="50000"/>
                </a:schemeClr>
              </a:solidFill>
            </a:endParaRPr>
          </a:p>
        </p:txBody>
      </p:sp>
    </p:spTree>
    <p:extLst>
      <p:ext uri="{BB962C8B-B14F-4D97-AF65-F5344CB8AC3E}">
        <p14:creationId xmlns:p14="http://schemas.microsoft.com/office/powerpoint/2010/main" val="42898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7E75D2-42C8-40E8-9F76-A0EA2597D7AE}"/>
              </a:ext>
            </a:extLst>
          </p:cNvPr>
          <p:cNvPicPr>
            <a:picLocks noGrp="1" noChangeAspect="1"/>
          </p:cNvPicPr>
          <p:nvPr>
            <p:ph idx="1"/>
          </p:nvPr>
        </p:nvPicPr>
        <p:blipFill>
          <a:blip r:embed="rId2"/>
          <a:stretch>
            <a:fillRect/>
          </a:stretch>
        </p:blipFill>
        <p:spPr>
          <a:xfrm>
            <a:off x="935854" y="929933"/>
            <a:ext cx="8652029" cy="2976248"/>
          </a:xfrm>
        </p:spPr>
      </p:pic>
      <p:pic>
        <p:nvPicPr>
          <p:cNvPr id="11" name="Picture 10">
            <a:extLst>
              <a:ext uri="{FF2B5EF4-FFF2-40B4-BE49-F238E27FC236}">
                <a16:creationId xmlns:a16="http://schemas.microsoft.com/office/drawing/2014/main" id="{BED2533C-0ACF-41F9-8316-B9D10E382FDA}"/>
              </a:ext>
            </a:extLst>
          </p:cNvPr>
          <p:cNvPicPr>
            <a:picLocks noChangeAspect="1"/>
          </p:cNvPicPr>
          <p:nvPr/>
        </p:nvPicPr>
        <p:blipFill>
          <a:blip r:embed="rId3"/>
          <a:stretch>
            <a:fillRect/>
          </a:stretch>
        </p:blipFill>
        <p:spPr>
          <a:xfrm>
            <a:off x="1001388" y="4072016"/>
            <a:ext cx="8586495" cy="2785984"/>
          </a:xfrm>
          <a:prstGeom prst="rect">
            <a:avLst/>
          </a:prstGeom>
        </p:spPr>
      </p:pic>
      <p:graphicFrame>
        <p:nvGraphicFramePr>
          <p:cNvPr id="12" name="Table 12">
            <a:extLst>
              <a:ext uri="{FF2B5EF4-FFF2-40B4-BE49-F238E27FC236}">
                <a16:creationId xmlns:a16="http://schemas.microsoft.com/office/drawing/2014/main" id="{1B4AA55B-AC5B-4571-BB4D-92D7BF4424D2}"/>
              </a:ext>
            </a:extLst>
          </p:cNvPr>
          <p:cNvGraphicFramePr>
            <a:graphicFrameLocks noGrp="1"/>
          </p:cNvGraphicFramePr>
          <p:nvPr>
            <p:extLst>
              <p:ext uri="{D42A27DB-BD31-4B8C-83A1-F6EECF244321}">
                <p14:modId xmlns:p14="http://schemas.microsoft.com/office/powerpoint/2010/main" val="2269457948"/>
              </p:ext>
            </p:extLst>
          </p:nvPr>
        </p:nvGraphicFramePr>
        <p:xfrm>
          <a:off x="1304031" y="33173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250863471"/>
                    </a:ext>
                  </a:extLst>
                </a:gridCol>
              </a:tblGrid>
              <a:tr h="370840">
                <a:tc>
                  <a:txBody>
                    <a:bodyPr/>
                    <a:lstStyle/>
                    <a:p>
                      <a:r>
                        <a:rPr lang="en-US" dirty="0"/>
                        <a:t>Training and Test data </a:t>
                      </a:r>
                      <a:endParaRPr lang="en-IN" dirty="0"/>
                    </a:p>
                  </a:txBody>
                  <a:tcPr/>
                </a:tc>
                <a:extLst>
                  <a:ext uri="{0D108BD9-81ED-4DB2-BD59-A6C34878D82A}">
                    <a16:rowId xmlns:a16="http://schemas.microsoft.com/office/drawing/2014/main" val="1662621054"/>
                  </a:ext>
                </a:extLst>
              </a:tr>
            </a:tbl>
          </a:graphicData>
        </a:graphic>
      </p:graphicFrame>
    </p:spTree>
    <p:extLst>
      <p:ext uri="{BB962C8B-B14F-4D97-AF65-F5344CB8AC3E}">
        <p14:creationId xmlns:p14="http://schemas.microsoft.com/office/powerpoint/2010/main" val="72940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F393-5524-4B96-9150-8CAB40A89545}"/>
              </a:ext>
            </a:extLst>
          </p:cNvPr>
          <p:cNvSpPr>
            <a:spLocks noGrp="1"/>
          </p:cNvSpPr>
          <p:nvPr>
            <p:ph type="title"/>
          </p:nvPr>
        </p:nvSpPr>
        <p:spPr/>
        <p:txBody>
          <a:bodyPr>
            <a:normAutofit/>
          </a:bodyPr>
          <a:lstStyle/>
          <a:p>
            <a:r>
              <a:rPr lang="en-US" sz="1500" dirty="0"/>
              <a:t>EDA – In EDA I have describe the data set .show its shape ,Data types, Missing value , Statistical information of dataset, Heatmap to show correlation and other visualization techniques like Boxplot to detect outliers ,Bar plot to show the Relation between price with independent columns.</a:t>
            </a:r>
            <a:endParaRPr lang="en-IN" sz="1500" dirty="0"/>
          </a:p>
        </p:txBody>
      </p:sp>
      <p:pic>
        <p:nvPicPr>
          <p:cNvPr id="5" name="Content Placeholder 4">
            <a:extLst>
              <a:ext uri="{FF2B5EF4-FFF2-40B4-BE49-F238E27FC236}">
                <a16:creationId xmlns:a16="http://schemas.microsoft.com/office/drawing/2014/main" id="{77599B9C-5F08-4B62-A19E-6635D368D0AF}"/>
              </a:ext>
            </a:extLst>
          </p:cNvPr>
          <p:cNvPicPr>
            <a:picLocks noGrp="1" noChangeAspect="1"/>
          </p:cNvPicPr>
          <p:nvPr>
            <p:ph idx="1"/>
          </p:nvPr>
        </p:nvPicPr>
        <p:blipFill>
          <a:blip r:embed="rId2"/>
          <a:stretch>
            <a:fillRect/>
          </a:stretch>
        </p:blipFill>
        <p:spPr>
          <a:xfrm>
            <a:off x="743504" y="1553277"/>
            <a:ext cx="4236869" cy="1550074"/>
          </a:xfrm>
        </p:spPr>
      </p:pic>
      <p:pic>
        <p:nvPicPr>
          <p:cNvPr id="7" name="Picture 6">
            <a:extLst>
              <a:ext uri="{FF2B5EF4-FFF2-40B4-BE49-F238E27FC236}">
                <a16:creationId xmlns:a16="http://schemas.microsoft.com/office/drawing/2014/main" id="{2921A5CF-0546-478D-A360-CA2EDF59ADAC}"/>
              </a:ext>
            </a:extLst>
          </p:cNvPr>
          <p:cNvPicPr>
            <a:picLocks noChangeAspect="1"/>
          </p:cNvPicPr>
          <p:nvPr/>
        </p:nvPicPr>
        <p:blipFill>
          <a:blip r:embed="rId3"/>
          <a:stretch>
            <a:fillRect/>
          </a:stretch>
        </p:blipFill>
        <p:spPr>
          <a:xfrm>
            <a:off x="5211192" y="1837363"/>
            <a:ext cx="3380913" cy="2145579"/>
          </a:xfrm>
          <a:prstGeom prst="rect">
            <a:avLst/>
          </a:prstGeom>
        </p:spPr>
      </p:pic>
      <p:pic>
        <p:nvPicPr>
          <p:cNvPr id="9" name="Picture 8">
            <a:extLst>
              <a:ext uri="{FF2B5EF4-FFF2-40B4-BE49-F238E27FC236}">
                <a16:creationId xmlns:a16="http://schemas.microsoft.com/office/drawing/2014/main" id="{E3280DBD-135F-467A-A43F-5EAAD8F0B52D}"/>
              </a:ext>
            </a:extLst>
          </p:cNvPr>
          <p:cNvPicPr>
            <a:picLocks noChangeAspect="1"/>
          </p:cNvPicPr>
          <p:nvPr/>
        </p:nvPicPr>
        <p:blipFill>
          <a:blip r:embed="rId4"/>
          <a:stretch>
            <a:fillRect/>
          </a:stretch>
        </p:blipFill>
        <p:spPr>
          <a:xfrm>
            <a:off x="8722903" y="1553277"/>
            <a:ext cx="3291497" cy="3142695"/>
          </a:xfrm>
          <a:prstGeom prst="rect">
            <a:avLst/>
          </a:prstGeom>
        </p:spPr>
      </p:pic>
      <p:pic>
        <p:nvPicPr>
          <p:cNvPr id="11" name="Picture 10">
            <a:extLst>
              <a:ext uri="{FF2B5EF4-FFF2-40B4-BE49-F238E27FC236}">
                <a16:creationId xmlns:a16="http://schemas.microsoft.com/office/drawing/2014/main" id="{B395DB80-B0D5-4710-9480-8D6DF9A5CA52}"/>
              </a:ext>
            </a:extLst>
          </p:cNvPr>
          <p:cNvPicPr>
            <a:picLocks noChangeAspect="1"/>
          </p:cNvPicPr>
          <p:nvPr/>
        </p:nvPicPr>
        <p:blipFill>
          <a:blip r:embed="rId5"/>
          <a:stretch>
            <a:fillRect/>
          </a:stretch>
        </p:blipFill>
        <p:spPr>
          <a:xfrm>
            <a:off x="672936" y="3004243"/>
            <a:ext cx="4378004" cy="3866223"/>
          </a:xfrm>
          <a:prstGeom prst="rect">
            <a:avLst/>
          </a:prstGeom>
        </p:spPr>
      </p:pic>
    </p:spTree>
    <p:extLst>
      <p:ext uri="{BB962C8B-B14F-4D97-AF65-F5344CB8AC3E}">
        <p14:creationId xmlns:p14="http://schemas.microsoft.com/office/powerpoint/2010/main" val="309887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F5CC-BEE6-4C6E-8780-5124E52EF1A0}"/>
              </a:ext>
            </a:extLst>
          </p:cNvPr>
          <p:cNvSpPr>
            <a:spLocks noGrp="1"/>
          </p:cNvSpPr>
          <p:nvPr>
            <p:ph type="title"/>
          </p:nvPr>
        </p:nvSpPr>
        <p:spPr/>
        <p:txBody>
          <a:bodyPr/>
          <a:lstStyle/>
          <a:p>
            <a:r>
              <a:rPr lang="en-US" i="1" dirty="0">
                <a:solidFill>
                  <a:schemeClr val="bg1">
                    <a:lumMod val="50000"/>
                  </a:schemeClr>
                </a:solidFill>
              </a:rPr>
              <a:t>Scatter Plot to show the outliers and bonding between both columns</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93F11E4D-4A09-42F7-A76D-3A41950F6753}"/>
              </a:ext>
            </a:extLst>
          </p:cNvPr>
          <p:cNvPicPr>
            <a:picLocks noGrp="1" noChangeAspect="1"/>
          </p:cNvPicPr>
          <p:nvPr>
            <p:ph idx="1"/>
          </p:nvPr>
        </p:nvPicPr>
        <p:blipFill>
          <a:blip r:embed="rId2"/>
          <a:stretch>
            <a:fillRect/>
          </a:stretch>
        </p:blipFill>
        <p:spPr>
          <a:xfrm>
            <a:off x="838200" y="1958790"/>
            <a:ext cx="5299853" cy="3353415"/>
          </a:xfrm>
        </p:spPr>
      </p:pic>
      <p:pic>
        <p:nvPicPr>
          <p:cNvPr id="7" name="Picture 6">
            <a:extLst>
              <a:ext uri="{FF2B5EF4-FFF2-40B4-BE49-F238E27FC236}">
                <a16:creationId xmlns:a16="http://schemas.microsoft.com/office/drawing/2014/main" id="{9B67C54B-843C-42D9-8CBF-F51D657D0774}"/>
              </a:ext>
            </a:extLst>
          </p:cNvPr>
          <p:cNvPicPr>
            <a:picLocks noChangeAspect="1"/>
          </p:cNvPicPr>
          <p:nvPr/>
        </p:nvPicPr>
        <p:blipFill>
          <a:blip r:embed="rId3"/>
          <a:stretch>
            <a:fillRect/>
          </a:stretch>
        </p:blipFill>
        <p:spPr>
          <a:xfrm>
            <a:off x="6244582" y="1958790"/>
            <a:ext cx="5611664" cy="3120085"/>
          </a:xfrm>
          <a:prstGeom prst="rect">
            <a:avLst/>
          </a:prstGeom>
        </p:spPr>
      </p:pic>
    </p:spTree>
    <p:extLst>
      <p:ext uri="{BB962C8B-B14F-4D97-AF65-F5344CB8AC3E}">
        <p14:creationId xmlns:p14="http://schemas.microsoft.com/office/powerpoint/2010/main" val="4098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C031-F733-406D-A1F4-300D799F9F53}"/>
              </a:ext>
            </a:extLst>
          </p:cNvPr>
          <p:cNvSpPr>
            <a:spLocks noGrp="1"/>
          </p:cNvSpPr>
          <p:nvPr>
            <p:ph type="title"/>
          </p:nvPr>
        </p:nvSpPr>
        <p:spPr/>
        <p:txBody>
          <a:bodyPr/>
          <a:lstStyle/>
          <a:p>
            <a:r>
              <a:rPr lang="en-US" i="1" dirty="0">
                <a:solidFill>
                  <a:schemeClr val="bg1">
                    <a:lumMod val="50000"/>
                  </a:schemeClr>
                </a:solidFill>
              </a:rPr>
              <a:t>Bar Plot to show the variation in price</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9B797845-13F3-4D5A-AB60-1CF705E30B29}"/>
              </a:ext>
            </a:extLst>
          </p:cNvPr>
          <p:cNvPicPr>
            <a:picLocks noGrp="1" noChangeAspect="1"/>
          </p:cNvPicPr>
          <p:nvPr>
            <p:ph idx="1"/>
          </p:nvPr>
        </p:nvPicPr>
        <p:blipFill>
          <a:blip r:embed="rId2"/>
          <a:stretch>
            <a:fillRect/>
          </a:stretch>
        </p:blipFill>
        <p:spPr>
          <a:xfrm>
            <a:off x="1908699" y="1435008"/>
            <a:ext cx="4384842" cy="2585643"/>
          </a:xfrm>
        </p:spPr>
      </p:pic>
      <p:pic>
        <p:nvPicPr>
          <p:cNvPr id="7" name="Picture 6">
            <a:extLst>
              <a:ext uri="{FF2B5EF4-FFF2-40B4-BE49-F238E27FC236}">
                <a16:creationId xmlns:a16="http://schemas.microsoft.com/office/drawing/2014/main" id="{E8C3C754-9B02-4220-933F-F2BD55A7C817}"/>
              </a:ext>
            </a:extLst>
          </p:cNvPr>
          <p:cNvPicPr>
            <a:picLocks noChangeAspect="1"/>
          </p:cNvPicPr>
          <p:nvPr/>
        </p:nvPicPr>
        <p:blipFill>
          <a:blip r:embed="rId3"/>
          <a:stretch>
            <a:fillRect/>
          </a:stretch>
        </p:blipFill>
        <p:spPr>
          <a:xfrm>
            <a:off x="7594097" y="1385888"/>
            <a:ext cx="4384842" cy="2672013"/>
          </a:xfrm>
          <a:prstGeom prst="rect">
            <a:avLst/>
          </a:prstGeom>
        </p:spPr>
      </p:pic>
      <p:pic>
        <p:nvPicPr>
          <p:cNvPr id="9" name="Picture 8">
            <a:extLst>
              <a:ext uri="{FF2B5EF4-FFF2-40B4-BE49-F238E27FC236}">
                <a16:creationId xmlns:a16="http://schemas.microsoft.com/office/drawing/2014/main" id="{43314633-DE34-4D70-B39A-876859DB6AE2}"/>
              </a:ext>
            </a:extLst>
          </p:cNvPr>
          <p:cNvPicPr>
            <a:picLocks noChangeAspect="1"/>
          </p:cNvPicPr>
          <p:nvPr/>
        </p:nvPicPr>
        <p:blipFill>
          <a:blip r:embed="rId4"/>
          <a:stretch>
            <a:fillRect/>
          </a:stretch>
        </p:blipFill>
        <p:spPr>
          <a:xfrm>
            <a:off x="275208" y="3959440"/>
            <a:ext cx="9179510" cy="2966391"/>
          </a:xfrm>
          <a:prstGeom prst="rect">
            <a:avLst/>
          </a:prstGeom>
        </p:spPr>
      </p:pic>
    </p:spTree>
    <p:extLst>
      <p:ext uri="{BB962C8B-B14F-4D97-AF65-F5344CB8AC3E}">
        <p14:creationId xmlns:p14="http://schemas.microsoft.com/office/powerpoint/2010/main" val="122572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a:xfrm>
            <a:off x="680884" y="581435"/>
            <a:ext cx="10515600" cy="1325563"/>
          </a:xfrm>
        </p:spPr>
        <p:txBody>
          <a:bodyPr>
            <a:normAutofit/>
          </a:bodyPr>
          <a:lstStyle/>
          <a:p>
            <a:r>
              <a:rPr lang="en-US" sz="1500" dirty="0"/>
              <a:t>Pre-Processing Techniques used to handle the missing </a:t>
            </a:r>
            <a:r>
              <a:rPr lang="en-US" sz="1500" dirty="0" err="1"/>
              <a:t>vale,outliers,skewness</a:t>
            </a:r>
            <a:r>
              <a:rPr lang="en-US" sz="1500" dirty="0"/>
              <a:t> and many more techniques used. Pre-Processing is most important part of </a:t>
            </a:r>
            <a:r>
              <a:rPr lang="en-US" sz="1500" dirty="0" err="1"/>
              <a:t>dataset,drop</a:t>
            </a:r>
            <a:r>
              <a:rPr lang="en-US" sz="1500" dirty="0"/>
              <a:t> the one pair if highly corelated.</a:t>
            </a:r>
            <a:endParaRPr lang="en-IN" sz="1500" dirty="0"/>
          </a:p>
        </p:txBody>
      </p:sp>
      <p:pic>
        <p:nvPicPr>
          <p:cNvPr id="5" name="Content Placeholder 4">
            <a:extLst>
              <a:ext uri="{FF2B5EF4-FFF2-40B4-BE49-F238E27FC236}">
                <a16:creationId xmlns:a16="http://schemas.microsoft.com/office/drawing/2014/main" id="{4B604A59-4F1A-4461-B25D-C02D94A38851}"/>
              </a:ext>
            </a:extLst>
          </p:cNvPr>
          <p:cNvPicPr>
            <a:picLocks noGrp="1" noChangeAspect="1"/>
          </p:cNvPicPr>
          <p:nvPr>
            <p:ph idx="1"/>
          </p:nvPr>
        </p:nvPicPr>
        <p:blipFill>
          <a:blip r:embed="rId2"/>
          <a:stretch>
            <a:fillRect/>
          </a:stretch>
        </p:blipFill>
        <p:spPr>
          <a:xfrm>
            <a:off x="838200" y="2009164"/>
            <a:ext cx="10515600" cy="3984259"/>
          </a:xfrm>
        </p:spPr>
      </p:pic>
    </p:spTree>
    <p:extLst>
      <p:ext uri="{BB962C8B-B14F-4D97-AF65-F5344CB8AC3E}">
        <p14:creationId xmlns:p14="http://schemas.microsoft.com/office/powerpoint/2010/main" val="359238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i="1" dirty="0">
                <a:solidFill>
                  <a:schemeClr val="bg1">
                    <a:lumMod val="50000"/>
                  </a:schemeClr>
                </a:solidFill>
              </a:rPr>
              <a:t>Boxplot to detect the </a:t>
            </a:r>
            <a:r>
              <a:rPr lang="en-US" i="1" dirty="0" err="1">
                <a:solidFill>
                  <a:schemeClr val="bg1">
                    <a:lumMod val="50000"/>
                  </a:schemeClr>
                </a:solidFill>
              </a:rPr>
              <a:t>outliers.Use</a:t>
            </a:r>
            <a:r>
              <a:rPr lang="en-US" i="1" dirty="0">
                <a:solidFill>
                  <a:schemeClr val="bg1">
                    <a:lumMod val="50000"/>
                  </a:schemeClr>
                </a:solidFill>
              </a:rPr>
              <a:t> for loop to get all at once and apply filter as per view</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2BB0899F-D347-4E64-BE2F-A9EB8EE256BE}"/>
              </a:ext>
            </a:extLst>
          </p:cNvPr>
          <p:cNvPicPr>
            <a:picLocks noGrp="1" noChangeAspect="1"/>
          </p:cNvPicPr>
          <p:nvPr>
            <p:ph idx="1"/>
          </p:nvPr>
        </p:nvPicPr>
        <p:blipFill>
          <a:blip r:embed="rId2"/>
          <a:stretch>
            <a:fillRect/>
          </a:stretch>
        </p:blipFill>
        <p:spPr>
          <a:xfrm>
            <a:off x="2284520" y="1825625"/>
            <a:ext cx="7622959" cy="4351338"/>
          </a:xfrm>
        </p:spPr>
      </p:pic>
    </p:spTree>
    <p:extLst>
      <p:ext uri="{BB962C8B-B14F-4D97-AF65-F5344CB8AC3E}">
        <p14:creationId xmlns:p14="http://schemas.microsoft.com/office/powerpoint/2010/main" val="333751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i="1" dirty="0">
                <a:solidFill>
                  <a:schemeClr val="bg1">
                    <a:lumMod val="50000"/>
                  </a:schemeClr>
                </a:solidFill>
              </a:rPr>
              <a:t>Here I check the Skewness</a:t>
            </a:r>
            <a:endParaRPr lang="en-IN" i="1" dirty="0">
              <a:solidFill>
                <a:schemeClr val="bg1">
                  <a:lumMod val="50000"/>
                </a:schemeClr>
              </a:solidFill>
            </a:endParaRPr>
          </a:p>
        </p:txBody>
      </p:sp>
      <p:pic>
        <p:nvPicPr>
          <p:cNvPr id="5" name="Content Placeholder 4">
            <a:extLst>
              <a:ext uri="{FF2B5EF4-FFF2-40B4-BE49-F238E27FC236}">
                <a16:creationId xmlns:a16="http://schemas.microsoft.com/office/drawing/2014/main" id="{F72D3999-F537-466D-9F3E-ED9E0CF9F61B}"/>
              </a:ext>
            </a:extLst>
          </p:cNvPr>
          <p:cNvPicPr>
            <a:picLocks noGrp="1" noChangeAspect="1"/>
          </p:cNvPicPr>
          <p:nvPr>
            <p:ph idx="1"/>
          </p:nvPr>
        </p:nvPicPr>
        <p:blipFill>
          <a:blip r:embed="rId2"/>
          <a:stretch>
            <a:fillRect/>
          </a:stretch>
        </p:blipFill>
        <p:spPr>
          <a:xfrm>
            <a:off x="2796466" y="1688536"/>
            <a:ext cx="6403488" cy="4488427"/>
          </a:xfrm>
        </p:spPr>
      </p:pic>
    </p:spTree>
    <p:extLst>
      <p:ext uri="{BB962C8B-B14F-4D97-AF65-F5344CB8AC3E}">
        <p14:creationId xmlns:p14="http://schemas.microsoft.com/office/powerpoint/2010/main" val="369936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413</Words>
  <Application>Microsoft Office PowerPoint</Application>
  <PresentationFormat>Widescreen</PresentationFormat>
  <Paragraphs>33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House Pricing</vt:lpstr>
      <vt:lpstr>I have loaded the Basic Libraries and make two variable for test and train to store dataset. In Train training data stored and in test test data stored.  To show all rows and columns I have used pd.set_option(‘diplay.max_columns’,None) -&gt; show all columns and pd.set_option(‘diplay.max_rows’,None)  -&gt; show all rows  </vt:lpstr>
      <vt:lpstr>PowerPoint Presentation</vt:lpstr>
      <vt:lpstr>EDA – In EDA I have describe the data set .show its shape ,Data types, Missing value , Statistical information of dataset, Heatmap to show correlation and other visualization techniques like Boxplot to detect outliers ,Bar plot to show the Relation between price with independent columns.</vt:lpstr>
      <vt:lpstr>Scatter Plot to show the outliers and bonding between both columns</vt:lpstr>
      <vt:lpstr>Bar Plot to show the variation in price</vt:lpstr>
      <vt:lpstr>Pre-Processing Techniques used to handle the missing vale,outliers,skewness and many more techniques used. Pre-Processing is most important part of dataset,drop the one pair if highly corelated.</vt:lpstr>
      <vt:lpstr>Boxplot to detect the outliers.Use for loop to get all at once and apply filter as per view</vt:lpstr>
      <vt:lpstr>Here I check the Skewness</vt:lpstr>
      <vt:lpstr>Handling the outliers. Create one function to handle the outliers</vt:lpstr>
      <vt:lpstr>Showing graph after handle the outliers</vt:lpstr>
      <vt:lpstr>Apply Label Encoder for Categorical Columns and standard scaler for continuous columns</vt:lpstr>
      <vt:lpstr>Same Techniques Applied with testing of Data</vt:lpstr>
      <vt:lpstr>Finally Prepare model with training dataset</vt:lpstr>
      <vt:lpstr>Find the best accuracy and random state. Use Train_test_split for split the data into training and testing</vt:lpstr>
      <vt:lpstr>Define Function to Prepare model which shows how model is fit the data and predict the data</vt:lpstr>
      <vt:lpstr>Linear Regression</vt:lpstr>
      <vt:lpstr>Gradient Boosting</vt:lpstr>
      <vt:lpstr>Hyper Parameter Tune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dc:title>
  <dc:creator>kumar aman</dc:creator>
  <cp:lastModifiedBy>shivani.vashishth82@outlook.com</cp:lastModifiedBy>
  <cp:revision>2</cp:revision>
  <dcterms:created xsi:type="dcterms:W3CDTF">2021-09-18T23:14:46Z</dcterms:created>
  <dcterms:modified xsi:type="dcterms:W3CDTF">2022-02-25T16:20:05Z</dcterms:modified>
</cp:coreProperties>
</file>