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1" r:id="rId2"/>
    <p:sldId id="2578" r:id="rId3"/>
    <p:sldId id="2581" r:id="rId4"/>
    <p:sldId id="2587" r:id="rId5"/>
    <p:sldId id="259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lisis de datos ventas" id="{1154877C-0303-4DDE-843B-396271DCC643}">
          <p14:sldIdLst>
            <p14:sldId id="2561"/>
          </p14:sldIdLst>
        </p14:section>
        <p14:section name="Principales hallazgos e insights" id="{9AB24FC8-F96C-431D-845C-F2577B91CFC1}">
          <p14:sldIdLst>
            <p14:sldId id="2578"/>
          </p14:sldIdLst>
        </p14:section>
        <p14:section name="Visualizaciones relevantes e hipótesis" id="{9554CFBF-A060-459C-A001-5E338B543A56}">
          <p14:sldIdLst>
            <p14:sldId id="2581"/>
          </p14:sldIdLst>
        </p14:section>
        <p14:section name="Propuestas basadas en modelos de ciencia de datos" id="{27586C06-348B-4EDC-BF89-EE4522527D8E}">
          <p14:sldIdLst>
            <p14:sldId id="2587"/>
          </p14:sldIdLst>
        </p14:section>
        <p14:section name="Conclusión ejecutiva" id="{26BF0A7E-F708-42C6-8FDF-1A29F0DF5A4B}">
          <p14:sldIdLst>
            <p14:sldId id="25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1231" autoAdjust="0"/>
  </p:normalViewPr>
  <p:slideViewPr>
    <p:cSldViewPr snapToGrid="0">
      <p:cViewPr varScale="1">
        <p:scale>
          <a:sx n="137" d="100"/>
          <a:sy n="137" d="100"/>
        </p:scale>
        <p:origin x="27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7E83E3-639F-4D98-AA59-79B555D50995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448B50-9BDA-491C-90C0-9AE4FE30531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MX" sz="1200" dirty="0"/>
            <a:t>Hemos identificado </a:t>
          </a:r>
          <a:r>
            <a:rPr lang="es-MX" sz="1200" b="1" dirty="0"/>
            <a:t>3 segmentos clave de clientes</a:t>
          </a:r>
          <a:r>
            <a:rPr lang="es-MX" sz="1200" dirty="0"/>
            <a:t> con patrones de compra distintivos, lo que habilita estrategias de marketing y ventas altamente personalizadas."</a:t>
          </a:r>
        </a:p>
      </dgm:t>
    </dgm:pt>
    <dgm:pt modelId="{FE949F94-C8AC-48A4-A1F5-FD78503DE4F6}" type="parTrans" cxnId="{CFFD7890-AE97-4A6E-AFFA-82D9C097568A}">
      <dgm:prSet/>
      <dgm:spPr/>
      <dgm:t>
        <a:bodyPr/>
        <a:lstStyle/>
        <a:p>
          <a:endParaRPr lang="es-MX" sz="3200"/>
        </a:p>
      </dgm:t>
    </dgm:pt>
    <dgm:pt modelId="{4284B454-406D-4517-A7AA-59CDEA371D29}" type="sibTrans" cxnId="{CFFD7890-AE97-4A6E-AFFA-82D9C097568A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s-MX" sz="3200"/>
        </a:p>
      </dgm:t>
    </dgm:pt>
    <dgm:pt modelId="{930A6027-BF3B-4CF5-85FF-8E2F937CB1EA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sz="1200" dirty="0"/>
            <a:t>"Proponemos un </a:t>
          </a:r>
          <a:r>
            <a:rPr lang="es-ES" sz="1200" b="1" dirty="0"/>
            <a:t>enfoque híbrido (segmentación + modelado por clúster)</a:t>
          </a:r>
          <a:r>
            <a:rPr lang="es-ES" sz="1200" dirty="0"/>
            <a:t> para un pronóstico de ventas más preciso.“</a:t>
          </a:r>
        </a:p>
        <a:p>
          <a:pPr>
            <a:lnSpc>
              <a:spcPct val="100000"/>
            </a:lnSpc>
            <a:defRPr b="1"/>
          </a:pPr>
          <a:r>
            <a:rPr lang="es-ES" sz="1200" dirty="0"/>
            <a:t>El modelo que obtuvo el mejor rendimiento para el </a:t>
          </a:r>
          <a:r>
            <a:rPr lang="es-ES" sz="1200" dirty="0" err="1"/>
            <a:t>cluster</a:t>
          </a:r>
          <a:r>
            <a:rPr lang="es-ES" sz="1200" dirty="0"/>
            <a:t> 0 fue </a:t>
          </a:r>
          <a:r>
            <a:rPr lang="es-ES" sz="1200" b="1" dirty="0"/>
            <a:t>HW, pero en este caso sería bueno decantar por modelos no paramétricos como </a:t>
          </a:r>
          <a:r>
            <a:rPr lang="es-ES" sz="1200" b="1" dirty="0" err="1"/>
            <a:t>XGBoost</a:t>
          </a:r>
          <a:r>
            <a:rPr lang="es-ES" sz="1200" b="1" dirty="0"/>
            <a:t> ya que no tuvo inconvenientes en obtener pronósticos del </a:t>
          </a:r>
          <a:r>
            <a:rPr lang="es-ES" sz="1200" b="1" dirty="0" err="1"/>
            <a:t>Cluster</a:t>
          </a:r>
          <a:r>
            <a:rPr lang="es-ES" sz="1200" b="1" dirty="0"/>
            <a:t> 1</a:t>
          </a:r>
        </a:p>
        <a:p>
          <a:pPr>
            <a:lnSpc>
              <a:spcPct val="100000"/>
            </a:lnSpc>
            <a:defRPr b="1"/>
          </a:pPr>
          <a:r>
            <a:rPr lang="es-ES" sz="1200" b="1" dirty="0"/>
            <a:t>Es necesario</a:t>
          </a:r>
        </a:p>
        <a:p>
          <a:pPr>
            <a:lnSpc>
              <a:spcPct val="100000"/>
            </a:lnSpc>
            <a:defRPr b="1"/>
          </a:pPr>
          <a:r>
            <a:rPr lang="es-ES" sz="1200" dirty="0"/>
            <a:t>Una comprensión profunda de la demanda.</a:t>
          </a:r>
          <a:endParaRPr lang="es-ES" sz="1200" b="1" dirty="0"/>
        </a:p>
      </dgm:t>
    </dgm:pt>
    <dgm:pt modelId="{B62BB82C-6387-4AD7-8E96-BFFD4A7E75FB}" type="parTrans" cxnId="{3738B79D-90B9-4CB9-83BD-1EEFDDB665D2}">
      <dgm:prSet/>
      <dgm:spPr/>
      <dgm:t>
        <a:bodyPr/>
        <a:lstStyle/>
        <a:p>
          <a:endParaRPr lang="es-MX" sz="3200"/>
        </a:p>
      </dgm:t>
    </dgm:pt>
    <dgm:pt modelId="{30987C27-6C9B-48D1-ACE1-C032A10B1D18}" type="sibTrans" cxnId="{3738B79D-90B9-4CB9-83BD-1EEFDDB665D2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s-MX" sz="3200"/>
        </a:p>
      </dgm:t>
    </dgm:pt>
    <dgm:pt modelId="{49A8D7E9-C9AD-4885-A0AD-A9D368836B5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sz="1200" dirty="0"/>
            <a:t>"</a:t>
          </a:r>
          <a:r>
            <a:rPr lang="es-ES" sz="1200" b="1" dirty="0"/>
            <a:t>Acción Crítica:</a:t>
          </a:r>
          <a:r>
            <a:rPr lang="es-ES" sz="1200" dirty="0"/>
            <a:t> Es fundamental validar la naturaleza de los datos atípicos (</a:t>
          </a:r>
          <a:r>
            <a:rPr lang="es-ES" sz="1200" dirty="0" err="1"/>
            <a:t>UserID</a:t>
          </a:r>
          <a:r>
            <a:rPr lang="es-ES" sz="1200" dirty="0"/>
            <a:t> 0/1, precios cero) con los Data </a:t>
          </a:r>
          <a:r>
            <a:rPr lang="es-ES" sz="1200" dirty="0" err="1"/>
            <a:t>Owners</a:t>
          </a:r>
          <a:r>
            <a:rPr lang="es-ES" sz="1200" dirty="0"/>
            <a:t> para asegurar la integridad de futuros análisis."</a:t>
          </a:r>
        </a:p>
      </dgm:t>
    </dgm:pt>
    <dgm:pt modelId="{91AC3FD5-2A38-4DBC-809B-BEEFD2C82ED8}" type="parTrans" cxnId="{6ECF71AA-BB70-4C2D-861E-0ECDCC055616}">
      <dgm:prSet/>
      <dgm:spPr/>
      <dgm:t>
        <a:bodyPr/>
        <a:lstStyle/>
        <a:p>
          <a:endParaRPr lang="es-MX" sz="3200"/>
        </a:p>
      </dgm:t>
    </dgm:pt>
    <dgm:pt modelId="{D06106A2-B1A9-4C54-A26D-64AF51818150}" type="sibTrans" cxnId="{6ECF71AA-BB70-4C2D-861E-0ECDCC055616}">
      <dgm:prSet/>
      <dgm:spPr/>
      <dgm:t>
        <a:bodyPr/>
        <a:lstStyle/>
        <a:p>
          <a:endParaRPr lang="es-MX" sz="3200"/>
        </a:p>
      </dgm:t>
    </dgm:pt>
    <dgm:pt modelId="{F256AB41-654E-4DBF-98ED-006634B10CE5}" type="pres">
      <dgm:prSet presAssocID="{E57E83E3-639F-4D98-AA59-79B555D50995}" presName="Name0" presStyleCnt="0">
        <dgm:presLayoutVars>
          <dgm:dir/>
          <dgm:resizeHandles val="exact"/>
        </dgm:presLayoutVars>
      </dgm:prSet>
      <dgm:spPr/>
    </dgm:pt>
    <dgm:pt modelId="{5A5E1985-0F22-474F-A968-B8535E277539}" type="pres">
      <dgm:prSet presAssocID="{68448B50-9BDA-491C-90C0-9AE4FE305317}" presName="compNode" presStyleCnt="0"/>
      <dgm:spPr/>
    </dgm:pt>
    <dgm:pt modelId="{2B2F1516-29D4-4BBE-B878-4B3F2F196B53}" type="pres">
      <dgm:prSet presAssocID="{68448B50-9BDA-491C-90C0-9AE4FE305317}" presName="pictRect" presStyleLbl="revTx" presStyleIdx="0" presStyleCnt="6">
        <dgm:presLayoutVars>
          <dgm:chMax val="0"/>
          <dgm:bulletEnabled/>
        </dgm:presLayoutVars>
      </dgm:prSet>
      <dgm:spPr/>
    </dgm:pt>
    <dgm:pt modelId="{806ABF2A-B49E-41C8-A676-68F6CD5C2EE0}" type="pres">
      <dgm:prSet presAssocID="{68448B50-9BDA-491C-90C0-9AE4FE305317}" presName="textRect" presStyleLbl="revTx" presStyleIdx="1" presStyleCnt="6">
        <dgm:presLayoutVars>
          <dgm:bulletEnabled/>
        </dgm:presLayoutVars>
      </dgm:prSet>
      <dgm:spPr/>
    </dgm:pt>
    <dgm:pt modelId="{8917C2C6-16DB-4DE9-AD6E-E6E10FF9BC2C}" type="pres">
      <dgm:prSet presAssocID="{4284B454-406D-4517-A7AA-59CDEA371D29}" presName="sibTrans" presStyleLbl="sibTrans2D1" presStyleIdx="0" presStyleCnt="0"/>
      <dgm:spPr/>
    </dgm:pt>
    <dgm:pt modelId="{3C7AE08F-196F-4427-A894-8043F064CFE0}" type="pres">
      <dgm:prSet presAssocID="{930A6027-BF3B-4CF5-85FF-8E2F937CB1EA}" presName="compNode" presStyleCnt="0"/>
      <dgm:spPr/>
    </dgm:pt>
    <dgm:pt modelId="{CC074F6C-0088-4848-89F5-CBC4641AE53B}" type="pres">
      <dgm:prSet presAssocID="{930A6027-BF3B-4CF5-85FF-8E2F937CB1EA}" presName="pictRect" presStyleLbl="revTx" presStyleIdx="2" presStyleCnt="6">
        <dgm:presLayoutVars>
          <dgm:chMax val="0"/>
          <dgm:bulletEnabled/>
        </dgm:presLayoutVars>
      </dgm:prSet>
      <dgm:spPr/>
    </dgm:pt>
    <dgm:pt modelId="{D2407485-F91A-4B65-B801-F88643C04C5D}" type="pres">
      <dgm:prSet presAssocID="{930A6027-BF3B-4CF5-85FF-8E2F937CB1EA}" presName="textRect" presStyleLbl="revTx" presStyleIdx="3" presStyleCnt="6">
        <dgm:presLayoutVars>
          <dgm:bulletEnabled/>
        </dgm:presLayoutVars>
      </dgm:prSet>
      <dgm:spPr/>
    </dgm:pt>
    <dgm:pt modelId="{60B671C4-CC25-4AC1-8A9F-9DDC4E97F203}" type="pres">
      <dgm:prSet presAssocID="{30987C27-6C9B-48D1-ACE1-C032A10B1D18}" presName="sibTrans" presStyleLbl="sibTrans2D1" presStyleIdx="0" presStyleCnt="0"/>
      <dgm:spPr/>
    </dgm:pt>
    <dgm:pt modelId="{46D8CAB1-FF3F-49F8-92E8-CD2820E31E46}" type="pres">
      <dgm:prSet presAssocID="{49A8D7E9-C9AD-4885-A0AD-A9D368836B5E}" presName="compNode" presStyleCnt="0"/>
      <dgm:spPr/>
    </dgm:pt>
    <dgm:pt modelId="{091E0297-6A7E-43CB-9B6A-1FEA6FCEA25A}" type="pres">
      <dgm:prSet presAssocID="{49A8D7E9-C9AD-4885-A0AD-A9D368836B5E}" presName="pictRect" presStyleLbl="revTx" presStyleIdx="4" presStyleCnt="6">
        <dgm:presLayoutVars>
          <dgm:chMax val="0"/>
          <dgm:bulletEnabled/>
        </dgm:presLayoutVars>
      </dgm:prSet>
      <dgm:spPr/>
    </dgm:pt>
    <dgm:pt modelId="{60C1E9E1-FFEF-4039-B89B-BD46F093B285}" type="pres">
      <dgm:prSet presAssocID="{49A8D7E9-C9AD-4885-A0AD-A9D368836B5E}" presName="textRect" presStyleLbl="revTx" presStyleIdx="5" presStyleCnt="6">
        <dgm:presLayoutVars>
          <dgm:bulletEnabled/>
        </dgm:presLayoutVars>
      </dgm:prSet>
      <dgm:spPr/>
    </dgm:pt>
  </dgm:ptLst>
  <dgm:cxnLst>
    <dgm:cxn modelId="{78475A13-106C-442E-81C7-ECDF4D02D19B}" type="presOf" srcId="{E57E83E3-639F-4D98-AA59-79B555D50995}" destId="{F256AB41-654E-4DBF-98ED-006634B10CE5}" srcOrd="0" destOrd="0" presId="urn:microsoft.com/office/officeart/2024/3/layout/hArchList1"/>
    <dgm:cxn modelId="{E53EB96C-30A4-4AA1-BD3D-EF5E7BF47B3B}" type="presOf" srcId="{4284B454-406D-4517-A7AA-59CDEA371D29}" destId="{8917C2C6-16DB-4DE9-AD6E-E6E10FF9BC2C}" srcOrd="0" destOrd="0" presId="urn:microsoft.com/office/officeart/2024/3/layout/hArchList1"/>
    <dgm:cxn modelId="{CFFD7890-AE97-4A6E-AFFA-82D9C097568A}" srcId="{E57E83E3-639F-4D98-AA59-79B555D50995}" destId="{68448B50-9BDA-491C-90C0-9AE4FE305317}" srcOrd="0" destOrd="0" parTransId="{FE949F94-C8AC-48A4-A1F5-FD78503DE4F6}" sibTransId="{4284B454-406D-4517-A7AA-59CDEA371D29}"/>
    <dgm:cxn modelId="{3738B79D-90B9-4CB9-83BD-1EEFDDB665D2}" srcId="{E57E83E3-639F-4D98-AA59-79B555D50995}" destId="{930A6027-BF3B-4CF5-85FF-8E2F937CB1EA}" srcOrd="1" destOrd="0" parTransId="{B62BB82C-6387-4AD7-8E96-BFFD4A7E75FB}" sibTransId="{30987C27-6C9B-48D1-ACE1-C032A10B1D18}"/>
    <dgm:cxn modelId="{6ECF71AA-BB70-4C2D-861E-0ECDCC055616}" srcId="{E57E83E3-639F-4D98-AA59-79B555D50995}" destId="{49A8D7E9-C9AD-4885-A0AD-A9D368836B5E}" srcOrd="2" destOrd="0" parTransId="{91AC3FD5-2A38-4DBC-809B-BEEFD2C82ED8}" sibTransId="{D06106A2-B1A9-4C54-A26D-64AF51818150}"/>
    <dgm:cxn modelId="{0FE183C3-33E7-4BDB-8F4E-40D47D4C586D}" type="presOf" srcId="{30987C27-6C9B-48D1-ACE1-C032A10B1D18}" destId="{60B671C4-CC25-4AC1-8A9F-9DDC4E97F203}" srcOrd="0" destOrd="0" presId="urn:microsoft.com/office/officeart/2024/3/layout/hArchList1"/>
    <dgm:cxn modelId="{CA1CAAC5-88EE-4A3E-967F-E32CA41D905C}" type="presOf" srcId="{930A6027-BF3B-4CF5-85FF-8E2F937CB1EA}" destId="{CC074F6C-0088-4848-89F5-CBC4641AE53B}" srcOrd="0" destOrd="0" presId="urn:microsoft.com/office/officeart/2024/3/layout/hArchList1"/>
    <dgm:cxn modelId="{2BA5A0E1-698E-4AA1-BE8C-387FDDB44064}" type="presOf" srcId="{68448B50-9BDA-491C-90C0-9AE4FE305317}" destId="{2B2F1516-29D4-4BBE-B878-4B3F2F196B53}" srcOrd="0" destOrd="0" presId="urn:microsoft.com/office/officeart/2024/3/layout/hArchList1"/>
    <dgm:cxn modelId="{FFED02E7-AEC6-4C54-A0EA-933CC60EB826}" type="presOf" srcId="{49A8D7E9-C9AD-4885-A0AD-A9D368836B5E}" destId="{091E0297-6A7E-43CB-9B6A-1FEA6FCEA25A}" srcOrd="0" destOrd="0" presId="urn:microsoft.com/office/officeart/2024/3/layout/hArchList1"/>
    <dgm:cxn modelId="{81E67DB0-57BD-41D7-9A16-B191CDCEDAD6}" type="presParOf" srcId="{F256AB41-654E-4DBF-98ED-006634B10CE5}" destId="{5A5E1985-0F22-474F-A968-B8535E277539}" srcOrd="0" destOrd="0" presId="urn:microsoft.com/office/officeart/2024/3/layout/hArchList1"/>
    <dgm:cxn modelId="{8D659FD0-6167-4162-AE3D-0BA008D19146}" type="presParOf" srcId="{5A5E1985-0F22-474F-A968-B8535E277539}" destId="{2B2F1516-29D4-4BBE-B878-4B3F2F196B53}" srcOrd="0" destOrd="0" presId="urn:microsoft.com/office/officeart/2024/3/layout/hArchList1"/>
    <dgm:cxn modelId="{58E3C192-9B6D-4EDF-BF8B-77E866D77AE3}" type="presParOf" srcId="{5A5E1985-0F22-474F-A968-B8535E277539}" destId="{806ABF2A-B49E-41C8-A676-68F6CD5C2EE0}" srcOrd="1" destOrd="0" presId="urn:microsoft.com/office/officeart/2024/3/layout/hArchList1"/>
    <dgm:cxn modelId="{7B10E78D-EEA2-4EED-AE11-D3C48F11F492}" type="presParOf" srcId="{F256AB41-654E-4DBF-98ED-006634B10CE5}" destId="{8917C2C6-16DB-4DE9-AD6E-E6E10FF9BC2C}" srcOrd="1" destOrd="0" presId="urn:microsoft.com/office/officeart/2024/3/layout/hArchList1"/>
    <dgm:cxn modelId="{DF8B162F-6EFA-4A39-A2BD-CD25D57204A7}" type="presParOf" srcId="{F256AB41-654E-4DBF-98ED-006634B10CE5}" destId="{3C7AE08F-196F-4427-A894-8043F064CFE0}" srcOrd="2" destOrd="0" presId="urn:microsoft.com/office/officeart/2024/3/layout/hArchList1"/>
    <dgm:cxn modelId="{41BDAD66-6519-4E5A-9A20-962B03C8D300}" type="presParOf" srcId="{3C7AE08F-196F-4427-A894-8043F064CFE0}" destId="{CC074F6C-0088-4848-89F5-CBC4641AE53B}" srcOrd="0" destOrd="0" presId="urn:microsoft.com/office/officeart/2024/3/layout/hArchList1"/>
    <dgm:cxn modelId="{17E1DB12-CA7A-4862-9C9F-B100E42884A8}" type="presParOf" srcId="{3C7AE08F-196F-4427-A894-8043F064CFE0}" destId="{D2407485-F91A-4B65-B801-F88643C04C5D}" srcOrd="1" destOrd="0" presId="urn:microsoft.com/office/officeart/2024/3/layout/hArchList1"/>
    <dgm:cxn modelId="{D16D7BFB-1770-40E1-AA81-D44F18BD98F6}" type="presParOf" srcId="{F256AB41-654E-4DBF-98ED-006634B10CE5}" destId="{60B671C4-CC25-4AC1-8A9F-9DDC4E97F203}" srcOrd="3" destOrd="0" presId="urn:microsoft.com/office/officeart/2024/3/layout/hArchList1"/>
    <dgm:cxn modelId="{163A26E7-1B34-4F71-9A04-DE43D5C0ABD8}" type="presParOf" srcId="{F256AB41-654E-4DBF-98ED-006634B10CE5}" destId="{46D8CAB1-FF3F-49F8-92E8-CD2820E31E46}" srcOrd="4" destOrd="0" presId="urn:microsoft.com/office/officeart/2024/3/layout/hArchList1"/>
    <dgm:cxn modelId="{6D006791-EA10-4859-A9E1-8DE64B27F1FA}" type="presParOf" srcId="{46D8CAB1-FF3F-49F8-92E8-CD2820E31E46}" destId="{091E0297-6A7E-43CB-9B6A-1FEA6FCEA25A}" srcOrd="0" destOrd="0" presId="urn:microsoft.com/office/officeart/2024/3/layout/hArchList1"/>
    <dgm:cxn modelId="{C8E65DB5-8C3D-496D-8206-8C36EE6473BF}" type="presParOf" srcId="{46D8CAB1-FF3F-49F8-92E8-CD2820E31E46}" destId="{60C1E9E1-FFEF-4039-B89B-BD46F093B285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F1516-29D4-4BBE-B878-4B3F2F196B53}">
      <dsp:nvSpPr>
        <dsp:cNvPr id="0" name=""/>
        <dsp:cNvSpPr/>
      </dsp:nvSpPr>
      <dsp:spPr>
        <a:xfrm>
          <a:off x="0" y="0"/>
          <a:ext cx="3374266" cy="134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" rIns="15240" bIns="1524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200" kern="1200" dirty="0"/>
            <a:t>Hemos identificado </a:t>
          </a:r>
          <a:r>
            <a:rPr lang="es-MX" sz="1200" b="1" kern="1200" dirty="0"/>
            <a:t>3 segmentos clave de clientes</a:t>
          </a:r>
          <a:r>
            <a:rPr lang="es-MX" sz="1200" kern="1200" dirty="0"/>
            <a:t> con patrones de compra distintivos, lo que habilita estrategias de marketing y ventas altamente personalizadas."</a:t>
          </a:r>
        </a:p>
      </dsp:txBody>
      <dsp:txXfrm>
        <a:off x="0" y="0"/>
        <a:ext cx="3374266" cy="1349706"/>
      </dsp:txXfrm>
    </dsp:sp>
    <dsp:sp modelId="{806ABF2A-B49E-41C8-A676-68F6CD5C2EE0}">
      <dsp:nvSpPr>
        <dsp:cNvPr id="0" name=""/>
        <dsp:cNvSpPr/>
      </dsp:nvSpPr>
      <dsp:spPr>
        <a:xfrm>
          <a:off x="0" y="1349706"/>
          <a:ext cx="3374266" cy="156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74F6C-0088-4848-89F5-CBC4641AE53B}">
      <dsp:nvSpPr>
        <dsp:cNvPr id="0" name=""/>
        <dsp:cNvSpPr/>
      </dsp:nvSpPr>
      <dsp:spPr>
        <a:xfrm>
          <a:off x="3711693" y="0"/>
          <a:ext cx="3374266" cy="134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" rIns="15240" bIns="1524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200" kern="1200" dirty="0"/>
            <a:t>"Proponemos un </a:t>
          </a:r>
          <a:r>
            <a:rPr lang="es-ES" sz="1200" b="1" kern="1200" dirty="0"/>
            <a:t>enfoque híbrido (segmentación + modelado por clúster)</a:t>
          </a:r>
          <a:r>
            <a:rPr lang="es-ES" sz="1200" kern="1200" dirty="0"/>
            <a:t> para un pronóstico de ventas más preciso.“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200" kern="1200" dirty="0"/>
            <a:t>El modelo que obtuvo el mejor rendimiento para el </a:t>
          </a:r>
          <a:r>
            <a:rPr lang="es-ES" sz="1200" kern="1200" dirty="0" err="1"/>
            <a:t>cluster</a:t>
          </a:r>
          <a:r>
            <a:rPr lang="es-ES" sz="1200" kern="1200" dirty="0"/>
            <a:t> 0 fue </a:t>
          </a:r>
          <a:r>
            <a:rPr lang="es-ES" sz="1200" b="1" kern="1200" dirty="0"/>
            <a:t>HW, pero en este caso sería bueno decantar por modelos no paramétricos como </a:t>
          </a:r>
          <a:r>
            <a:rPr lang="es-ES" sz="1200" b="1" kern="1200" dirty="0" err="1"/>
            <a:t>XGBoost</a:t>
          </a:r>
          <a:r>
            <a:rPr lang="es-ES" sz="1200" b="1" kern="1200" dirty="0"/>
            <a:t> ya que no tuvo inconvenientes en obtener pronósticos del </a:t>
          </a:r>
          <a:r>
            <a:rPr lang="es-ES" sz="1200" b="1" kern="1200" dirty="0" err="1"/>
            <a:t>Cluster</a:t>
          </a:r>
          <a:r>
            <a:rPr lang="es-ES" sz="1200" b="1" kern="1200" dirty="0"/>
            <a:t> 1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200" b="1" kern="1200" dirty="0"/>
            <a:t>Es necesario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200" kern="1200" dirty="0"/>
            <a:t>Una comprensión profunda de la demanda.</a:t>
          </a:r>
          <a:endParaRPr lang="es-ES" sz="1200" b="1" kern="1200" dirty="0"/>
        </a:p>
      </dsp:txBody>
      <dsp:txXfrm>
        <a:off x="3711693" y="0"/>
        <a:ext cx="3374266" cy="1349706"/>
      </dsp:txXfrm>
    </dsp:sp>
    <dsp:sp modelId="{D2407485-F91A-4B65-B801-F88643C04C5D}">
      <dsp:nvSpPr>
        <dsp:cNvPr id="0" name=""/>
        <dsp:cNvSpPr/>
      </dsp:nvSpPr>
      <dsp:spPr>
        <a:xfrm>
          <a:off x="3711693" y="1349706"/>
          <a:ext cx="3374266" cy="156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E0297-6A7E-43CB-9B6A-1FEA6FCEA25A}">
      <dsp:nvSpPr>
        <dsp:cNvPr id="0" name=""/>
        <dsp:cNvSpPr/>
      </dsp:nvSpPr>
      <dsp:spPr>
        <a:xfrm>
          <a:off x="7423386" y="0"/>
          <a:ext cx="3374266" cy="1349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5240" rIns="15240" bIns="1524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200" kern="1200" dirty="0"/>
            <a:t>"</a:t>
          </a:r>
          <a:r>
            <a:rPr lang="es-ES" sz="1200" b="1" kern="1200" dirty="0"/>
            <a:t>Acción Crítica:</a:t>
          </a:r>
          <a:r>
            <a:rPr lang="es-ES" sz="1200" kern="1200" dirty="0"/>
            <a:t> Es fundamental validar la naturaleza de los datos atípicos (</a:t>
          </a:r>
          <a:r>
            <a:rPr lang="es-ES" sz="1200" kern="1200" dirty="0" err="1"/>
            <a:t>UserID</a:t>
          </a:r>
          <a:r>
            <a:rPr lang="es-ES" sz="1200" kern="1200" dirty="0"/>
            <a:t> 0/1, precios cero) con los Data </a:t>
          </a:r>
          <a:r>
            <a:rPr lang="es-ES" sz="1200" kern="1200" dirty="0" err="1"/>
            <a:t>Owners</a:t>
          </a:r>
          <a:r>
            <a:rPr lang="es-ES" sz="1200" kern="1200" dirty="0"/>
            <a:t> para asegurar la integridad de futuros análisis."</a:t>
          </a:r>
        </a:p>
      </dsp:txBody>
      <dsp:txXfrm>
        <a:off x="7423386" y="0"/>
        <a:ext cx="3374266" cy="1349706"/>
      </dsp:txXfrm>
    </dsp:sp>
    <dsp:sp modelId="{60C1E9E1-FFEF-4039-B89B-BD46F093B285}">
      <dsp:nvSpPr>
        <dsp:cNvPr id="0" name=""/>
        <dsp:cNvSpPr/>
      </dsp:nvSpPr>
      <dsp:spPr>
        <a:xfrm>
          <a:off x="7423386" y="1349706"/>
          <a:ext cx="3374266" cy="156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35809-A156-405E-AD65-AF6D30D3DB70}" type="datetimeFigureOut">
              <a:rPr lang="es-MX" smtClean="0"/>
              <a:t>18/07/2025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443E9-2EF4-4494-A153-CFCAFD4275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919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1841-CD0C-4A75-903E-4130D77FACC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48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1841-CD0C-4A75-903E-4130D77FACC3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21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1841-CD0C-4A75-903E-4130D77FACC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90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1841-CD0C-4A75-903E-4130D77FACC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824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8A1841-CD0C-4A75-903E-4130D77FACC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30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1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3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1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3C04CD-1BB7-F238-08CC-7CC8A93FE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00" y="997527"/>
            <a:ext cx="4053018" cy="3505057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MX" b="0" dirty="0"/>
              <a:t>Prueba técnica para el puesto de Sr. Data </a:t>
            </a:r>
            <a:r>
              <a:rPr lang="es-MX" b="0" dirty="0" err="1"/>
              <a:t>Scientist</a:t>
            </a:r>
            <a:endParaRPr lang="es-MX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0D9D19-D44A-84DD-E71F-5BB92CD78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399" y="4988859"/>
            <a:ext cx="3919961" cy="954741"/>
          </a:xfrm>
        </p:spPr>
        <p:txBody>
          <a:bodyPr anchor="b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s-MX" sz="1700" dirty="0"/>
              <a:t>técnicas avanzadas para obtener </a:t>
            </a:r>
            <a:r>
              <a:rPr lang="es-MX" sz="1700" dirty="0" err="1"/>
              <a:t>insights</a:t>
            </a:r>
            <a:r>
              <a:rPr lang="es-MX" sz="1700" dirty="0"/>
              <a:t> comerciales</a:t>
            </a:r>
          </a:p>
        </p:txBody>
      </p:sp>
      <p:pic>
        <p:nvPicPr>
          <p:cNvPr id="4" name="Imagen 3" descr="Concepto de Internet de las Cosas">
            <a:extLst>
              <a:ext uri="{FF2B5EF4-FFF2-40B4-BE49-F238E27FC236}">
                <a16:creationId xmlns:a16="http://schemas.microsoft.com/office/drawing/2014/main" id="{BB83D746-B64B-4916-A882-36B0AC0DE2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6000"/>
          </a:blip>
          <a:srcRect l="4175" r="12650" b="-1"/>
          <a:stretch>
            <a:fillRect/>
          </a:stretch>
        </p:blipFill>
        <p:spPr>
          <a:xfrm>
            <a:off x="5218980" y="672912"/>
            <a:ext cx="6973019" cy="55961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215128" y="6274446"/>
            <a:ext cx="69768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4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03C729-1FA1-C671-C789-8198EE2F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47" y="289215"/>
            <a:ext cx="7826345" cy="636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200" dirty="0"/>
              <a:t>Hallazgos Clave e </a:t>
            </a:r>
            <a:r>
              <a:rPr lang="es-ES" sz="3200" dirty="0" err="1"/>
              <a:t>Insights</a:t>
            </a:r>
            <a:r>
              <a:rPr lang="es-ES" sz="3200" dirty="0"/>
              <a:t> del EDA</a:t>
            </a:r>
            <a:endParaRPr lang="en-US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11A76-08D6-105D-FBAB-8C6472175CB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3704665" y="1539688"/>
            <a:ext cx="7826345" cy="4593877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s-ES" b="1" dirty="0"/>
              <a:t>Hallazgo:</a:t>
            </a:r>
            <a:r>
              <a:rPr lang="es-ES" dirty="0"/>
              <a:t> "La distribución de precios es </a:t>
            </a:r>
            <a:r>
              <a:rPr lang="es-ES" b="1" dirty="0"/>
              <a:t>bimodal</a:t>
            </a:r>
            <a:r>
              <a:rPr lang="es-ES" dirty="0"/>
              <a:t>, con un pico alto en precios bajos y otro menor en precios medios-altos."</a:t>
            </a:r>
          </a:p>
          <a:p>
            <a:pPr lvl="1"/>
            <a:r>
              <a:rPr lang="es-ES" b="1" dirty="0"/>
              <a:t>Hipótesis/</a:t>
            </a:r>
            <a:r>
              <a:rPr lang="es-ES" b="1" dirty="0" err="1"/>
              <a:t>Insight</a:t>
            </a:r>
            <a:r>
              <a:rPr lang="es-ES" b="1" dirty="0"/>
              <a:t>:</a:t>
            </a:r>
            <a:r>
              <a:rPr lang="es-ES" dirty="0"/>
              <a:t> "Esto sugiere la existencia de al menos dos </a:t>
            </a:r>
            <a:r>
              <a:rPr lang="es-ES" b="1" dirty="0"/>
              <a:t>segmentos de productos/mercado</a:t>
            </a:r>
            <a:r>
              <a:rPr lang="es-ES" dirty="0"/>
              <a:t> (ej. productos de consumo masivo vs. premium) que requieren estrategias de precios o inventario diferenciadas."</a:t>
            </a:r>
          </a:p>
          <a:p>
            <a:pPr lvl="1"/>
            <a:r>
              <a:rPr lang="es-ES" b="1" dirty="0"/>
              <a:t>Hallazgo:</a:t>
            </a:r>
            <a:r>
              <a:rPr lang="es-ES" dirty="0"/>
              <a:t> "La serie temporal de ventas presenta una </a:t>
            </a:r>
            <a:r>
              <a:rPr lang="es-ES" b="1" dirty="0"/>
              <a:t>tendencia decreciente general</a:t>
            </a:r>
            <a:r>
              <a:rPr lang="es-ES" dirty="0"/>
              <a:t>, con </a:t>
            </a:r>
            <a:r>
              <a:rPr lang="es-ES" b="1" dirty="0"/>
              <a:t>estacionalidad anual marcada</a:t>
            </a:r>
            <a:r>
              <a:rPr lang="es-ES" dirty="0"/>
              <a:t> (caída Enero o Febrero, picos a mitad de año (Mayo))."</a:t>
            </a:r>
          </a:p>
          <a:p>
            <a:pPr lvl="1"/>
            <a:r>
              <a:rPr lang="es-ES" b="1" dirty="0"/>
              <a:t>Hipótesis/</a:t>
            </a:r>
            <a:r>
              <a:rPr lang="es-ES" b="1" dirty="0" err="1"/>
              <a:t>Insight</a:t>
            </a:r>
            <a:r>
              <a:rPr lang="es-ES" b="1" dirty="0"/>
              <a:t>:</a:t>
            </a:r>
            <a:r>
              <a:rPr lang="es-ES" dirty="0"/>
              <a:t> "Factores externos (ej. ingreso disponible </a:t>
            </a:r>
            <a:r>
              <a:rPr lang="es-ES" dirty="0" err="1"/>
              <a:t>post-festividades</a:t>
            </a:r>
            <a:r>
              <a:rPr lang="es-ES" dirty="0"/>
              <a:t>) influyen directamente. La volatilidad y falta de un patrón de fluctuación claro entre estacionalidades indican complejidad."</a:t>
            </a:r>
          </a:p>
          <a:p>
            <a:pPr lvl="1"/>
            <a:r>
              <a:rPr lang="es-ES" b="1" dirty="0" err="1"/>
              <a:t>Hallazgo</a:t>
            </a:r>
            <a:r>
              <a:rPr lang="es-ES" dirty="0" err="1"/>
              <a:t>"Identificados</a:t>
            </a:r>
            <a:r>
              <a:rPr lang="es-ES" dirty="0"/>
              <a:t> usuarios (0, 1) y registros con precios o </a:t>
            </a:r>
            <a:r>
              <a:rPr lang="es-ES" dirty="0" err="1"/>
              <a:t>Product</a:t>
            </a:r>
            <a:r>
              <a:rPr lang="es-ES" dirty="0"/>
              <a:t> ID igual a cero."</a:t>
            </a:r>
          </a:p>
          <a:p>
            <a:pPr lvl="1"/>
            <a:r>
              <a:rPr lang="es-ES" b="1" dirty="0"/>
              <a:t>Hipótesis/</a:t>
            </a:r>
            <a:r>
              <a:rPr lang="es-ES" b="1" dirty="0" err="1"/>
              <a:t>Insight</a:t>
            </a:r>
            <a:r>
              <a:rPr lang="es-ES" b="1" dirty="0"/>
              <a:t>:</a:t>
            </a:r>
            <a:r>
              <a:rPr lang="es-ES" dirty="0"/>
              <a:t> "Estos datos, aunque significativos en volumen (37%), podrían no reflejan ventas reales y podrían distorsionar el análisis. </a:t>
            </a:r>
            <a:r>
              <a:rPr lang="es-ES" b="1" dirty="0"/>
              <a:t>Requiere validación con Data </a:t>
            </a:r>
            <a:r>
              <a:rPr lang="es-ES" b="1" dirty="0" err="1"/>
              <a:t>Owners</a:t>
            </a:r>
            <a:r>
              <a:rPr lang="es-ES" dirty="0"/>
              <a:t> para entender su origen y propósito, en concreto ¿a que se refieren los usuarios 0 y 1 y porque hay precios 0?."</a:t>
            </a:r>
          </a:p>
        </p:txBody>
      </p:sp>
      <p:pic>
        <p:nvPicPr>
          <p:cNvPr id="8" name="Imagen 7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944046CC-D870-20AE-CAD0-74D112F33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0" y="1659676"/>
            <a:ext cx="3812241" cy="1612365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A65C1B6C-0AA8-F457-5780-72692B096D88}"/>
              </a:ext>
            </a:extLst>
          </p:cNvPr>
          <p:cNvGrpSpPr/>
          <p:nvPr/>
        </p:nvGrpSpPr>
        <p:grpSpPr>
          <a:xfrm>
            <a:off x="80680" y="3828154"/>
            <a:ext cx="3872753" cy="1883654"/>
            <a:chOff x="80682" y="3152054"/>
            <a:chExt cx="3872753" cy="1524048"/>
          </a:xfrm>
        </p:grpSpPr>
        <p:pic>
          <p:nvPicPr>
            <p:cNvPr id="11" name="Imagen 10" descr="Gráfico, Gráfico de líneas&#10;&#10;El contenido generado por IA puede ser incorrecto.">
              <a:extLst>
                <a:ext uri="{FF2B5EF4-FFF2-40B4-BE49-F238E27FC236}">
                  <a16:creationId xmlns:a16="http://schemas.microsoft.com/office/drawing/2014/main" id="{769F7137-C094-1D09-4D58-7376A9BE1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82" y="3152054"/>
              <a:ext cx="3872753" cy="1524048"/>
            </a:xfrm>
            <a:prstGeom prst="rect">
              <a:avLst/>
            </a:prstGeom>
          </p:spPr>
        </p:pic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E3BB64C6-65C6-FFE2-374D-6EAB60648252}"/>
                </a:ext>
              </a:extLst>
            </p:cNvPr>
            <p:cNvCxnSpPr>
              <a:cxnSpLocks/>
            </p:cNvCxnSpPr>
            <p:nvPr/>
          </p:nvCxnSpPr>
          <p:spPr>
            <a:xfrm>
              <a:off x="544606" y="3328147"/>
              <a:ext cx="3234018" cy="94618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581A27C1-AB4D-27A1-DD00-99DD12F69FC3}"/>
              </a:ext>
            </a:extLst>
          </p:cNvPr>
          <p:cNvSpPr/>
          <p:nvPr/>
        </p:nvSpPr>
        <p:spPr>
          <a:xfrm>
            <a:off x="970241" y="4830266"/>
            <a:ext cx="195444" cy="209404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EFE14B4-817C-91D3-E639-FAEEAEB243C9}"/>
              </a:ext>
            </a:extLst>
          </p:cNvPr>
          <p:cNvSpPr/>
          <p:nvPr/>
        </p:nvSpPr>
        <p:spPr>
          <a:xfrm>
            <a:off x="1642929" y="4970937"/>
            <a:ext cx="195444" cy="209404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813ADCF-C697-1AAD-D3FA-2FE537443D33}"/>
              </a:ext>
            </a:extLst>
          </p:cNvPr>
          <p:cNvSpPr/>
          <p:nvPr/>
        </p:nvSpPr>
        <p:spPr>
          <a:xfrm>
            <a:off x="2388642" y="5283895"/>
            <a:ext cx="195444" cy="209404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076BB2F-4205-9C7C-CA0F-C4E909F6C566}"/>
              </a:ext>
            </a:extLst>
          </p:cNvPr>
          <p:cNvSpPr/>
          <p:nvPr/>
        </p:nvSpPr>
        <p:spPr>
          <a:xfrm>
            <a:off x="3003224" y="5215242"/>
            <a:ext cx="195444" cy="209404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FB52690-C425-B579-9E71-8AA8A737F2F9}"/>
              </a:ext>
            </a:extLst>
          </p:cNvPr>
          <p:cNvSpPr/>
          <p:nvPr/>
        </p:nvSpPr>
        <p:spPr>
          <a:xfrm>
            <a:off x="3520084" y="5250460"/>
            <a:ext cx="195444" cy="209404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C12BC5B-C25B-32EE-48C5-D4E822CDC331}"/>
              </a:ext>
            </a:extLst>
          </p:cNvPr>
          <p:cNvSpPr/>
          <p:nvPr/>
        </p:nvSpPr>
        <p:spPr>
          <a:xfrm>
            <a:off x="297553" y="4620862"/>
            <a:ext cx="195444" cy="209404"/>
          </a:xfrm>
          <a:prstGeom prst="ellipse">
            <a:avLst/>
          </a:prstGeom>
          <a:solidFill>
            <a:srgbClr val="FFFF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7582E5A-1255-EE9F-F35F-23B93F41EF58}"/>
              </a:ext>
            </a:extLst>
          </p:cNvPr>
          <p:cNvSpPr/>
          <p:nvPr/>
        </p:nvSpPr>
        <p:spPr>
          <a:xfrm>
            <a:off x="723574" y="4171086"/>
            <a:ext cx="146840" cy="157328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2DE325D-3E54-5ABB-9F8A-6A972744EB3D}"/>
              </a:ext>
            </a:extLst>
          </p:cNvPr>
          <p:cNvSpPr/>
          <p:nvPr/>
        </p:nvSpPr>
        <p:spPr>
          <a:xfrm>
            <a:off x="1259881" y="4107103"/>
            <a:ext cx="146840" cy="157328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1C95CA7-556F-CB35-9755-3EC9FD91FAAD}"/>
              </a:ext>
            </a:extLst>
          </p:cNvPr>
          <p:cNvSpPr/>
          <p:nvPr/>
        </p:nvSpPr>
        <p:spPr>
          <a:xfrm>
            <a:off x="1872970" y="4482866"/>
            <a:ext cx="146840" cy="157328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E8665515-0F8E-DB99-C538-351E6D489D06}"/>
              </a:ext>
            </a:extLst>
          </p:cNvPr>
          <p:cNvSpPr/>
          <p:nvPr/>
        </p:nvSpPr>
        <p:spPr>
          <a:xfrm>
            <a:off x="3295754" y="4858632"/>
            <a:ext cx="146840" cy="157328"/>
          </a:xfrm>
          <a:prstGeom prst="ellipse">
            <a:avLst/>
          </a:prstGeom>
          <a:solidFill>
            <a:schemeClr val="accent2">
              <a:lumMod val="7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774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0BDBE-9F61-6FC3-B2AA-9BEAE9FE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7" y="308610"/>
            <a:ext cx="11307633" cy="10495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 sz="3200" dirty="0"/>
              <a:t>Propuesta: </a:t>
            </a:r>
            <a:r>
              <a:rPr lang="es-MX" sz="3200" dirty="0" err="1"/>
              <a:t>Clustering</a:t>
            </a:r>
            <a:r>
              <a:rPr lang="es-MX" sz="3200" dirty="0"/>
              <a:t> + Series temporales para analizar Comportamiento de Compra.</a:t>
            </a:r>
            <a:endParaRPr lang="en-US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id="{BAFDBD25-8A64-67E1-E01D-E5B93BBD8C2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9764" y="1996907"/>
            <a:ext cx="5747590" cy="405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lnSpc>
                <a:spcPct val="110000"/>
              </a:lnSpc>
              <a:spcAft>
                <a:spcPct val="0"/>
              </a:spcAft>
              <a:buClrTx/>
              <a:tabLst/>
            </a:pPr>
            <a:r>
              <a:rPr lang="es-ES" sz="1600" b="1" dirty="0"/>
              <a:t>Hallazgo</a:t>
            </a:r>
            <a:r>
              <a:rPr lang="es-ES" sz="1600" dirty="0"/>
              <a:t>:</a:t>
            </a:r>
            <a:r>
              <a:rPr lang="es-MX" altLang="es-MX" sz="1500" dirty="0"/>
              <a:t>“ Tres clústeres de clientes con patrones de consumo bien diferenciados:"</a:t>
            </a:r>
          </a:p>
          <a:p>
            <a:pPr marR="0" lvl="1" fontAlgn="base">
              <a:lnSpc>
                <a:spcPct val="110000"/>
              </a:lnSpc>
              <a:spcAft>
                <a:spcPct val="0"/>
              </a:spcAft>
              <a:buClrTx/>
              <a:tabLst/>
            </a:pPr>
            <a:r>
              <a:rPr lang="es-MX" altLang="es-MX" sz="1500" dirty="0"/>
              <a:t>Clúster 0 (</a:t>
            </a:r>
            <a:r>
              <a:rPr lang="es-MX" altLang="es-MX" sz="1500" b="1" dirty="0"/>
              <a:t>Ocasionales/Bajo Valor</a:t>
            </a:r>
            <a:r>
              <a:rPr lang="es-MX" altLang="es-MX" sz="1500" dirty="0"/>
              <a:t>): Gran volumen de usuarios, pocas órdenes y bajo gasto.</a:t>
            </a:r>
          </a:p>
          <a:p>
            <a:pPr marR="0" lvl="1" fontAlgn="base">
              <a:lnSpc>
                <a:spcPct val="110000"/>
              </a:lnSpc>
              <a:spcAft>
                <a:spcPct val="0"/>
              </a:spcAft>
              <a:buClrTx/>
              <a:tabLst/>
            </a:pPr>
            <a:r>
              <a:rPr lang="es-MX" altLang="es-MX" sz="1500" dirty="0"/>
              <a:t>Clúster 1 (</a:t>
            </a:r>
            <a:r>
              <a:rPr lang="es-MX" altLang="es-MX" sz="1500" b="1" dirty="0"/>
              <a:t>Valiosos/Leales</a:t>
            </a:r>
            <a:r>
              <a:rPr lang="es-MX" altLang="es-MX" sz="1500" dirty="0"/>
              <a:t>): Mayor frecuencia de compra, diversidad de productos y gasto significativo.</a:t>
            </a:r>
          </a:p>
          <a:p>
            <a:pPr marR="0" lvl="1" fontAlgn="base">
              <a:lnSpc>
                <a:spcPct val="110000"/>
              </a:lnSpc>
              <a:spcAft>
                <a:spcPct val="0"/>
              </a:spcAft>
              <a:buClrTx/>
              <a:tabLst/>
            </a:pPr>
            <a:r>
              <a:rPr lang="es-MX" altLang="es-MX" sz="1500" dirty="0"/>
              <a:t>Clúster 2 (</a:t>
            </a:r>
            <a:r>
              <a:rPr lang="es-MX" altLang="es-MX" sz="1500" b="1" dirty="0"/>
              <a:t>VIP/Alto Volumen</a:t>
            </a:r>
            <a:r>
              <a:rPr lang="es-MX" altLang="es-MX" sz="1500" dirty="0"/>
              <a:t>): Grupo pequeño, pero con el mayor gasto total y actividad.</a:t>
            </a:r>
          </a:p>
          <a:p>
            <a:pPr marR="0" lvl="1" fontAlgn="base">
              <a:lnSpc>
                <a:spcPct val="110000"/>
              </a:lnSpc>
              <a:spcAft>
                <a:spcPct val="0"/>
              </a:spcAft>
              <a:buClrTx/>
              <a:tabLst/>
            </a:pPr>
            <a:r>
              <a:rPr lang="es-MX" altLang="es-MX" sz="1500" b="1" dirty="0"/>
              <a:t>Hipótesis</a:t>
            </a:r>
            <a:r>
              <a:rPr lang="es-MX" altLang="es-MX" sz="1500" dirty="0"/>
              <a:t>: "Estos segmentos representan oportunidades únicas para la optimización de la estrategia."</a:t>
            </a:r>
          </a:p>
          <a:p>
            <a:pPr marR="0" lvl="1" fontAlgn="base">
              <a:lnSpc>
                <a:spcPct val="110000"/>
              </a:lnSpc>
              <a:spcAft>
                <a:spcPct val="0"/>
              </a:spcAft>
              <a:buClrTx/>
              <a:tabLst/>
            </a:pPr>
            <a:r>
              <a:rPr lang="es-MX" altLang="es-MX" sz="1500" b="1" dirty="0"/>
              <a:t>Iniciativas</a:t>
            </a:r>
            <a:r>
              <a:rPr lang="es-MX" altLang="es-MX" sz="1500" dirty="0"/>
              <a:t> Propuestas Basadas en </a:t>
            </a:r>
            <a:r>
              <a:rPr lang="es-MX" altLang="es-MX" sz="1500" dirty="0" err="1"/>
              <a:t>Clustering</a:t>
            </a:r>
            <a:r>
              <a:rPr lang="es-MX" altLang="es-MX" sz="1500" dirty="0"/>
              <a:t>:</a:t>
            </a:r>
          </a:p>
          <a:p>
            <a:pPr marR="0" lvl="1" fontAlgn="base">
              <a:lnSpc>
                <a:spcPct val="110000"/>
              </a:lnSpc>
              <a:spcAft>
                <a:spcPct val="0"/>
              </a:spcAft>
              <a:buClrTx/>
              <a:tabLst/>
            </a:pPr>
            <a:r>
              <a:rPr lang="es-MX" altLang="es-MX" sz="1500" b="1" dirty="0"/>
              <a:t>Marketing Dirigido</a:t>
            </a:r>
            <a:r>
              <a:rPr lang="es-MX" altLang="es-MX" sz="1500" dirty="0"/>
              <a:t>: Campañas de activación (Clúster 0), programas de lealtad (Clúster 1), servicio VIP (Clúster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500" b="1" dirty="0"/>
          </a:p>
        </p:txBody>
      </p:sp>
      <p:pic>
        <p:nvPicPr>
          <p:cNvPr id="29" name="Imagen 28" descr="Diagrama, Calendario&#10;&#10;El contenido generado por IA puede ser incorrecto.">
            <a:extLst>
              <a:ext uri="{FF2B5EF4-FFF2-40B4-BE49-F238E27FC236}">
                <a16:creationId xmlns:a16="http://schemas.microsoft.com/office/drawing/2014/main" id="{ED98190B-8D64-00EF-7FFA-52E2F3D48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927" y="1083133"/>
            <a:ext cx="5293573" cy="51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7221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4CC90-7682-A603-BE19-DC02864B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73084"/>
            <a:ext cx="10817778" cy="10524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3200" dirty="0"/>
              <a:t>Desarrollo Mixto: </a:t>
            </a:r>
            <a:r>
              <a:rPr lang="es-ES" sz="3200" dirty="0" err="1"/>
              <a:t>Clustering</a:t>
            </a:r>
            <a:r>
              <a:rPr lang="es-ES" sz="3200" dirty="0"/>
              <a:t> + Modelado de Series de Tiempo por Clúster</a:t>
            </a:r>
            <a:endParaRPr lang="en-US" sz="32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5">
            <a:extLst>
              <a:ext uri="{FF2B5EF4-FFF2-40B4-BE49-F238E27FC236}">
                <a16:creationId xmlns:a16="http://schemas.microsoft.com/office/drawing/2014/main" id="{AFA9B3FD-2A5A-B3BC-367E-D4DAD28674E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708277" y="1180433"/>
            <a:ext cx="6098241" cy="531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s-MX" altLang="es-MX" sz="1600" b="1" dirty="0" err="1"/>
              <a:t>Hallazgo</a:t>
            </a:r>
            <a:r>
              <a:rPr lang="es-MX" altLang="es-MX" sz="1600" dirty="0" err="1"/>
              <a:t>:"Los</a:t>
            </a:r>
            <a:r>
              <a:rPr lang="es-MX" altLang="es-MX" sz="1600" dirty="0"/>
              <a:t> modelos evaluados mostraron un rendimiento de ajuste (R²) generalmente bajo y errores significativos."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s-MX" altLang="es-MX" sz="1600" dirty="0"/>
              <a:t>Ejemplos Concretos: "Holt-</a:t>
            </a:r>
            <a:r>
              <a:rPr lang="es-MX" altLang="es-MX" sz="1600" dirty="0" err="1"/>
              <a:t>Winters</a:t>
            </a:r>
            <a:r>
              <a:rPr lang="es-MX" altLang="es-MX" sz="1600" dirty="0"/>
              <a:t> logró un R² de 0.86 para el Clúster 0, pero SARIMA y </a:t>
            </a:r>
            <a:r>
              <a:rPr lang="es-MX" altLang="es-MX" sz="1600" dirty="0" err="1"/>
              <a:t>XGBoost</a:t>
            </a:r>
            <a:r>
              <a:rPr lang="es-MX" altLang="es-MX" sz="1600" dirty="0"/>
              <a:t> tuvieron R² negativos o cercanos a cero en otros clústeres (ej. Clúster 1 R² de 0.03 con </a:t>
            </a:r>
            <a:r>
              <a:rPr lang="es-MX" altLang="es-MX" sz="1600" dirty="0" err="1"/>
              <a:t>XGBoost</a:t>
            </a:r>
            <a:r>
              <a:rPr lang="es-MX" altLang="es-MX" sz="1600" dirty="0"/>
              <a:t>). Aun así se prefiere implementar </a:t>
            </a:r>
            <a:r>
              <a:rPr lang="es-MX" altLang="es-MX" sz="1600" dirty="0" err="1"/>
              <a:t>Xgboost</a:t>
            </a:r>
            <a:r>
              <a:rPr lang="es-MX" altLang="es-MX" sz="1600" dirty="0"/>
              <a:t> a HW y HW a SARIMA, ya que este ultimo requiere superar supuestos que no fueron probados"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s-MX" altLang="es-MX" sz="1600" b="1" dirty="0" err="1"/>
              <a:t>Insight</a:t>
            </a:r>
            <a:r>
              <a:rPr lang="es-MX" altLang="es-MX" sz="1600" dirty="0"/>
              <a:t>: "La volatilidad, los datos atípicos y la no linealidad de las ventas por segmento dificultan el </a:t>
            </a:r>
            <a:r>
              <a:rPr lang="es-MX" altLang="es-MX" sz="1600" dirty="0" err="1"/>
              <a:t>analisis</a:t>
            </a:r>
            <a:r>
              <a:rPr lang="es-MX" altLang="es-MX" sz="1600" dirty="0"/>
              <a:t>. El Clúster 1 requiere un tratamiento de datos y modelado más profundo."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s-MX" altLang="es-MX" sz="1600" dirty="0"/>
              <a:t>Análisis Preliminar de la Demanda: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s-MX" altLang="es-MX" sz="1600" b="1" dirty="0"/>
              <a:t>Hallazgo</a:t>
            </a:r>
            <a:r>
              <a:rPr lang="es-MX" altLang="es-MX" sz="1600" dirty="0"/>
              <a:t>: "Elasticidad Precio de la Demanda global: -0.22 (demanda inelástica)."</a:t>
            </a:r>
          </a:p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s-MX" altLang="es-MX" sz="1600" b="1" dirty="0" err="1"/>
              <a:t>Insight</a:t>
            </a:r>
            <a:r>
              <a:rPr lang="es-MX" altLang="es-MX" sz="1600" dirty="0"/>
              <a:t>: "Un aumento del 1% en el precio se asocia con una caída del 0.22% en la demanda. Debe completarse este análisis de manera más detallada”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Imagen 18" descr="Interfaz de usuario gráfica, Gráfico&#10;&#10;El contenido generado por IA puede ser incorrecto.">
            <a:extLst>
              <a:ext uri="{FF2B5EF4-FFF2-40B4-BE49-F238E27FC236}">
                <a16:creationId xmlns:a16="http://schemas.microsoft.com/office/drawing/2014/main" id="{2484F847-46A7-E845-8C39-D23D1982D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67" y="1521273"/>
            <a:ext cx="4255662" cy="2099076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F8D0AF5B-8B38-EC8B-134A-C0799714169C}"/>
              </a:ext>
            </a:extLst>
          </p:cNvPr>
          <p:cNvGrpSpPr/>
          <p:nvPr/>
        </p:nvGrpSpPr>
        <p:grpSpPr>
          <a:xfrm>
            <a:off x="713232" y="3534362"/>
            <a:ext cx="4255662" cy="2093232"/>
            <a:chOff x="713232" y="3534362"/>
            <a:chExt cx="4255662" cy="2093232"/>
          </a:xfrm>
        </p:grpSpPr>
        <p:pic>
          <p:nvPicPr>
            <p:cNvPr id="23" name="Imagen 22" descr="Gráfico, Gráfico de líneas&#10;&#10;El contenido generado por IA puede ser incorrecto.">
              <a:extLst>
                <a:ext uri="{FF2B5EF4-FFF2-40B4-BE49-F238E27FC236}">
                  <a16:creationId xmlns:a16="http://schemas.microsoft.com/office/drawing/2014/main" id="{89E0800F-84A0-5444-97D7-12D9FFBB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32" y="3534362"/>
              <a:ext cx="4255662" cy="2093232"/>
            </a:xfrm>
            <a:prstGeom prst="rect">
              <a:avLst/>
            </a:prstGeom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A88F8C21-F302-659B-315C-71B3A992C086}"/>
                </a:ext>
              </a:extLst>
            </p:cNvPr>
            <p:cNvSpPr/>
            <p:nvPr/>
          </p:nvSpPr>
          <p:spPr>
            <a:xfrm>
              <a:off x="4391078" y="4110620"/>
              <a:ext cx="513705" cy="1140256"/>
            </a:xfrm>
            <a:prstGeom prst="ellipse">
              <a:avLst/>
            </a:prstGeom>
            <a:solidFill>
              <a:srgbClr val="FFFF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1951529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C17CA8-49BA-E885-763F-1373E7C46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es-MX" sz="6000" dirty="0"/>
              <a:t>Conclusión</a:t>
            </a:r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E4866F88-CA51-E809-C350-45B39D278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97365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40079" y="3778725"/>
          <a:ext cx="10808208" cy="2914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546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666</Words>
  <Application>Microsoft Office PowerPoint</Application>
  <PresentationFormat>Panorámica</PresentationFormat>
  <Paragraphs>36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Arial</vt:lpstr>
      <vt:lpstr>Grandview Display</vt:lpstr>
      <vt:lpstr>DashVTI</vt:lpstr>
      <vt:lpstr>Prueba técnica para el puesto de Sr. Data Scientist</vt:lpstr>
      <vt:lpstr>Hallazgos Clave e Insights del EDA</vt:lpstr>
      <vt:lpstr>Propuesta: Clustering + Series temporales para analizar Comportamiento de Compra.</vt:lpstr>
      <vt:lpstr>Desarrollo Mixto: Clustering + Modelado de Series de Tiempo por Clúster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 Tadeus</dc:creator>
  <cp:lastModifiedBy>Armand Tadeus</cp:lastModifiedBy>
  <cp:revision>6</cp:revision>
  <dcterms:created xsi:type="dcterms:W3CDTF">2025-07-18T00:58:17Z</dcterms:created>
  <dcterms:modified xsi:type="dcterms:W3CDTF">2025-07-18T09:32:13Z</dcterms:modified>
</cp:coreProperties>
</file>