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4" r:id="rId25"/>
    <p:sldId id="265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5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CF833-6855-6040-A021-D52D9113D890}" type="datetimeFigureOut">
              <a:rPr lang="fr-FR" smtClean="0"/>
              <a:t>07/06/16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4B055-6595-C447-917D-757B604F2B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62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B055-6595-C447-917D-757B604F2B9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92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4B055-6595-C447-917D-757B604F2B9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3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07/06/16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7513" y="1958512"/>
            <a:ext cx="8307387" cy="1619250"/>
          </a:xfrm>
        </p:spPr>
        <p:txBody>
          <a:bodyPr/>
          <a:lstStyle/>
          <a:p>
            <a:r>
              <a:rPr lang="en-GB" sz="3600" dirty="0"/>
              <a:t>TIPE</a:t>
            </a:r>
            <a:r>
              <a:rPr lang="en-GB" sz="3200" dirty="0"/>
              <a:t> : Programme de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en-GB" sz="3200" dirty="0" err="1"/>
              <a:t>génération</a:t>
            </a:r>
            <a:r>
              <a:rPr lang="en-GB" sz="3200" dirty="0"/>
              <a:t> </a:t>
            </a:r>
            <a:r>
              <a:rPr lang="en-GB" sz="3200" dirty="0" err="1"/>
              <a:t>aléatoire</a:t>
            </a:r>
            <a:r>
              <a:rPr lang="en-GB" sz="3200" dirty="0"/>
              <a:t> de </a:t>
            </a:r>
            <a:r>
              <a:rPr lang="en-GB" sz="3200" dirty="0" err="1"/>
              <a:t>labyrinthes</a:t>
            </a:r>
            <a:r>
              <a:rPr lang="en-GB" sz="3200" dirty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7513" y="5639708"/>
            <a:ext cx="8307387" cy="753036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 descr="Macintosh HD:Users:Abel:Desktop:13336250_1124638727557670_981146317_n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t="11220" r="29112" b="14740"/>
          <a:stretch/>
        </p:blipFill>
        <p:spPr bwMode="auto">
          <a:xfrm>
            <a:off x="2416644" y="2973762"/>
            <a:ext cx="4137666" cy="31386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700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25" y="1431673"/>
            <a:ext cx="8308975" cy="1143000"/>
          </a:xfrm>
        </p:spPr>
        <p:txBody>
          <a:bodyPr/>
          <a:lstStyle/>
          <a:p>
            <a:r>
              <a:rPr lang="fr-FR" dirty="0" smtClean="0"/>
              <a:t>Algorithme 1 :</a:t>
            </a:r>
            <a:endParaRPr lang="fr-FR" dirty="0"/>
          </a:p>
        </p:txBody>
      </p:sp>
      <p:pic>
        <p:nvPicPr>
          <p:cNvPr id="4" name="Espace réservé du contenu 3" descr="Macintosh HD:Users:Abel:Desktop:Capture d’écran 2016-06-02 à 18.51.4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33" r="-5103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46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1 :</a:t>
            </a:r>
          </a:p>
        </p:txBody>
      </p:sp>
      <p:pic>
        <p:nvPicPr>
          <p:cNvPr id="4" name="Espace réservé du contenu 3" descr="Macintosh HD:Users:Abel:Desktop:Capture d’écran 2016-06-02 à 18.53.3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29" r="-5162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53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1 :</a:t>
            </a:r>
          </a:p>
        </p:txBody>
      </p:sp>
      <p:pic>
        <p:nvPicPr>
          <p:cNvPr id="4" name="Espace réservé du contenu 3" descr="Macintosh HD:Users:Abel:Desktop:Capture d’écran 2016-06-02 à 18.54.0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26" r="-5272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4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1 :</a:t>
            </a:r>
          </a:p>
        </p:txBody>
      </p:sp>
      <p:pic>
        <p:nvPicPr>
          <p:cNvPr id="4" name="Espace réservé du contenu 3" descr="Macintosh HD:Users:Abel:Desktop:Capture d’écran 2016-06-02 à 18.54.1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76" r="-5207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43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1 :</a:t>
            </a:r>
          </a:p>
        </p:txBody>
      </p:sp>
      <p:pic>
        <p:nvPicPr>
          <p:cNvPr id="4" name="Espace réservé du contenu 3" descr="Macintosh HD:Users:Abel:Desktop:Capture d’écran 2016-06-02 à 18.54.5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29" r="-5132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95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1 :</a:t>
            </a:r>
          </a:p>
        </p:txBody>
      </p:sp>
      <p:pic>
        <p:nvPicPr>
          <p:cNvPr id="4" name="Espace réservé du contenu 3" descr="Macintosh HD:Users:Abel:Desktop:Capture d’écran 2016-06-02 à 18.55.1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75" r="-5077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19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1 :</a:t>
            </a:r>
          </a:p>
        </p:txBody>
      </p:sp>
      <p:pic>
        <p:nvPicPr>
          <p:cNvPr id="4" name="Espace réservé du contenu 3" descr="Macintosh HD:Users:Abel:Desktop:Capture d’écran 2016-06-02 à 18.55.3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48" r="-5234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92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1 :</a:t>
            </a:r>
          </a:p>
        </p:txBody>
      </p:sp>
      <p:pic>
        <p:nvPicPr>
          <p:cNvPr id="4" name="Espace réservé du contenu 3" descr="Macintosh HD:Users:Abel:Desktop:Capture d’écran 2016-06-02 à 18.55.4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889" r="-5188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40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</a:t>
            </a:r>
            <a:r>
              <a:rPr lang="fr-FR" dirty="0" smtClean="0"/>
              <a:t>choisi :</a:t>
            </a:r>
            <a:endParaRPr lang="fr-FR" dirty="0"/>
          </a:p>
        </p:txBody>
      </p:sp>
      <p:pic>
        <p:nvPicPr>
          <p:cNvPr id="4" name="Espace réservé du contenu 3" descr="Macintosh HD:Users:Abel:Desktop:TIPE:Construction labyrinthe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1" t="6496" r="55623" b="69515"/>
          <a:stretch/>
        </p:blipFill>
        <p:spPr bwMode="auto">
          <a:xfrm>
            <a:off x="3059710" y="2983524"/>
            <a:ext cx="3245466" cy="31230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478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choisi :</a:t>
            </a:r>
          </a:p>
        </p:txBody>
      </p:sp>
      <p:pic>
        <p:nvPicPr>
          <p:cNvPr id="4" name="Espace réservé du contenu 3" descr="Macintosh HD:Users:Abel:Desktop:TIPE:Construction labyrinthe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5" t="6340" r="12758" b="69515"/>
          <a:stretch/>
        </p:blipFill>
        <p:spPr bwMode="auto">
          <a:xfrm>
            <a:off x="3107764" y="3048001"/>
            <a:ext cx="3152587" cy="31177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903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25" y="1174507"/>
            <a:ext cx="8308975" cy="1143000"/>
          </a:xfrm>
        </p:spPr>
        <p:txBody>
          <a:bodyPr/>
          <a:lstStyle/>
          <a:p>
            <a:r>
              <a:rPr lang="fr-FR" dirty="0" smtClean="0"/>
              <a:t>Introduction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/>
              <a:t>Comment peut on créer un programme capable de générer aléatoirement des milliers de labyrinthes différents, ayant tous une solution sachant que ces labyrinthes doivent mètre en moyenne plus d’une minute à être résolus ?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17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choisi :</a:t>
            </a:r>
          </a:p>
        </p:txBody>
      </p:sp>
      <p:pic>
        <p:nvPicPr>
          <p:cNvPr id="4" name="Espace réservé du contenu 3" descr="Macintosh HD:Users:Abel:Desktop:TIPE:Construction labyrinthe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t="33361" r="56454" b="43033"/>
          <a:stretch/>
        </p:blipFill>
        <p:spPr bwMode="auto">
          <a:xfrm>
            <a:off x="3062942" y="2868705"/>
            <a:ext cx="3316941" cy="3242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033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choisi :</a:t>
            </a:r>
          </a:p>
        </p:txBody>
      </p:sp>
      <p:pic>
        <p:nvPicPr>
          <p:cNvPr id="4" name="Espace réservé du contenu 3" descr="Macintosh HD:Users:Abel:Desktop:TIPE:Construction labyrinthe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7" t="32821" r="13836" b="43033"/>
          <a:stretch/>
        </p:blipFill>
        <p:spPr bwMode="auto">
          <a:xfrm>
            <a:off x="2988235" y="2836475"/>
            <a:ext cx="3077882" cy="3095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138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choisi :</a:t>
            </a:r>
          </a:p>
        </p:txBody>
      </p:sp>
      <p:pic>
        <p:nvPicPr>
          <p:cNvPr id="4" name="Espace réservé du contenu 3" descr="Macintosh HD:Users:Abel:Desktop:TIPE:Construction labyrinthe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61263" r="56224" b="16075"/>
          <a:stretch/>
        </p:blipFill>
        <p:spPr bwMode="auto">
          <a:xfrm>
            <a:off x="3018118" y="3167529"/>
            <a:ext cx="3137647" cy="29284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791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choisi :</a:t>
            </a:r>
          </a:p>
        </p:txBody>
      </p:sp>
      <p:pic>
        <p:nvPicPr>
          <p:cNvPr id="4" name="Espace réservé du contenu 3" descr="Macintosh HD:Users:Abel:Desktop:TIPE:Construction labyrinthe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95" t="61149" r="10430" b="14814"/>
          <a:stretch/>
        </p:blipFill>
        <p:spPr bwMode="auto">
          <a:xfrm>
            <a:off x="2913529" y="2853764"/>
            <a:ext cx="3645647" cy="32654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580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012997"/>
          </a:xfrm>
        </p:spPr>
        <p:txBody>
          <a:bodyPr/>
          <a:lstStyle/>
          <a:p>
            <a:r>
              <a:rPr lang="fr-FR" dirty="0" smtClean="0"/>
              <a:t>Les labyrinthes sont structurés en tableaux de cellules :</a:t>
            </a:r>
            <a:endParaRPr lang="fr-FR" dirty="0"/>
          </a:p>
        </p:txBody>
      </p:sp>
      <p:pic>
        <p:nvPicPr>
          <p:cNvPr id="4" name="Espace réservé du contenu 3" descr="Macintosh HD:Users:Abel:Desktop:cadriag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80" r="-68980"/>
          <a:stretch>
            <a:fillRect/>
          </a:stretch>
        </p:blipFill>
        <p:spPr bwMode="auto">
          <a:xfrm>
            <a:off x="274807" y="3232957"/>
            <a:ext cx="4354799" cy="183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Macintosh HD:Users:Abel:Desktop:eqv-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71" y="3429000"/>
            <a:ext cx="2514600" cy="15170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 de texte 43"/>
          <p:cNvSpPr txBox="1"/>
          <p:nvPr/>
        </p:nvSpPr>
        <p:spPr>
          <a:xfrm>
            <a:off x="5369371" y="5063012"/>
            <a:ext cx="2400300" cy="3429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000" i="1">
                <a:effectLst/>
                <a:ea typeface="ＭＳ 明朝"/>
                <a:cs typeface="Times New Roman"/>
              </a:rPr>
              <a:t>Schéma de surfaces de même topologie </a:t>
            </a:r>
            <a:endParaRPr lang="fr-FR" sz="1200">
              <a:effectLst/>
              <a:ea typeface="ＭＳ 明朝"/>
              <a:cs typeface="Times New Roman"/>
            </a:endParaRPr>
          </a:p>
        </p:txBody>
      </p:sp>
      <p:sp>
        <p:nvSpPr>
          <p:cNvPr id="7" name="Zone de texte 25"/>
          <p:cNvSpPr txBox="1"/>
          <p:nvPr/>
        </p:nvSpPr>
        <p:spPr>
          <a:xfrm>
            <a:off x="1562702" y="5063012"/>
            <a:ext cx="1714500" cy="571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000" i="1" dirty="0">
                <a:effectLst/>
                <a:ea typeface="ＭＳ 明朝"/>
                <a:cs typeface="Times New Roman"/>
              </a:rPr>
              <a:t>Tableau </a:t>
            </a:r>
            <a:r>
              <a:rPr lang="en-GB" sz="1000" i="1" dirty="0" err="1">
                <a:effectLst/>
                <a:ea typeface="ＭＳ 明朝"/>
                <a:cs typeface="Times New Roman"/>
              </a:rPr>
              <a:t>représentant</a:t>
            </a:r>
            <a:r>
              <a:rPr lang="en-GB" sz="1000" i="1" dirty="0">
                <a:effectLst/>
                <a:ea typeface="ＭＳ 明朝"/>
                <a:cs typeface="Times New Roman"/>
              </a:rPr>
              <a:t> un </a:t>
            </a:r>
            <a:r>
              <a:rPr lang="en-GB" sz="1000" i="1" dirty="0" err="1">
                <a:effectLst/>
                <a:ea typeface="ＭＳ 明朝"/>
                <a:cs typeface="Times New Roman"/>
              </a:rPr>
              <a:t>labyrithe</a:t>
            </a:r>
            <a:r>
              <a:rPr lang="en-GB" sz="1000" i="1" dirty="0">
                <a:effectLst/>
                <a:ea typeface="ＭＳ 明朝"/>
                <a:cs typeface="Times New Roman"/>
              </a:rPr>
              <a:t> 8x8.</a:t>
            </a:r>
            <a:endParaRPr lang="fr-FR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445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25" y="1174506"/>
            <a:ext cx="8308975" cy="1143000"/>
          </a:xfrm>
        </p:spPr>
        <p:txBody>
          <a:bodyPr/>
          <a:lstStyle/>
          <a:p>
            <a:r>
              <a:rPr lang="fr-FR" dirty="0" smtClean="0"/>
              <a:t>Les cellules du labyrinthe :</a:t>
            </a:r>
            <a:endParaRPr lang="fr-FR" dirty="0"/>
          </a:p>
        </p:txBody>
      </p:sp>
      <p:pic>
        <p:nvPicPr>
          <p:cNvPr id="4" name="Espace réservé du contenu 3" descr="Capture d’écran 2016-06-06 à 21.48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51" r="-18851"/>
          <a:stretch>
            <a:fillRect/>
          </a:stretch>
        </p:blipFill>
        <p:spPr>
          <a:xfrm>
            <a:off x="-357346" y="3245974"/>
            <a:ext cx="6338812" cy="2663814"/>
          </a:xfrm>
        </p:spPr>
      </p:pic>
      <p:pic>
        <p:nvPicPr>
          <p:cNvPr id="5" name="Image 4" descr="Macintosh HD:Users:Abel:Desktop:Yl_maze.cel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466" y="3245974"/>
            <a:ext cx="2044616" cy="21522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 de texte 26"/>
          <p:cNvSpPr txBox="1"/>
          <p:nvPr/>
        </p:nvSpPr>
        <p:spPr>
          <a:xfrm>
            <a:off x="6228054" y="5398195"/>
            <a:ext cx="1485900" cy="2286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000" i="1" dirty="0">
                <a:effectLst/>
                <a:ea typeface="ＭＳ 明朝"/>
                <a:cs typeface="Times New Roman"/>
              </a:rPr>
              <a:t>Cellule d’un </a:t>
            </a:r>
            <a:r>
              <a:rPr lang="en-GB" sz="1000" i="1" dirty="0" err="1">
                <a:effectLst/>
                <a:ea typeface="ＭＳ 明朝"/>
                <a:cs typeface="Times New Roman"/>
              </a:rPr>
              <a:t>labyrinthe</a:t>
            </a:r>
            <a:endParaRPr lang="fr-FR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020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code : </a:t>
            </a:r>
            <a:endParaRPr lang="fr-FR" dirty="0"/>
          </a:p>
        </p:txBody>
      </p:sp>
      <p:pic>
        <p:nvPicPr>
          <p:cNvPr id="7" name="Image 6" descr="Capture d’écran 2016-06-07 à 08.27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3264591"/>
            <a:ext cx="6083487" cy="269411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633136" y="4138706"/>
            <a:ext cx="2091764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On affecte la valeur 1 qui veut dire qu’il y a un mur destructible à chaque murs de la case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4975412" y="4258235"/>
            <a:ext cx="1657724" cy="522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 For permettant d’initialiser les cases du labyrinthe</a:t>
            </a:r>
            <a:endParaRPr lang="fr-FR" dirty="0"/>
          </a:p>
        </p:txBody>
      </p:sp>
      <p:pic>
        <p:nvPicPr>
          <p:cNvPr id="4" name="Espace réservé du contenu 3" descr="Capture d’écran 2016-06-07 à 08.30.07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961" b="-70961"/>
          <a:stretch>
            <a:fillRect/>
          </a:stretch>
        </p:blipFill>
        <p:spPr>
          <a:xfrm>
            <a:off x="639295" y="1964764"/>
            <a:ext cx="7951134" cy="3341374"/>
          </a:xfrm>
        </p:spPr>
      </p:pic>
    </p:spTree>
    <p:extLst>
      <p:ext uri="{BB962C8B-B14F-4D97-AF65-F5344CB8AC3E}">
        <p14:creationId xmlns:p14="http://schemas.microsoft.com/office/powerpoint/2010/main" val="173253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d’un tableau contenant l’historique des positions visitées </a:t>
            </a:r>
            <a:endParaRPr lang="fr-FR" dirty="0"/>
          </a:p>
        </p:txBody>
      </p:sp>
      <p:pic>
        <p:nvPicPr>
          <p:cNvPr id="4" name="Espace réservé du contenu 3" descr="Capture d’écran 2016-06-07 à 11.19.2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951" b="-34951"/>
          <a:stretch>
            <a:fillRect/>
          </a:stretch>
        </p:blipFill>
        <p:spPr/>
      </p:pic>
      <p:sp>
        <p:nvSpPr>
          <p:cNvPr id="5" name="ZoneTexte 4"/>
          <p:cNvSpPr txBox="1"/>
          <p:nvPr/>
        </p:nvSpPr>
        <p:spPr>
          <a:xfrm>
            <a:off x="567765" y="5692588"/>
            <a:ext cx="460188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HistoriqueX</a:t>
            </a:r>
            <a:r>
              <a:rPr lang="fr-FR" dirty="0" smtClean="0"/>
              <a:t> contient l’historique de l’</a:t>
            </a:r>
            <a:r>
              <a:rPr lang="fr-FR" dirty="0" err="1" smtClean="0"/>
              <a:t>absice</a:t>
            </a:r>
            <a:r>
              <a:rPr lang="fr-FR" dirty="0" smtClean="0"/>
              <a:t> et </a:t>
            </a:r>
            <a:r>
              <a:rPr lang="fr-FR" dirty="0" err="1" smtClean="0"/>
              <a:t>HistoriqueY</a:t>
            </a:r>
            <a:r>
              <a:rPr lang="fr-FR" dirty="0" smtClean="0"/>
              <a:t> celui de l’ordonnée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5" idx="0"/>
          </p:cNvCxnSpPr>
          <p:nvPr/>
        </p:nvCxnSpPr>
        <p:spPr>
          <a:xfrm flipH="1" flipV="1">
            <a:off x="1822824" y="5184588"/>
            <a:ext cx="1045882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1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d’une boucle qui correspond aux positions dans le labyrinthe</a:t>
            </a:r>
            <a:endParaRPr lang="fr-FR" dirty="0"/>
          </a:p>
        </p:txBody>
      </p:sp>
      <p:pic>
        <p:nvPicPr>
          <p:cNvPr id="7" name="Image 6" descr="Capture d’écran 2016-06-07 à 11.22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2941313"/>
            <a:ext cx="5455958" cy="284922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200588" y="2803907"/>
            <a:ext cx="203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Construire vaut 1 tant que l’on a pas fini de construire le labyrinthe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 flipV="1">
            <a:off x="3914588" y="2985300"/>
            <a:ext cx="2286000" cy="41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200588" y="4213412"/>
            <a:ext cx="2032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Tableau qui contient les directions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12" idx="1"/>
          </p:cNvCxnSpPr>
          <p:nvPr/>
        </p:nvCxnSpPr>
        <p:spPr>
          <a:xfrm flipH="1" flipV="1">
            <a:off x="3376706" y="4108824"/>
            <a:ext cx="2823882" cy="566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66118" y="5328870"/>
            <a:ext cx="265878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Autre boucle qui vérifie si la direction est possible (si le mur est cassable) 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9" idx="1"/>
          </p:cNvCxnSpPr>
          <p:nvPr/>
        </p:nvCxnSpPr>
        <p:spPr>
          <a:xfrm flipH="1" flipV="1">
            <a:off x="4676588" y="5136742"/>
            <a:ext cx="1389530" cy="653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4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25" y="1262712"/>
            <a:ext cx="8308975" cy="1143000"/>
          </a:xfrm>
        </p:spPr>
        <p:txBody>
          <a:bodyPr/>
          <a:lstStyle/>
          <a:p>
            <a:r>
              <a:rPr lang="fr-FR" dirty="0" smtClean="0"/>
              <a:t>Sommaire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I/ </a:t>
            </a:r>
            <a:r>
              <a:rPr lang="fr-FR" dirty="0"/>
              <a:t> </a:t>
            </a:r>
            <a:r>
              <a:rPr lang="fr-FR" dirty="0" smtClean="0"/>
              <a:t>Les différents types de labyrinthes</a:t>
            </a:r>
          </a:p>
          <a:p>
            <a:pPr marL="0" indent="0">
              <a:buNone/>
            </a:pPr>
            <a:r>
              <a:rPr lang="fr-FR" dirty="0" smtClean="0"/>
              <a:t>II/ Les algorithmes de construction de labyrinthe.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1) Présentation de 2 algorithmes de génération aléatoire de labyrinthe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       2) La structure des labyrinthes en informatique  et présentation du 	programme créé</a:t>
            </a:r>
          </a:p>
          <a:p>
            <a:pPr marL="0" indent="0">
              <a:buNone/>
            </a:pPr>
            <a:r>
              <a:rPr lang="fr-FR" dirty="0" smtClean="0"/>
              <a:t>III/ Méthodes de résolutions et concours de rapidité.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703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 la direction choisis est « haut »</a:t>
            </a:r>
            <a:endParaRPr lang="fr-FR" dirty="0"/>
          </a:p>
        </p:txBody>
      </p:sp>
      <p:pic>
        <p:nvPicPr>
          <p:cNvPr id="6" name="Espace réservé du contenu 5" descr="Capture d’écran 2016-06-07 à 11.39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36" r="-35136"/>
          <a:stretch>
            <a:fillRect/>
          </a:stretch>
        </p:blipFill>
        <p:spPr>
          <a:xfrm>
            <a:off x="-1557622" y="2599765"/>
            <a:ext cx="8983388" cy="3775168"/>
          </a:xfrm>
        </p:spPr>
      </p:pic>
      <p:sp>
        <p:nvSpPr>
          <p:cNvPr id="7" name="ZoneTexte 6"/>
          <p:cNvSpPr txBox="1"/>
          <p:nvPr/>
        </p:nvSpPr>
        <p:spPr>
          <a:xfrm>
            <a:off x="5677647" y="2704353"/>
            <a:ext cx="304725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</a:t>
            </a:r>
            <a:r>
              <a:rPr lang="fr-FR" sz="1600" dirty="0" smtClean="0"/>
              <a:t>i </a:t>
            </a:r>
            <a:r>
              <a:rPr lang="fr-FR" sz="1600" dirty="0" smtClean="0"/>
              <a:t>le mur du haut vaut 2 (mur indestructible) ou que la case adjacente a déjà été visitée on retire la direction actuelle et on demande à l’ordinateur de </a:t>
            </a:r>
            <a:r>
              <a:rPr lang="fr-FR" sz="1600" dirty="0" err="1" smtClean="0"/>
              <a:t>re</a:t>
            </a:r>
            <a:r>
              <a:rPr lang="fr-FR" sz="1600" dirty="0" smtClean="0"/>
              <a:t>-choisir une direction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>
            <a:off x="5423647" y="2704353"/>
            <a:ext cx="254000" cy="23607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677647" y="4440310"/>
            <a:ext cx="314344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/>
              <a:t>Sinon, on dit au programme d’aller dans cette direction, il détruit le mur de la case actuelle ainsi que la case adjacente. 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677647" y="5599833"/>
            <a:ext cx="3047253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Et pour sortir de la boucle on dit qu’on a trouvé une direction </a:t>
            </a:r>
          </a:p>
          <a:p>
            <a:endParaRPr lang="fr-FR" dirty="0"/>
          </a:p>
        </p:txBody>
      </p:sp>
      <p:cxnSp>
        <p:nvCxnSpPr>
          <p:cNvPr id="13" name="Connecteur droit avec flèche 12"/>
          <p:cNvCxnSpPr>
            <a:stCxn id="10" idx="1"/>
          </p:cNvCxnSpPr>
          <p:nvPr/>
        </p:nvCxnSpPr>
        <p:spPr>
          <a:xfrm flipH="1">
            <a:off x="2630796" y="4978919"/>
            <a:ext cx="3046851" cy="407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2514141" y="6030720"/>
            <a:ext cx="3163506" cy="155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 toutes les directions testé sont impossibles on doit revenir en arrière</a:t>
            </a:r>
            <a:endParaRPr lang="fr-FR" dirty="0"/>
          </a:p>
        </p:txBody>
      </p:sp>
      <p:pic>
        <p:nvPicPr>
          <p:cNvPr id="4" name="Espace réservé du contenu 3" descr="Capture d’écran 2016-06-07 à 12.57.3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250" b="-50250"/>
          <a:stretch>
            <a:fillRect/>
          </a:stretch>
        </p:blipFill>
        <p:spPr>
          <a:xfrm>
            <a:off x="415925" y="1942033"/>
            <a:ext cx="8308975" cy="3491753"/>
          </a:xfrm>
        </p:spPr>
      </p:pic>
      <p:sp>
        <p:nvSpPr>
          <p:cNvPr id="7" name="ZoneTexte 6"/>
          <p:cNvSpPr txBox="1"/>
          <p:nvPr/>
        </p:nvSpPr>
        <p:spPr>
          <a:xfrm>
            <a:off x="521623" y="4626811"/>
            <a:ext cx="243802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 il n’y a plus de directions possibles</a:t>
            </a:r>
          </a:p>
          <a:p>
            <a:r>
              <a:rPr lang="fr-FR" dirty="0" smtClean="0"/>
              <a:t>On change la valeur de xi et yi grâce à  « historique » 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816454" y="3379387"/>
            <a:ext cx="158755" cy="1247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14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L’aspect graphique :</a:t>
            </a:r>
            <a:endParaRPr lang="fr-FR" dirty="0"/>
          </a:p>
        </p:txBody>
      </p:sp>
      <p:pic>
        <p:nvPicPr>
          <p:cNvPr id="4" name="Espace réservé du contenu 3" descr="SDL_logo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53" r="-19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373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trouver les solution d’un labyrinthe facilement ?</a:t>
            </a:r>
            <a:endParaRPr lang="fr-FR" dirty="0"/>
          </a:p>
        </p:txBody>
      </p:sp>
      <p:pic>
        <p:nvPicPr>
          <p:cNvPr id="4" name="Espace réservé du contenu 3" descr="Macintosh HD:Users:Abel:Desktop:Capture d’écran 2016-05-31 à 15.20.4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2" r="-8822"/>
          <a:stretch>
            <a:fillRect/>
          </a:stretch>
        </p:blipFill>
        <p:spPr bwMode="auto">
          <a:xfrm>
            <a:off x="861813" y="2599765"/>
            <a:ext cx="7511559" cy="30041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 de texte 42"/>
          <p:cNvSpPr txBox="1"/>
          <p:nvPr/>
        </p:nvSpPr>
        <p:spPr>
          <a:xfrm>
            <a:off x="2281481" y="5787404"/>
            <a:ext cx="5715000" cy="57150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CA" sz="1200" b="1" u="sng" dirty="0" smtClean="0">
                <a:effectLst/>
                <a:ea typeface="ＭＳ 明朝"/>
                <a:cs typeface="Times New Roman"/>
              </a:rPr>
              <a:t>Légende</a:t>
            </a:r>
            <a:r>
              <a:rPr lang="en-GB" sz="1200" b="1" u="sng" dirty="0" smtClean="0">
                <a:effectLst/>
                <a:ea typeface="ＭＳ 明朝"/>
                <a:cs typeface="Times New Roman"/>
              </a:rPr>
              <a:t> </a:t>
            </a:r>
            <a:r>
              <a:rPr lang="en-GB" sz="1200" b="1" u="sng" dirty="0">
                <a:effectLst/>
                <a:ea typeface="ＭＳ 明朝"/>
                <a:cs typeface="Times New Roman"/>
              </a:rPr>
              <a:t>: </a:t>
            </a:r>
            <a:endParaRPr lang="fr-FR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En </a:t>
            </a:r>
            <a:r>
              <a:rPr lang="en-GB" sz="1200" dirty="0">
                <a:solidFill>
                  <a:srgbClr val="FF0000"/>
                </a:solidFill>
                <a:effectLst/>
                <a:ea typeface="ＭＳ 明朝"/>
                <a:cs typeface="Times New Roman"/>
              </a:rPr>
              <a:t>rouge</a:t>
            </a:r>
            <a:r>
              <a:rPr lang="en-GB" sz="1200" dirty="0">
                <a:effectLst/>
                <a:ea typeface="ＭＳ 明朝"/>
                <a:cs typeface="Times New Roman"/>
              </a:rPr>
              <a:t> on a le </a:t>
            </a:r>
            <a:r>
              <a:rPr lang="en-GB" sz="1200" dirty="0" err="1">
                <a:effectLst/>
                <a:ea typeface="ＭＳ 明朝"/>
                <a:cs typeface="Times New Roman"/>
              </a:rPr>
              <a:t>chemin</a:t>
            </a:r>
            <a:r>
              <a:rPr lang="en-GB" sz="1200" dirty="0">
                <a:effectLst/>
                <a:ea typeface="ＭＳ 明朝"/>
                <a:cs typeface="Times New Roman"/>
              </a:rPr>
              <a:t> </a:t>
            </a:r>
            <a:r>
              <a:rPr lang="en-GB" sz="1200" dirty="0" err="1">
                <a:effectLst/>
                <a:ea typeface="ＭＳ 明朝"/>
                <a:cs typeface="Times New Roman"/>
              </a:rPr>
              <a:t>pris</a:t>
            </a:r>
            <a:r>
              <a:rPr lang="en-GB" sz="1200" dirty="0">
                <a:effectLst/>
                <a:ea typeface="ＭＳ 明朝"/>
                <a:cs typeface="Times New Roman"/>
              </a:rPr>
              <a:t> </a:t>
            </a:r>
            <a:r>
              <a:rPr lang="en-GB" sz="1200" dirty="0" err="1">
                <a:effectLst/>
                <a:ea typeface="ＭＳ 明朝"/>
                <a:cs typeface="Times New Roman"/>
              </a:rPr>
              <a:t>si</a:t>
            </a:r>
            <a:r>
              <a:rPr lang="en-GB" sz="1200" dirty="0">
                <a:effectLst/>
                <a:ea typeface="ＭＳ 明朝"/>
                <a:cs typeface="Times New Roman"/>
              </a:rPr>
              <a:t> </a:t>
            </a:r>
            <a:r>
              <a:rPr lang="en-GB" sz="1200" dirty="0" err="1">
                <a:effectLst/>
                <a:ea typeface="ＭＳ 明朝"/>
                <a:cs typeface="Times New Roman"/>
              </a:rPr>
              <a:t>l’on</a:t>
            </a:r>
            <a:r>
              <a:rPr lang="en-GB" sz="1200" dirty="0">
                <a:effectLst/>
                <a:ea typeface="ＭＳ 明朝"/>
                <a:cs typeface="Times New Roman"/>
              </a:rPr>
              <a:t> suit un </a:t>
            </a:r>
            <a:r>
              <a:rPr lang="en-GB" sz="1200" dirty="0" err="1">
                <a:effectLst/>
                <a:ea typeface="ＭＳ 明朝"/>
                <a:cs typeface="Times New Roman"/>
              </a:rPr>
              <a:t>seul</a:t>
            </a:r>
            <a:r>
              <a:rPr lang="en-GB" sz="1200" dirty="0">
                <a:effectLst/>
                <a:ea typeface="ＭＳ 明朝"/>
                <a:cs typeface="Times New Roman"/>
              </a:rPr>
              <a:t> </a:t>
            </a:r>
            <a:r>
              <a:rPr lang="en-GB" sz="1200" dirty="0" err="1">
                <a:effectLst/>
                <a:ea typeface="ＭＳ 明朝"/>
                <a:cs typeface="Times New Roman"/>
              </a:rPr>
              <a:t>mur</a:t>
            </a:r>
            <a:r>
              <a:rPr lang="en-GB" sz="1200" dirty="0">
                <a:effectLst/>
                <a:ea typeface="ＭＳ 明朝"/>
                <a:cs typeface="Times New Roman"/>
              </a:rPr>
              <a:t>.</a:t>
            </a:r>
            <a:endParaRPr lang="fr-FR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 </a:t>
            </a:r>
            <a:endParaRPr lang="fr-FR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053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Macintosh HD:Users:Abel:Desktop:Capture d’écran 2016-05-31 à 13.53.2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205" r="-6920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5" name="Zone de texte 40"/>
          <p:cNvSpPr txBox="1"/>
          <p:nvPr/>
        </p:nvSpPr>
        <p:spPr>
          <a:xfrm>
            <a:off x="618126" y="4273681"/>
            <a:ext cx="1943100" cy="148590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b="1" u="sng">
                <a:effectLst/>
                <a:ea typeface="ＭＳ 明朝"/>
                <a:cs typeface="Times New Roman"/>
              </a:rPr>
              <a:t>Légende :</a:t>
            </a:r>
            <a:endParaRPr lang="fr-FR" sz="120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>
                <a:solidFill>
                  <a:srgbClr val="0000FF"/>
                </a:solidFill>
                <a:effectLst/>
                <a:ea typeface="ＭＳ 明朝"/>
                <a:cs typeface="Times New Roman"/>
              </a:rPr>
              <a:t>Bleu :</a:t>
            </a:r>
            <a:r>
              <a:rPr lang="en-GB" sz="1200">
                <a:effectLst/>
                <a:ea typeface="ＭＳ 明朝"/>
                <a:cs typeface="Times New Roman"/>
              </a:rPr>
              <a:t> Exemple de chemin parcouru par le programme</a:t>
            </a:r>
            <a:endParaRPr lang="fr-FR" sz="120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>
                <a:solidFill>
                  <a:srgbClr val="FF0000"/>
                </a:solidFill>
                <a:effectLst/>
                <a:ea typeface="ＭＳ 明朝"/>
                <a:cs typeface="Times New Roman"/>
              </a:rPr>
              <a:t>Rouge :</a:t>
            </a:r>
            <a:r>
              <a:rPr lang="en-GB" sz="1200">
                <a:effectLst/>
                <a:ea typeface="ＭＳ 明朝"/>
                <a:cs typeface="Times New Roman"/>
              </a:rPr>
              <a:t> Chemin enregistré </a:t>
            </a:r>
            <a:endParaRPr lang="fr-FR" sz="120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>
                <a:solidFill>
                  <a:srgbClr val="008000"/>
                </a:solidFill>
                <a:effectLst/>
                <a:ea typeface="ＭＳ 明朝"/>
                <a:cs typeface="Times New Roman"/>
              </a:rPr>
              <a:t>Vers :</a:t>
            </a:r>
            <a:r>
              <a:rPr lang="en-GB" sz="1200">
                <a:effectLst/>
                <a:ea typeface="ＭＳ 明朝"/>
                <a:cs typeface="Times New Roman"/>
              </a:rPr>
              <a:t> Entrée et sortie du labyrinthe.</a:t>
            </a:r>
            <a:endParaRPr lang="fr-FR" sz="1200">
              <a:effectLst/>
              <a:ea typeface="ＭＳ 明朝"/>
              <a:cs typeface="Times New Roman"/>
            </a:endParaRPr>
          </a:p>
        </p:txBody>
      </p:sp>
      <p:sp>
        <p:nvSpPr>
          <p:cNvPr id="6" name="Zone de texte 38"/>
          <p:cNvSpPr txBox="1"/>
          <p:nvPr/>
        </p:nvSpPr>
        <p:spPr>
          <a:xfrm>
            <a:off x="618126" y="3179279"/>
            <a:ext cx="1714500" cy="571500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1000" i="1" dirty="0" smtClean="0">
                <a:effectLst/>
                <a:ea typeface="ＭＳ 明朝"/>
                <a:cs typeface="Times New Roman"/>
              </a:rPr>
              <a:t>Le programme arrive dans un cul de sac et doit donc  revenir en arrière</a:t>
            </a:r>
            <a:endParaRPr lang="fr-FR" sz="1200" dirty="0" smtClean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 </a:t>
            </a:r>
            <a:endParaRPr lang="fr-FR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8" name="Connecteur droit avec flèche 7"/>
          <p:cNvCxnSpPr>
            <a:stCxn id="6" idx="3"/>
          </p:cNvCxnSpPr>
          <p:nvPr/>
        </p:nvCxnSpPr>
        <p:spPr>
          <a:xfrm>
            <a:off x="2332626" y="3465029"/>
            <a:ext cx="1726964" cy="481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430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du programme et </a:t>
            </a:r>
            <a:r>
              <a:rPr lang="fr-FR" dirty="0" err="1" smtClean="0"/>
              <a:t>concour</a:t>
            </a:r>
            <a:r>
              <a:rPr lang="fr-FR" dirty="0" smtClean="0"/>
              <a:t> de résolution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5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25" y="1209789"/>
            <a:ext cx="8308975" cy="1143000"/>
          </a:xfrm>
        </p:spPr>
        <p:txBody>
          <a:bodyPr/>
          <a:lstStyle/>
          <a:p>
            <a:r>
              <a:rPr lang="fr-FR" dirty="0" smtClean="0"/>
              <a:t>Le labyrinthe, une surface connexe</a:t>
            </a:r>
            <a:endParaRPr lang="fr-FR" dirty="0"/>
          </a:p>
        </p:txBody>
      </p:sp>
      <p:pic>
        <p:nvPicPr>
          <p:cNvPr id="5" name="Espace réservé du contenu 4" descr="a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32" r="-54332"/>
          <a:stretch>
            <a:fillRect/>
          </a:stretch>
        </p:blipFill>
        <p:spPr>
          <a:xfrm>
            <a:off x="415925" y="2755900"/>
            <a:ext cx="8308975" cy="3492500"/>
          </a:xfrm>
        </p:spPr>
      </p:pic>
    </p:spTree>
    <p:extLst>
      <p:ext uri="{BB962C8B-B14F-4D97-AF65-F5344CB8AC3E}">
        <p14:creationId xmlns:p14="http://schemas.microsoft.com/office/powerpoint/2010/main" val="135407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25" y="1209789"/>
            <a:ext cx="8308975" cy="1143000"/>
          </a:xfrm>
        </p:spPr>
        <p:txBody>
          <a:bodyPr/>
          <a:lstStyle/>
          <a:p>
            <a:r>
              <a:rPr lang="fr-FR" dirty="0" smtClean="0"/>
              <a:t>Deux types principaux</a:t>
            </a:r>
            <a:endParaRPr lang="fr-FR" dirty="0"/>
          </a:p>
        </p:txBody>
      </p:sp>
      <p:pic>
        <p:nvPicPr>
          <p:cNvPr id="4" name="Espace réservé du contenu 3" descr="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04" b="-78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676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labyrinthes </a:t>
            </a:r>
            <a:r>
              <a:rPr lang="fr-FR" dirty="0" err="1" smtClean="0"/>
              <a:t>unicursal</a:t>
            </a:r>
            <a:endParaRPr lang="fr-FR" dirty="0"/>
          </a:p>
        </p:txBody>
      </p:sp>
      <p:pic>
        <p:nvPicPr>
          <p:cNvPr id="4" name="Espace réservé du contenu 3" descr="Macintosh HD:Users:Abel:Desktop:220px-Cretan-labyrinth-circular-disc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80" r="-6898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35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labyrinthes en rhizome</a:t>
            </a:r>
            <a:endParaRPr lang="fr-FR" dirty="0"/>
          </a:p>
        </p:txBody>
      </p:sp>
      <p:pic>
        <p:nvPicPr>
          <p:cNvPr id="4" name="Espace réservé du contenu 3" descr="Macintosh HD:Users:Abel:Desktop:Capture d’écran 2016-05-30 à 23.13.5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921" r="-6792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88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25" y="1121583"/>
            <a:ext cx="8308975" cy="1143000"/>
          </a:xfrm>
        </p:spPr>
        <p:txBody>
          <a:bodyPr/>
          <a:lstStyle/>
          <a:p>
            <a:r>
              <a:rPr lang="fr-FR" dirty="0" smtClean="0"/>
              <a:t>Les labyrinthes </a:t>
            </a:r>
            <a:r>
              <a:rPr lang="fr-FR" dirty="0" err="1" smtClean="0"/>
              <a:t>manieristes</a:t>
            </a:r>
            <a:endParaRPr lang="fr-FR" dirty="0"/>
          </a:p>
        </p:txBody>
      </p:sp>
      <p:pic>
        <p:nvPicPr>
          <p:cNvPr id="4" name="Espace réservé du contenu 3" descr="Macintosh HD:Users:Abel:Desktop:300px-Yl_maze.md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16" r="-53116"/>
          <a:stretch>
            <a:fillRect/>
          </a:stretch>
        </p:blipFill>
        <p:spPr bwMode="auto">
          <a:xfrm>
            <a:off x="0" y="3074187"/>
            <a:ext cx="4699598" cy="234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Macintosh HD:Users:Abel:Desktop:300px-Yl_maze.td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80" y="2817535"/>
            <a:ext cx="1864360" cy="24218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 de texte 21"/>
          <p:cNvSpPr txBox="1"/>
          <p:nvPr/>
        </p:nvSpPr>
        <p:spPr>
          <a:xfrm>
            <a:off x="1087862" y="5420462"/>
            <a:ext cx="2628900" cy="571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000" i="1">
                <a:effectLst/>
                <a:ea typeface="ＭＳ 明朝"/>
                <a:cs typeface="Times New Roman"/>
              </a:rPr>
              <a:t>Labyrinthe manieriste parfait et son arbre associé.</a:t>
            </a:r>
            <a:endParaRPr lang="fr-FR" sz="1200">
              <a:effectLst/>
              <a:ea typeface="ＭＳ 明朝"/>
              <a:cs typeface="Times New Roman"/>
            </a:endParaRPr>
          </a:p>
        </p:txBody>
      </p:sp>
      <p:sp>
        <p:nvSpPr>
          <p:cNvPr id="7" name="Zone de texte 22"/>
          <p:cNvSpPr txBox="1"/>
          <p:nvPr/>
        </p:nvSpPr>
        <p:spPr>
          <a:xfrm>
            <a:off x="5687569" y="5239425"/>
            <a:ext cx="1600200" cy="5715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000" i="1">
                <a:effectLst/>
                <a:ea typeface="ＭＳ 明朝"/>
                <a:cs typeface="Times New Roman"/>
              </a:rPr>
              <a:t>Représentation en arbre du même labyrinthe.</a:t>
            </a:r>
            <a:endParaRPr lang="fr-FR" sz="120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577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II/Les </a:t>
            </a:r>
            <a:r>
              <a:rPr lang="fr-FR" dirty="0"/>
              <a:t>algorithmes de construction de labyrinthe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fr-FR" dirty="0" smtClean="0"/>
              <a:t>Les algorithmes de génération aléatoire de labyrinthe.</a:t>
            </a:r>
          </a:p>
          <a:p>
            <a:pPr marL="0" indent="0">
              <a:buNone/>
            </a:pPr>
            <a:r>
              <a:rPr lang="fr-FR" dirty="0" smtClean="0"/>
              <a:t>Nous avons pensé à de nombreux algorithme afin de mener notre projet à bien mais seul deux de ceux-ci répondais pleinement  à notre problématique.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64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si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Exposition.thmx</Template>
  <TotalTime>1666</TotalTime>
  <Words>509</Words>
  <Application>Microsoft Macintosh PowerPoint</Application>
  <PresentationFormat>Présentation à l'écran (4:3)</PresentationFormat>
  <Paragraphs>69</Paragraphs>
  <Slides>35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Exposition</vt:lpstr>
      <vt:lpstr>TIPE : Programme de  génération aléatoire de labyrinthes. </vt:lpstr>
      <vt:lpstr>Introduction :</vt:lpstr>
      <vt:lpstr>Sommaire :</vt:lpstr>
      <vt:lpstr>Le labyrinthe, une surface connexe</vt:lpstr>
      <vt:lpstr>Deux types principaux</vt:lpstr>
      <vt:lpstr>Les labyrinthes unicursal</vt:lpstr>
      <vt:lpstr>Les labyrinthes en rhizome</vt:lpstr>
      <vt:lpstr>Les labyrinthes manieristes</vt:lpstr>
      <vt:lpstr>II/Les algorithmes de construction de labyrinthe.</vt:lpstr>
      <vt:lpstr>Algorithme 1 :</vt:lpstr>
      <vt:lpstr>Algorithme 1 :</vt:lpstr>
      <vt:lpstr>Algorithme 1 :</vt:lpstr>
      <vt:lpstr>Algorithme 1 :</vt:lpstr>
      <vt:lpstr>Algorithme 1 :</vt:lpstr>
      <vt:lpstr>Algorithme 1 :</vt:lpstr>
      <vt:lpstr>Algorithme 1 :</vt:lpstr>
      <vt:lpstr>Algorithme 1 :</vt:lpstr>
      <vt:lpstr>Algorithme choisi :</vt:lpstr>
      <vt:lpstr>Algorithme choisi :</vt:lpstr>
      <vt:lpstr>Algorithme choisi :</vt:lpstr>
      <vt:lpstr>Algorithme choisi :</vt:lpstr>
      <vt:lpstr>Algorithme choisi :</vt:lpstr>
      <vt:lpstr>Algorithme choisi :</vt:lpstr>
      <vt:lpstr>Les labyrinthes sont structurés en tableaux de cellules :</vt:lpstr>
      <vt:lpstr>Les cellules du labyrinthe :</vt:lpstr>
      <vt:lpstr>Présentation du code : </vt:lpstr>
      <vt:lpstr>Boucle For permettant d’initialiser les cases du labyrinthe</vt:lpstr>
      <vt:lpstr>Construction d’un tableau contenant l’historique des positions visitées </vt:lpstr>
      <vt:lpstr>Construction d’une boucle qui correspond aux positions dans le labyrinthe</vt:lpstr>
      <vt:lpstr>Si la direction choisis est « haut »</vt:lpstr>
      <vt:lpstr>Si toutes les directions testé sont impossibles on doit revenir en arrière</vt:lpstr>
      <vt:lpstr>L’aspect graphique :</vt:lpstr>
      <vt:lpstr>Comment trouver les solution d’un labyrinthe facilement ?</vt:lpstr>
      <vt:lpstr>Présentation PowerPoint</vt:lpstr>
      <vt:lpstr>Démonstration du programme et concour de résolution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: Programme de  génération aléatoire de labyrinthes. </dc:title>
  <dc:creator>sophie Le Mouel</dc:creator>
  <cp:lastModifiedBy>sophie Le Mouel</cp:lastModifiedBy>
  <cp:revision>19</cp:revision>
  <dcterms:created xsi:type="dcterms:W3CDTF">2016-06-06T07:28:48Z</dcterms:created>
  <dcterms:modified xsi:type="dcterms:W3CDTF">2016-06-07T11:54:22Z</dcterms:modified>
</cp:coreProperties>
</file>