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0" r:id="rId7"/>
    <p:sldId id="269" r:id="rId8"/>
    <p:sldId id="265" r:id="rId9"/>
    <p:sldId id="276" r:id="rId10"/>
    <p:sldId id="271" r:id="rId11"/>
    <p:sldId id="272" r:id="rId12"/>
    <p:sldId id="273" r:id="rId13"/>
    <p:sldId id="274" r:id="rId14"/>
    <p:sldId id="270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CECB-D068-467E-B241-6B34F03C7174}" type="datetimeFigureOut">
              <a:rPr lang="fr-FR"/>
              <a:t>06/02/2017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BEEC1-E17E-4FFF-838B-29AC4EEC22C6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3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1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3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2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9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4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8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4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0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7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3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8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34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0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EEC1-E17E-4FFF-838B-29AC4EEC22C6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3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95250"/>
            <a:ext cx="914400" cy="6541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4285" y="962025"/>
            <a:ext cx="754057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3600" b="1" dirty="0">
                <a:solidFill>
                  <a:srgbClr val="3A3838"/>
                </a:solidFill>
              </a:rPr>
              <a:t>Large Scale Data Processing</a:t>
            </a:r>
            <a:endParaRPr lang="fr-FR" sz="3600" b="1" dirty="0">
              <a:solidFill>
                <a:srgbClr val="3A3838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75" y="3705225"/>
            <a:ext cx="11909612" cy="3028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402042" y="4404159"/>
            <a:ext cx="2570554" cy="2246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000" b="1" dirty="0">
                <a:solidFill>
                  <a:srgbClr val="FFFFFF"/>
                </a:solidFill>
              </a:rPr>
              <a:t>Armand LEOPOLD</a:t>
            </a:r>
            <a:endParaRPr lang="fr-FR" sz="2000" b="1" dirty="0">
              <a:solidFill>
                <a:srgbClr val="FFFFFF"/>
              </a:solidFill>
              <a:latin typeface="Calibri"/>
            </a:endParaRPr>
          </a:p>
          <a:p>
            <a:r>
              <a:rPr lang="fr-FR" sz="2000" b="1" dirty="0">
                <a:solidFill>
                  <a:srgbClr val="FFFFFF"/>
                </a:solidFill>
                <a:latin typeface="Calibri"/>
              </a:rPr>
              <a:t>Romain CHATEAU</a:t>
            </a:r>
            <a:endParaRPr lang="fr-FR" b="1" dirty="0">
              <a:solidFill>
                <a:srgbClr val="FFFFFF"/>
              </a:solidFill>
              <a:latin typeface="Calibri"/>
            </a:endParaRPr>
          </a:p>
          <a:p>
            <a:r>
              <a:rPr lang="fr-FR" sz="2000" b="1" dirty="0">
                <a:solidFill>
                  <a:srgbClr val="FFFFFF"/>
                </a:solidFill>
                <a:latin typeface="Calibri"/>
              </a:rPr>
              <a:t>Florent BACQUE</a:t>
            </a:r>
            <a:endParaRPr lang="fr-FR" b="1" dirty="0">
              <a:solidFill>
                <a:srgbClr val="FFFFFF"/>
              </a:solidFill>
              <a:latin typeface="Calibri"/>
            </a:endParaRPr>
          </a:p>
          <a:p>
            <a:r>
              <a:rPr lang="fr-FR" sz="2000" b="1" dirty="0">
                <a:solidFill>
                  <a:srgbClr val="FFFFFF"/>
                </a:solidFill>
                <a:latin typeface="Calibri"/>
              </a:rPr>
              <a:t>Thibault MARIDOR</a:t>
            </a:r>
            <a:endParaRPr lang="fr-FR" b="1" dirty="0">
              <a:solidFill>
                <a:srgbClr val="FFFFFF"/>
              </a:solidFill>
              <a:latin typeface="Calibri"/>
            </a:endParaRPr>
          </a:p>
          <a:p>
            <a:r>
              <a:rPr lang="fr-FR" sz="2000" b="1" dirty="0">
                <a:solidFill>
                  <a:srgbClr val="FFFFFF"/>
                </a:solidFill>
                <a:latin typeface="Calibri"/>
              </a:rPr>
              <a:t>Sara SERGHINI</a:t>
            </a:r>
            <a:endParaRPr lang="fr-FR" sz="2000" b="1" dirty="0"/>
          </a:p>
          <a:p>
            <a:r>
              <a:rPr lang="fr-FR" sz="2000" b="1" dirty="0">
                <a:solidFill>
                  <a:srgbClr val="FFFFFF"/>
                </a:solidFill>
                <a:latin typeface="Calibri"/>
              </a:rPr>
              <a:t>Aida TAMBOURA 	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91456" y="1610043"/>
            <a:ext cx="754057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3600" b="1" dirty="0">
                <a:solidFill>
                  <a:srgbClr val="3A3838"/>
                </a:solidFill>
              </a:rPr>
              <a:t>Groupe 3</a:t>
            </a:r>
            <a:endParaRPr lang="fr-FR" sz="36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Interactions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647913" y="32824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49" y="994528"/>
            <a:ext cx="2857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14" y="4799086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61" y="2868232"/>
            <a:ext cx="31146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647913" y="2943480"/>
            <a:ext cx="403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 err="1"/>
              <a:t>producer</a:t>
            </a:r>
            <a:r>
              <a:rPr lang="fr-FR" dirty="0"/>
              <a:t> envoie les données au </a:t>
            </a:r>
            <a:r>
              <a:rPr lang="fr-FR" dirty="0" smtClean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/>
              <a:t>consumer lit les données du topic et les envoies dans HDFS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129515" y="2241983"/>
            <a:ext cx="0" cy="7439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129515" y="4231039"/>
            <a:ext cx="0" cy="7439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Interactions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647913" y="32824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98" y="492609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605280" y="2585531"/>
            <a:ext cx="4033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rgbClr val="0070C0"/>
                </a:solidFill>
              </a:rPr>
              <a:t>Spark</a:t>
            </a:r>
            <a:endParaRPr lang="fr-FR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récupère les données dans HDFS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construit le modèle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enregistre le modèle dans HDFS</a:t>
            </a: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48" y="2477043"/>
            <a:ext cx="3314700" cy="17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98" y="4786340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8770898" y="2045778"/>
            <a:ext cx="0" cy="7439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8770898" y="4337230"/>
            <a:ext cx="0" cy="7439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Interactions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647913" y="32824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97313"/>
            <a:ext cx="2857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33" y="1354464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890287" y="3028434"/>
            <a:ext cx="40335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Spark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streaming</a:t>
            </a:r>
            <a:endParaRPr lang="fr-FR" sz="2400" dirty="0">
              <a:solidFill>
                <a:srgbClr val="0070C0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récupère les données à prédire de Kafka et le modèle de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enregistre le résultat de sa prédiction dans Mongo DB</a:t>
            </a:r>
          </a:p>
          <a:p>
            <a:endParaRPr lang="fr-FR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6" b="16414"/>
          <a:stretch/>
        </p:blipFill>
        <p:spPr bwMode="auto">
          <a:xfrm>
            <a:off x="1299807" y="3218038"/>
            <a:ext cx="3761104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28" y="4992713"/>
            <a:ext cx="4140983" cy="11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4127994" y="2717494"/>
            <a:ext cx="487958" cy="8590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084584" y="2482107"/>
            <a:ext cx="373488" cy="8050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199064" y="4401744"/>
            <a:ext cx="1" cy="9140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Interactions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647913" y="32824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3441" y="2878435"/>
            <a:ext cx="403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requête les prédictions avec </a:t>
            </a:r>
            <a:r>
              <a:rPr lang="fr-FR" dirty="0" smtClean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/>
              <a:t>récupère les résultats avec </a:t>
            </a:r>
            <a:r>
              <a:rPr lang="fr-FR" dirty="0" smtClean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 génère le graphe à </a:t>
            </a:r>
            <a:r>
              <a:rPr lang="fr-FR" dirty="0"/>
              <a:t>l’aide de </a:t>
            </a:r>
            <a:r>
              <a:rPr lang="fr-FR" dirty="0" err="1"/>
              <a:t>plotly</a:t>
            </a:r>
            <a:endParaRPr lang="fr-FR" dirty="0"/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75" y="2568323"/>
            <a:ext cx="3460824" cy="16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06" y="1011885"/>
            <a:ext cx="4140983" cy="11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528" y="2475857"/>
            <a:ext cx="2578100" cy="161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13" y="4430280"/>
            <a:ext cx="4789984" cy="11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1250"/>
          <a:stretch/>
        </p:blipFill>
        <p:spPr bwMode="auto">
          <a:xfrm>
            <a:off x="0" y="541020"/>
            <a:ext cx="12192000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70885" cy="19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38700" y="2875002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 smtClean="0">
                <a:solidFill>
                  <a:schemeClr val="bg1"/>
                </a:solidFill>
              </a:rPr>
              <a:t>Demo</a:t>
            </a:r>
            <a:endParaRPr lang="fr-F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02477" y="962526"/>
            <a:ext cx="754057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3600" b="1" dirty="0">
                <a:solidFill>
                  <a:srgbClr val="5B9BD5"/>
                </a:solidFill>
              </a:rPr>
              <a:t>Large Scale Data Processing</a:t>
            </a:r>
            <a:endParaRPr lang="fr-FR" sz="3600" b="1" dirty="0">
              <a:solidFill>
                <a:srgbClr val="5B9BD5"/>
              </a:solidFill>
              <a:latin typeface="Calibri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02477" y="2438400"/>
            <a:ext cx="7540575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3600" dirty="0">
                <a:solidFill>
                  <a:srgbClr val="3F3F3F"/>
                </a:solidFill>
              </a:rPr>
              <a:t>Rappel du sujet</a:t>
            </a:r>
            <a:endParaRPr lang="fr-FR" sz="3600" dirty="0">
              <a:solidFill>
                <a:srgbClr val="3F3F3F"/>
              </a:solidFill>
              <a:latin typeface="Calibri"/>
            </a:endParaRPr>
          </a:p>
          <a:p>
            <a:pPr algn="ctr"/>
            <a:r>
              <a:rPr lang="fr-FR" sz="3600" dirty="0">
                <a:solidFill>
                  <a:srgbClr val="3F3F3F"/>
                </a:solidFill>
                <a:latin typeface="Calibri"/>
              </a:rPr>
              <a:t>Architecture</a:t>
            </a:r>
          </a:p>
          <a:p>
            <a:pPr algn="ctr"/>
            <a:r>
              <a:rPr lang="fr-FR" sz="3600" dirty="0">
                <a:solidFill>
                  <a:srgbClr val="3F3F3F"/>
                </a:solidFill>
                <a:latin typeface="Calibri"/>
              </a:rPr>
              <a:t>Interactions</a:t>
            </a:r>
          </a:p>
        </p:txBody>
      </p:sp>
      <p:sp>
        <p:nvSpPr>
          <p:cNvPr id="3" name="Triangle rectangle 2"/>
          <p:cNvSpPr/>
          <p:nvPr/>
        </p:nvSpPr>
        <p:spPr>
          <a:xfrm>
            <a:off x="219130" y="4076700"/>
            <a:ext cx="7893050" cy="257093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Rappel du sujet</a:t>
            </a:r>
            <a:endParaRPr lang="fr-FR" sz="2800" b="1" dirty="0"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127558" y="4531732"/>
            <a:ext cx="9936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4000" dirty="0"/>
              <a:t>Wal-Mart – Prévision des ventes en magasin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7" y="483607"/>
            <a:ext cx="4705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Rappel du sujet</a:t>
            </a:r>
            <a:endParaRPr lang="fr-FR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402915" y="1052186"/>
            <a:ext cx="10471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err="1"/>
              <a:t>Dataset</a:t>
            </a:r>
            <a:r>
              <a:rPr lang="fr-FR" b="1" u="sng" dirty="0"/>
              <a:t>:</a:t>
            </a:r>
          </a:p>
          <a:p>
            <a:endParaRPr lang="fr-F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Store - </a:t>
            </a:r>
            <a:r>
              <a:rPr lang="fr-FR" dirty="0"/>
              <a:t>le numéro du 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Dept</a:t>
            </a:r>
            <a:r>
              <a:rPr lang="fr-FR" b="1" dirty="0"/>
              <a:t> - </a:t>
            </a:r>
            <a:r>
              <a:rPr lang="fr-FR" dirty="0"/>
              <a:t>le numéro de département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Date - </a:t>
            </a:r>
            <a:r>
              <a:rPr lang="fr-FR" dirty="0"/>
              <a:t>la semaine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Weekly_Sales</a:t>
            </a:r>
            <a:r>
              <a:rPr lang="fr-FR" b="1" dirty="0"/>
              <a:t> - </a:t>
            </a:r>
            <a:r>
              <a:rPr lang="fr-FR" dirty="0"/>
              <a:t>chiffre d'affaires du département donné dans le magasin donné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IsHoliday</a:t>
            </a:r>
            <a:r>
              <a:rPr lang="fr-FR" b="1" dirty="0"/>
              <a:t> - </a:t>
            </a:r>
            <a:r>
              <a:rPr lang="fr-FR" dirty="0"/>
              <a:t>si la semaine est une semaine de vacances spéciale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Date - </a:t>
            </a:r>
            <a:r>
              <a:rPr lang="fr-FR" dirty="0"/>
              <a:t>la semaine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Temperature</a:t>
            </a:r>
            <a:r>
              <a:rPr lang="fr-FR" b="1" dirty="0"/>
              <a:t> - </a:t>
            </a:r>
            <a:r>
              <a:rPr lang="fr-FR" dirty="0"/>
              <a:t>La température moyenne dans la région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Fuel_Price</a:t>
            </a:r>
            <a:r>
              <a:rPr lang="fr-FR" b="1" dirty="0"/>
              <a:t> - </a:t>
            </a:r>
            <a:r>
              <a:rPr lang="fr-FR" dirty="0"/>
              <a:t>coût du carburant dans la région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MarkDown1-5 -</a:t>
            </a:r>
            <a:r>
              <a:rPr lang="fr-FR" dirty="0"/>
              <a:t>Des données anonymes relatives aux remises promotionnelles que </a:t>
            </a:r>
            <a:r>
              <a:rPr lang="fr-FR" dirty="0" err="1"/>
              <a:t>Wal-mart</a:t>
            </a:r>
            <a:r>
              <a:rPr lang="fr-FR" dirty="0"/>
              <a:t> exécute. Les données </a:t>
            </a:r>
            <a:r>
              <a:rPr lang="fr-FR" dirty="0" err="1"/>
              <a:t>MarkDown</a:t>
            </a:r>
            <a:r>
              <a:rPr lang="fr-FR" dirty="0"/>
              <a:t> ne sont disponibles qu'après Novembre 2011 et ne sont pas disponibles pour tous les magasins en permanence. Toute valeur manquante est marquée par un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CPI - </a:t>
            </a:r>
            <a:r>
              <a:rPr lang="fr-FR" dirty="0"/>
              <a:t>l'indice des prix à la 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Unemployement-</a:t>
            </a:r>
            <a:r>
              <a:rPr lang="fr-FR" dirty="0"/>
              <a:t> le taux de chômage</a:t>
            </a:r>
          </a:p>
        </p:txBody>
      </p:sp>
    </p:spTree>
    <p:extLst>
      <p:ext uri="{BB962C8B-B14F-4D97-AF65-F5344CB8AC3E}">
        <p14:creationId xmlns:p14="http://schemas.microsoft.com/office/powerpoint/2010/main" val="2356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Rappel du sujet</a:t>
            </a:r>
            <a:endParaRPr lang="fr-FR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5" y="1665962"/>
            <a:ext cx="11148165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6" y="1032467"/>
            <a:ext cx="9635134" cy="50291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1867" y="3368239"/>
            <a:ext cx="158026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3F3F3F"/>
                </a:solidFill>
              </a:rPr>
              <a:t>Visualisation</a:t>
            </a:r>
            <a:endParaRPr lang="fr-FR" sz="2000" b="1" dirty="0">
              <a:latin typeface="Calibri"/>
            </a:endParaRP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84" y="2565431"/>
            <a:ext cx="1968027" cy="8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10321999" y="3739081"/>
            <a:ext cx="0" cy="758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0" y="1142999"/>
            <a:ext cx="11029580" cy="50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23857" y="3143501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87" y="1422427"/>
            <a:ext cx="8457143" cy="47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58072" y="54930"/>
            <a:ext cx="75405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 dirty="0">
                <a:solidFill>
                  <a:srgbClr val="3F3F3F"/>
                </a:solidFill>
              </a:rPr>
              <a:t>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50" y="142875"/>
            <a:ext cx="2256383" cy="340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23857" y="3143501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645347"/>
            <a:ext cx="6976047" cy="57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Grand écran</PresentationFormat>
  <Paragraphs>78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</cp:revision>
  <dcterms:created xsi:type="dcterms:W3CDTF">2012-07-30T22:21:58Z</dcterms:created>
  <dcterms:modified xsi:type="dcterms:W3CDTF">2017-02-06T09:13:42Z</dcterms:modified>
</cp:coreProperties>
</file>