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033" autoAdjust="0"/>
  </p:normalViewPr>
  <p:slideViewPr>
    <p:cSldViewPr snapToGrid="0">
      <p:cViewPr>
        <p:scale>
          <a:sx n="30" d="100"/>
          <a:sy n="30" d="100"/>
        </p:scale>
        <p:origin x="53" y="-2520"/>
      </p:cViewPr>
      <p:guideLst>
        <p:guide orient="horz" pos="10368"/>
        <p:guide pos="1382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7/29/2024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7/29/2024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7/29/2024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7/29/2024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7/29/2024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7/29/2024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7/29/2024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7/29/2024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7/29/2024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7/29/2024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7/29/2024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7/29/2024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7/29/2024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24432/C5CC84" TargetMode="External"/><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pic>
        <p:nvPicPr>
          <p:cNvPr id="14337" name="Graphic 14336">
            <a:extLst>
              <a:ext uri="{FF2B5EF4-FFF2-40B4-BE49-F238E27FC236}">
                <a16:creationId xmlns:a16="http://schemas.microsoft.com/office/drawing/2014/main" id="{2350A28F-71ED-1E58-B1DF-5B017739147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58408"/>
          <a:stretch/>
        </p:blipFill>
        <p:spPr>
          <a:xfrm>
            <a:off x="30321245" y="4932879"/>
            <a:ext cx="11056485" cy="8544738"/>
          </a:xfrm>
          <a:prstGeom prst="rect">
            <a:avLst/>
          </a:prstGeom>
        </p:spPr>
      </p:pic>
      <p:pic>
        <p:nvPicPr>
          <p:cNvPr id="14355" name="Graphic 14354">
            <a:extLst>
              <a:ext uri="{FF2B5EF4-FFF2-40B4-BE49-F238E27FC236}">
                <a16:creationId xmlns:a16="http://schemas.microsoft.com/office/drawing/2014/main" id="{DD595D4E-0ABC-B0BE-8770-FE44E48FD32A}"/>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2500" t="42825" r="22500" b="3940"/>
          <a:stretch/>
        </p:blipFill>
        <p:spPr>
          <a:xfrm>
            <a:off x="14598648" y="20531360"/>
            <a:ext cx="13257692" cy="10858134"/>
          </a:xfrm>
          <a:prstGeom prst="rect">
            <a:avLst/>
          </a:prstGeom>
        </p:spPr>
      </p:pic>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103208" y="656827"/>
            <a:ext cx="28289169" cy="2646878"/>
          </a:xfrm>
          <a:prstGeom prst="rect">
            <a:avLst/>
          </a:prstGeom>
          <a:solidFill>
            <a:srgbClr val="00244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Spam Classification of SMSs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8" name="Group 6"/>
          <p:cNvGrpSpPr>
            <a:grpSpLocks/>
          </p:cNvGrpSpPr>
          <p:nvPr/>
        </p:nvGrpSpPr>
        <p:grpSpPr bwMode="auto">
          <a:xfrm>
            <a:off x="363538" y="4278696"/>
            <a:ext cx="14240654" cy="5141413"/>
            <a:chOff x="432287" y="4365904"/>
            <a:chExt cx="13705567" cy="2776646"/>
          </a:xfrm>
        </p:grpSpPr>
        <p:sp>
          <p:nvSpPr>
            <p:cNvPr id="14386" name="TextBox 3"/>
            <p:cNvSpPr txBox="1">
              <a:spLocks noChangeArrowheads="1"/>
            </p:cNvSpPr>
            <p:nvPr/>
          </p:nvSpPr>
          <p:spPr bwMode="auto">
            <a:xfrm>
              <a:off x="432287" y="4848765"/>
              <a:ext cx="13700233" cy="229378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and techniques to analyze their effects on sentiment recognition, specifically if an SMS message is undesirable. An undesired message that could possibly be malicious is called . The goal is to apply and analyze sophisticated machine learning techniques to classify SMS content into Spam, or not Spam (Ham) and analyze the effects that every single technique has and if it is suitable to implement in a day-day application.</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grpSp>
        <p:nvGrpSpPr>
          <p:cNvPr id="42" name="Group 6"/>
          <p:cNvGrpSpPr>
            <a:grpSpLocks/>
          </p:cNvGrpSpPr>
          <p:nvPr/>
        </p:nvGrpSpPr>
        <p:grpSpPr bwMode="auto">
          <a:xfrm>
            <a:off x="363537" y="9969184"/>
            <a:ext cx="14235112" cy="23264970"/>
            <a:chOff x="432287" y="4335860"/>
            <a:chExt cx="13700233" cy="11782777"/>
          </a:xfrm>
        </p:grpSpPr>
        <p:sp>
          <p:nvSpPr>
            <p:cNvPr id="43" name="TextBox 3"/>
            <p:cNvSpPr txBox="1">
              <a:spLocks noChangeArrowheads="1"/>
            </p:cNvSpPr>
            <p:nvPr/>
          </p:nvSpPr>
          <p:spPr bwMode="auto">
            <a:xfrm>
              <a:off x="432287" y="4848765"/>
              <a:ext cx="13700233" cy="11269872"/>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Software libraries, tools, and languages</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For the project, we used </a:t>
              </a:r>
              <a:r>
                <a:rPr lang="en-US" sz="3000" b="1" dirty="0" err="1">
                  <a:latin typeface="Arial" panose="020B0604020202020204" pitchFamily="34" charset="0"/>
                  <a:cs typeface="Arial" panose="020B0604020202020204" pitchFamily="34" charset="0"/>
                </a:rPr>
                <a:t>Jupyter</a:t>
              </a:r>
              <a:r>
                <a:rPr lang="en-US" sz="3000" b="1" dirty="0">
                  <a:latin typeface="Arial" panose="020B0604020202020204" pitchFamily="34" charset="0"/>
                  <a:cs typeface="Arial" panose="020B0604020202020204" pitchFamily="34" charset="0"/>
                </a:rPr>
                <a:t> Notebook </a:t>
              </a:r>
              <a:r>
                <a:rPr lang="en-US" sz="3000" dirty="0">
                  <a:latin typeface="Arial" panose="020B0604020202020204" pitchFamily="34" charset="0"/>
                  <a:cs typeface="Arial" panose="020B0604020202020204" pitchFamily="34" charset="0"/>
                </a:rPr>
                <a:t>and </a:t>
              </a:r>
              <a:r>
                <a:rPr lang="en-US" sz="3000" b="1" dirty="0">
                  <a:latin typeface="Arial" panose="020B0604020202020204" pitchFamily="34" charset="0"/>
                  <a:cs typeface="Arial" panose="020B0604020202020204" pitchFamily="34" charset="0"/>
                </a:rPr>
                <a:t>Visual Studio Code</a:t>
              </a:r>
              <a:r>
                <a:rPr lang="en-US" sz="3000" dirty="0">
                  <a:latin typeface="Arial" panose="020B0604020202020204" pitchFamily="34" charset="0"/>
                  <a:cs typeface="Arial" panose="020B0604020202020204" pitchFamily="34" charset="0"/>
                </a:rPr>
                <a:t> as the </a:t>
              </a:r>
              <a:r>
                <a:rPr lang="en-US" sz="3000" b="1" dirty="0">
                  <a:latin typeface="Arial" panose="020B0604020202020204" pitchFamily="34" charset="0"/>
                  <a:cs typeface="Arial" panose="020B0604020202020204" pitchFamily="34" charset="0"/>
                </a:rPr>
                <a:t>IDE</a:t>
              </a:r>
              <a:r>
                <a:rPr lang="en-US" sz="3000" dirty="0">
                  <a:latin typeface="Arial" panose="020B0604020202020204" pitchFamily="34" charset="0"/>
                  <a:cs typeface="Arial" panose="020B0604020202020204" pitchFamily="34" charset="0"/>
                </a:rPr>
                <a:t> and code </a:t>
              </a:r>
              <a:r>
                <a:rPr lang="en-US" sz="3000" b="1" dirty="0">
                  <a:latin typeface="Arial" panose="020B0604020202020204" pitchFamily="34" charset="0"/>
                  <a:cs typeface="Arial" panose="020B0604020202020204" pitchFamily="34" charset="0"/>
                </a:rPr>
                <a:t>editor</a:t>
              </a:r>
              <a:r>
                <a:rPr lang="en-US" sz="3000" dirty="0">
                  <a:latin typeface="Arial" panose="020B0604020202020204" pitchFamily="34" charset="0"/>
                  <a:cs typeface="Arial" panose="020B0604020202020204" pitchFamily="34" charset="0"/>
                </a:rPr>
                <a:t>, respectively. The primary language was </a:t>
              </a:r>
              <a:r>
                <a:rPr lang="en-US" sz="3000" b="1" dirty="0">
                  <a:latin typeface="Arial" panose="020B0604020202020204" pitchFamily="34" charset="0"/>
                  <a:cs typeface="Arial" panose="020B0604020202020204" pitchFamily="34" charset="0"/>
                </a:rPr>
                <a:t>Python</a:t>
              </a:r>
              <a:r>
                <a:rPr lang="en-US" sz="3000" dirty="0">
                  <a:latin typeface="Arial" panose="020B0604020202020204" pitchFamily="34" charset="0"/>
                  <a:cs typeface="Arial" panose="020B0604020202020204" pitchFamily="34" charset="0"/>
                </a:rPr>
                <a:t>, and we utilized </a:t>
              </a:r>
              <a:r>
                <a:rPr lang="en-US" sz="3000" b="1" dirty="0">
                  <a:latin typeface="Arial" panose="020B0604020202020204" pitchFamily="34" charset="0"/>
                  <a:cs typeface="Arial" panose="020B0604020202020204" pitchFamily="34" charset="0"/>
                </a:rPr>
                <a:t>Pandas</a:t>
              </a:r>
              <a:r>
                <a:rPr lang="en-US" sz="3000" dirty="0">
                  <a:latin typeface="Arial" panose="020B0604020202020204" pitchFamily="34" charset="0"/>
                  <a:cs typeface="Arial" panose="020B0604020202020204" pitchFamily="34" charset="0"/>
                </a:rPr>
                <a:t> for data management, </a:t>
              </a:r>
              <a:r>
                <a:rPr lang="en-US" sz="3000" b="1" dirty="0">
                  <a:latin typeface="Arial" panose="020B0604020202020204" pitchFamily="34" charset="0"/>
                  <a:cs typeface="Arial" panose="020B0604020202020204" pitchFamily="34" charset="0"/>
                </a:rPr>
                <a:t>NumPy</a:t>
              </a:r>
              <a:r>
                <a:rPr lang="en-US" sz="3000" dirty="0">
                  <a:latin typeface="Arial" panose="020B0604020202020204" pitchFamily="34" charset="0"/>
                  <a:cs typeface="Arial" panose="020B0604020202020204" pitchFamily="34" charset="0"/>
                </a:rPr>
                <a:t> for mathematical operations, </a:t>
              </a:r>
              <a:r>
                <a:rPr lang="en-US" sz="3000" b="1" dirty="0">
                  <a:latin typeface="Arial" panose="020B0604020202020204" pitchFamily="34" charset="0"/>
                  <a:cs typeface="Arial" panose="020B0604020202020204" pitchFamily="34" charset="0"/>
                </a:rPr>
                <a:t>matplotlib</a:t>
              </a:r>
              <a:r>
                <a:rPr lang="en-US" sz="3000" dirty="0">
                  <a:latin typeface="Arial" panose="020B0604020202020204" pitchFamily="34" charset="0"/>
                  <a:cs typeface="Arial" panose="020B0604020202020204" pitchFamily="34" charset="0"/>
                </a:rPr>
                <a:t> for plotting, and </a:t>
              </a:r>
              <a:r>
                <a:rPr lang="en-US" sz="3000" b="1" dirty="0">
                  <a:latin typeface="Arial" panose="020B0604020202020204" pitchFamily="34" charset="0"/>
                  <a:cs typeface="Arial" panose="020B0604020202020204" pitchFamily="34" charset="0"/>
                </a:rPr>
                <a:t>scikit-learn</a:t>
              </a:r>
              <a:r>
                <a:rPr lang="en-US" sz="3000" dirty="0">
                  <a:latin typeface="Arial" panose="020B0604020202020204" pitchFamily="34" charset="0"/>
                  <a:cs typeface="Arial" panose="020B0604020202020204" pitchFamily="34" charset="0"/>
                </a:rPr>
                <a:t> and </a:t>
              </a:r>
              <a:r>
                <a:rPr lang="en-US" sz="3000" b="1" dirty="0" err="1">
                  <a:latin typeface="Arial" panose="020B0604020202020204" pitchFamily="34" charset="0"/>
                  <a:cs typeface="Arial" panose="020B0604020202020204" pitchFamily="34" charset="0"/>
                </a:rPr>
                <a:t>Tensorflow</a:t>
              </a:r>
              <a:r>
                <a:rPr lang="en-US" sz="3000" dirty="0">
                  <a:latin typeface="Arial" panose="020B0604020202020204" pitchFamily="34" charset="0"/>
                  <a:cs typeface="Arial" panose="020B0604020202020204" pitchFamily="34" charset="0"/>
                </a:rPr>
                <a:t> for machine learning. Additionally, we employed NLP techniques and specific </a:t>
              </a:r>
              <a:r>
                <a:rPr lang="en-US" sz="3000" b="1" dirty="0">
                  <a:latin typeface="Arial" panose="020B0604020202020204" pitchFamily="34" charset="0"/>
                  <a:cs typeface="Arial" panose="020B0604020202020204" pitchFamily="34" charset="0"/>
                </a:rPr>
                <a:t>NLP</a:t>
              </a:r>
              <a:r>
                <a:rPr lang="en-US" sz="3000" dirty="0">
                  <a:latin typeface="Arial" panose="020B0604020202020204" pitchFamily="34" charset="0"/>
                  <a:cs typeface="Arial" panose="020B0604020202020204" pitchFamily="34" charset="0"/>
                </a:rPr>
                <a:t> tokenization techniques using </a:t>
              </a:r>
              <a:r>
                <a:rPr lang="en-US" sz="3000" b="1" dirty="0">
                  <a:latin typeface="Arial" panose="020B0604020202020204" pitchFamily="34" charset="0"/>
                  <a:cs typeface="Arial" panose="020B0604020202020204" pitchFamily="34" charset="0"/>
                </a:rPr>
                <a:t>NLTK's</a:t>
              </a:r>
              <a:r>
                <a:rPr lang="en-US" sz="3000"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and </a:t>
              </a:r>
              <a:r>
                <a:rPr lang="en-US" sz="3000" b="1" dirty="0">
                  <a:latin typeface="Arial" panose="020B0604020202020204" pitchFamily="34" charset="0"/>
                  <a:cs typeface="Arial" panose="020B0604020202020204" pitchFamily="34" charset="0"/>
                </a:rPr>
                <a:t>'WordNet</a:t>
              </a:r>
              <a:r>
                <a:rPr lang="en-US" sz="3000" dirty="0">
                  <a:latin typeface="Arial" panose="020B0604020202020204" pitchFamily="34" charset="0"/>
                  <a:cs typeface="Arial" panose="020B0604020202020204" pitchFamily="34" charset="0"/>
                </a:rPr>
                <a:t>' virtual dictionary.</a:t>
              </a: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Data collection</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Data was collected from the UCI machine learning repository and a paper by Mishra, S, &amp; Soni. The second dataset is simplified by removing the 'URL', 'PHONE', and 'EMAIL' columns, as the focus is on NLP techniques without external information. A split of 80%-20% was used./</a:t>
              </a: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Natural Language Processing (NLP) techniques </a:t>
              </a:r>
            </a:p>
            <a:p>
              <a:pPr marL="457200" lvl="1" indent="0"/>
              <a:r>
                <a:rPr lang="en-US" sz="3000" dirty="0">
                  <a:latin typeface="Arial" panose="020B0604020202020204" pitchFamily="34" charset="0"/>
                  <a:cs typeface="Arial" panose="020B0604020202020204" pitchFamily="34" charset="0"/>
                </a:rPr>
                <a:t>NLP techniques preprocess human language, like English, into a computer-readable format, such as numbers. These numbers are then used in a machine-learning model to make predictions:</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a:t>
              </a:r>
              <a:r>
                <a:rPr lang="en-US" sz="3000" dirty="0">
                  <a:latin typeface="Arial" panose="020B0604020202020204" pitchFamily="34" charset="0"/>
                  <a:cs typeface="Arial" panose="020B0604020202020204" pitchFamily="34" charset="0"/>
                </a:rPr>
                <a:t>: The process involves using the </a:t>
              </a:r>
              <a:r>
                <a:rPr lang="en-US" sz="3000" b="1" dirty="0">
                  <a:latin typeface="Arial" panose="020B0604020202020204" pitchFamily="34" charset="0"/>
                  <a:cs typeface="Arial" panose="020B0604020202020204" pitchFamily="34" charset="0"/>
                </a:rPr>
                <a:t>'</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from </a:t>
              </a:r>
              <a:r>
                <a:rPr lang="en-US" sz="3000" b="1" dirty="0">
                  <a:latin typeface="Arial" panose="020B0604020202020204" pitchFamily="34" charset="0"/>
                  <a:cs typeface="Arial" panose="020B0604020202020204" pitchFamily="34" charset="0"/>
                </a:rPr>
                <a:t>NLTK</a:t>
              </a:r>
              <a:r>
                <a:rPr lang="en-US" sz="3000" dirty="0">
                  <a:latin typeface="Arial" panose="020B0604020202020204" pitchFamily="34" charset="0"/>
                  <a:cs typeface="Arial" panose="020B0604020202020204" pitchFamily="34" charset="0"/>
                </a:rPr>
                <a:t> to turn sentences into a list of words, which are then converted into numbers for computer processing. </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Lemmatization: </a:t>
              </a:r>
              <a:r>
                <a:rPr lang="en-US" sz="3000" dirty="0">
                  <a:latin typeface="Arial" panose="020B0604020202020204" pitchFamily="34" charset="0"/>
                  <a:cs typeface="Arial" panose="020B0604020202020204" pitchFamily="34" charset="0"/>
                </a:rPr>
                <a:t>The lemmatization of a word is the process by which a word is converted to its base form, this process uses a pontificated process that analyzes the word’s morphology using vocabulary from a dictionary. The library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provides the functions to lemmatize words, and also uses the virtual dictionary ‘</a:t>
              </a:r>
              <a:r>
                <a:rPr lang="en-US" sz="3000" b="1" dirty="0">
                  <a:latin typeface="Arial" panose="020B0604020202020204" pitchFamily="34" charset="0"/>
                  <a:cs typeface="Arial" panose="020B0604020202020204" pitchFamily="34" charset="0"/>
                </a:rPr>
                <a:t>WordNet’.</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Word Stop removal: </a:t>
              </a:r>
              <a:r>
                <a:rPr lang="en-US" sz="3000" dirty="0">
                  <a:latin typeface="Arial" panose="020B0604020202020204" pitchFamily="34" charset="0"/>
                  <a:cs typeface="Arial" panose="020B0604020202020204" pitchFamily="34" charset="0"/>
                </a:rPr>
                <a:t>This step consisted in removing all the stop words, from the sentences such as “the”, “a” or “an”, this was done to focus on the more meaningful text.</a:t>
              </a:r>
              <a:endParaRPr lang="en-US" sz="30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Tokenization*(continued): </a:t>
              </a:r>
              <a:r>
                <a:rPr lang="en-US" sz="3000" dirty="0">
                  <a:latin typeface="Arial" panose="020B0604020202020204" pitchFamily="34" charset="0"/>
                  <a:cs typeface="Arial" panose="020B0604020202020204" pitchFamily="34" charset="0"/>
                </a:rPr>
                <a:t>After the words were lemmatized and the stop words were removed, the remaining words were turned into numbers, for example. The word “hello” = 1, and “book” = 2, this would be repeated with all words. After every word was assigned a number, all sentences were rewritten with their respective word-to-number translation</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Padding:</a:t>
              </a:r>
              <a:r>
                <a:rPr lang="en-US" sz="3000" dirty="0">
                  <a:latin typeface="Arial" panose="020B0604020202020204" pitchFamily="34" charset="0"/>
                  <a:cs typeface="Arial" panose="020B0604020202020204" pitchFamily="34" charset="0"/>
                </a:rPr>
                <a:t> After the tokenization and the lemmatization, the sentences need to be converted to lists of the same length, a padding algorithm was provided by the </a:t>
              </a:r>
              <a:r>
                <a:rPr lang="en-US" sz="3000" b="1" dirty="0">
                  <a:latin typeface="Arial" panose="020B0604020202020204" pitchFamily="34" charset="0"/>
                  <a:cs typeface="Arial" panose="020B0604020202020204" pitchFamily="34" charset="0"/>
                </a:rPr>
                <a:t>TensorFlow </a:t>
              </a:r>
              <a:r>
                <a:rPr lang="en-US" sz="3000" dirty="0">
                  <a:latin typeface="Arial" panose="020B0604020202020204" pitchFamily="34" charset="0"/>
                  <a:cs typeface="Arial" panose="020B0604020202020204" pitchFamily="34" charset="0"/>
                </a:rPr>
                <a:t>library</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Embedding: </a:t>
              </a:r>
              <a:r>
                <a:rPr lang="en-US" sz="3000" dirty="0">
                  <a:latin typeface="Arial" panose="020B0604020202020204" pitchFamily="34" charset="0"/>
                  <a:cs typeface="Arial" panose="020B0604020202020204" pitchFamily="34" charset="0"/>
                </a:rPr>
                <a:t>The process of embedding is the process to give sentiment to words and thus sentences, there are several techniques to give sentiment to words, and a handful of them were applied to observe their effects during the training. The techniques that were applied were:</a:t>
              </a:r>
              <a:endParaRPr lang="en-US" sz="3000" b="1" dirty="0">
                <a:latin typeface="Arial" panose="020B0604020202020204" pitchFamily="34" charset="0"/>
                <a:cs typeface="Arial" panose="020B0604020202020204" pitchFamily="34" charset="0"/>
              </a:endParaRP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Count Vectorizer	</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TF-IDF (Term Frequency-Inverse Document Frequency)</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Hashing vectorizer ( not used with NB)	 </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Model selection and training</a:t>
              </a:r>
              <a:br>
                <a:rPr lang="en-US" sz="3000" b="1" dirty="0">
                  <a:latin typeface="Arial" panose="020B0604020202020204" pitchFamily="34" charset="0"/>
                  <a:cs typeface="Arial" panose="020B0604020202020204" pitchFamily="34" charset="0"/>
                </a:rPr>
              </a:br>
              <a:r>
                <a:rPr lang="en-US" sz="3000" dirty="0">
                  <a:latin typeface="Arial" panose="020B0604020202020204" pitchFamily="34" charset="0"/>
                  <a:cs typeface="Arial" panose="020B0604020202020204" pitchFamily="34" charset="0"/>
                </a:rPr>
                <a:t>Once the Text Preprocessing was done, the next step was to train models. A pool of Machine-learning models and some deep-learning techniques were chosen during this research. </a:t>
              </a:r>
            </a:p>
          </p:txBody>
        </p:sp>
        <p:sp>
          <p:nvSpPr>
            <p:cNvPr id="44" name="TextBox 21"/>
            <p:cNvSpPr txBox="1">
              <a:spLocks noChangeArrowheads="1"/>
            </p:cNvSpPr>
            <p:nvPr/>
          </p:nvSpPr>
          <p:spPr bwMode="auto">
            <a:xfrm>
              <a:off x="432287" y="4335860"/>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431791" y="13890869"/>
            <a:ext cx="14240655" cy="12066384"/>
            <a:chOff x="432287" y="4365904"/>
            <a:chExt cx="13705568" cy="6516513"/>
          </a:xfrm>
        </p:grpSpPr>
        <p:sp>
          <p:nvSpPr>
            <p:cNvPr id="47" name="TextBox 3"/>
            <p:cNvSpPr txBox="1">
              <a:spLocks noChangeArrowheads="1"/>
            </p:cNvSpPr>
            <p:nvPr/>
          </p:nvSpPr>
          <p:spPr bwMode="auto">
            <a:xfrm>
              <a:off x="432287" y="4848765"/>
              <a:ext cx="13700233" cy="6033652"/>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After conducting multiple experiments as part of our research, we employed various methods to assess the accuracy of different models used to classify messages as spam or ham. The results indicated that models such as Naive Bayes, k-nearest neighbors, and the Densely connected neural network did not perform up to the desired standard. However, the random forest classifier showed relatively lower proficiency when using a specific embedding technique. In comparison with the other models, it is possible to say that the embedding technique impacted the random forest. Nevertheless, all models exhibited similar accuracy levels when using any embedding technique. In the case of the Densely connected neural network, its accuracy was lower compared to the LSTM (Long Short-Term Memory) and the Stacked LSTM. This suggests that LSTM may be more effective in classifying text and that using only a Dense layer is insufficient to yield satisfactory results, although it still achieved acceptable accuracy due to its simplicity. The models that performed the best were the Stacked LSTM and the decision tree in conjunction with the Count Vectorizer technique. These results suggest that an LSTM could be the better option for more complex problems. However, the decision tree model demonstrated the same accuracy as the Stacked LSTM and also boasted faster compilation time and simpler implementation. This suggests that in simpler problems, such as the one discussed in this research, a conventional model could be more practical for real-world implementation. Moving forward, the next steps for further improvement will involve implementing this model in a real-world application, such as a messaging service, a web app, or even an email service, and analyze its effects.</a:t>
              </a: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 &amp; Future Work </a:t>
              </a:r>
            </a:p>
          </p:txBody>
        </p:sp>
      </p:grpSp>
      <p:grpSp>
        <p:nvGrpSpPr>
          <p:cNvPr id="58" name="Group 6"/>
          <p:cNvGrpSpPr>
            <a:grpSpLocks/>
          </p:cNvGrpSpPr>
          <p:nvPr/>
        </p:nvGrpSpPr>
        <p:grpSpPr bwMode="auto">
          <a:xfrm>
            <a:off x="29292552" y="25872626"/>
            <a:ext cx="14235113" cy="4221087"/>
            <a:chOff x="432287" y="4613606"/>
            <a:chExt cx="13700234" cy="2279620"/>
          </a:xfrm>
        </p:grpSpPr>
        <p:sp>
          <p:nvSpPr>
            <p:cNvPr id="59" name="TextBox 3"/>
            <p:cNvSpPr txBox="1">
              <a:spLocks noChangeArrowheads="1"/>
            </p:cNvSpPr>
            <p:nvPr/>
          </p:nvSpPr>
          <p:spPr bwMode="auto">
            <a:xfrm>
              <a:off x="432287" y="4848765"/>
              <a:ext cx="13700233" cy="2044461"/>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514350" indent="-514350" eaLnBrk="1" hangingPunct="1">
                <a:buFont typeface="+mj-lt"/>
                <a:buAutoNum type="arabicPeriod"/>
              </a:pPr>
              <a:endParaRPr lang="en-US" alt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Bird, Steven, Edward </a:t>
              </a:r>
              <a:r>
                <a:rPr lang="en-US" altLang="en-US" sz="3000" dirty="0" err="1">
                  <a:latin typeface="Arial" panose="020B0604020202020204" pitchFamily="34" charset="0"/>
                  <a:cs typeface="Arial" panose="020B0604020202020204" pitchFamily="34" charset="0"/>
                </a:rPr>
                <a:t>Loper</a:t>
              </a:r>
              <a:r>
                <a:rPr lang="en-US" altLang="en-US" sz="3000" dirty="0">
                  <a:latin typeface="Arial" panose="020B0604020202020204" pitchFamily="34" charset="0"/>
                  <a:cs typeface="Arial" panose="020B0604020202020204" pitchFamily="34" charset="0"/>
                </a:rPr>
                <a:t> and Ewan Klein (2009), Natural Language Processing with Python. O’Reilly Media Inc</a:t>
              </a: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err="1">
                  <a:latin typeface="Arial" panose="020B0604020202020204" pitchFamily="34" charset="0"/>
                  <a:cs typeface="Arial" panose="020B0604020202020204" pitchFamily="34" charset="0"/>
                </a:rPr>
                <a:t>Almeida,Tiago</a:t>
              </a:r>
              <a:r>
                <a:rPr lang="en-US" sz="3000" dirty="0">
                  <a:latin typeface="Arial" panose="020B0604020202020204" pitchFamily="34" charset="0"/>
                  <a:cs typeface="Arial" panose="020B0604020202020204" pitchFamily="34" charset="0"/>
                </a:rPr>
                <a:t> and </a:t>
              </a:r>
              <a:r>
                <a:rPr lang="en-US" sz="3000" dirty="0" err="1">
                  <a:latin typeface="Arial" panose="020B0604020202020204" pitchFamily="34" charset="0"/>
                  <a:cs typeface="Arial" panose="020B0604020202020204" pitchFamily="34" charset="0"/>
                </a:rPr>
                <a:t>Hidalgo,Jos</a:t>
              </a:r>
              <a:r>
                <a:rPr lang="en-US" sz="3000" dirty="0">
                  <a:latin typeface="Arial" panose="020B0604020202020204" pitchFamily="34" charset="0"/>
                  <a:cs typeface="Arial" panose="020B0604020202020204" pitchFamily="34" charset="0"/>
                </a:rPr>
                <a:t>. (2012). SMS Spam Collection. UCI Machine Learning Repository. </a:t>
              </a:r>
              <a:r>
                <a:rPr lang="en-US" sz="3000" dirty="0">
                  <a:latin typeface="Arial" panose="020B0604020202020204" pitchFamily="34" charset="0"/>
                  <a:cs typeface="Arial" panose="020B0604020202020204" pitchFamily="34" charset="0"/>
                  <a:hlinkClick r:id="rId8"/>
                </a:rPr>
                <a:t>https://doi.org/10.24432/C5CC84</a:t>
              </a:r>
              <a:r>
                <a:rPr lang="en-US" sz="3000" dirty="0">
                  <a:latin typeface="Arial" panose="020B0604020202020204" pitchFamily="34" charset="0"/>
                  <a:cs typeface="Arial" panose="020B0604020202020204" pitchFamily="34" charset="0"/>
                </a:rPr>
                <a:t>.</a:t>
              </a:r>
            </a:p>
            <a:p>
              <a:pPr marL="514350" indent="-514350" eaLnBrk="1" hangingPunct="1">
                <a:buFont typeface="+mj-lt"/>
                <a:buAutoNum type="arabicPeriod"/>
              </a:pPr>
              <a:r>
                <a:rPr lang="en-US" sz="3000" dirty="0">
                  <a:latin typeface="Arial" panose="020B0604020202020204" pitchFamily="34" charset="0"/>
                  <a:cs typeface="Arial" panose="020B0604020202020204" pitchFamily="34" charset="0"/>
                </a:rPr>
                <a:t>Mishra, S., &amp; Soni, D. (2020). Smishing Detector: A security model to detect smishing through SMS content analysis and URL behavior analysis. Future Generation Computer Systems, 108, 803-815.</a:t>
              </a:r>
            </a:p>
          </p:txBody>
        </p:sp>
        <p:sp>
          <p:nvSpPr>
            <p:cNvPr id="60" name="TextBox 21"/>
            <p:cNvSpPr txBox="1">
              <a:spLocks noChangeArrowheads="1"/>
            </p:cNvSpPr>
            <p:nvPr/>
          </p:nvSpPr>
          <p:spPr bwMode="auto">
            <a:xfrm>
              <a:off x="432287" y="4613606"/>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a:t>
              </a:r>
            </a:p>
          </p:txBody>
        </p:sp>
      </p:grpSp>
      <p:grpSp>
        <p:nvGrpSpPr>
          <p:cNvPr id="61" name="Group 6"/>
          <p:cNvGrpSpPr>
            <a:grpSpLocks/>
          </p:cNvGrpSpPr>
          <p:nvPr/>
        </p:nvGrpSpPr>
        <p:grpSpPr bwMode="auto">
          <a:xfrm>
            <a:off x="29437335" y="30541379"/>
            <a:ext cx="14287825" cy="2402421"/>
            <a:chOff x="432287" y="4349164"/>
            <a:chExt cx="13750966" cy="1297440"/>
          </a:xfrm>
        </p:grpSpPr>
        <p:sp>
          <p:nvSpPr>
            <p:cNvPr id="62"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award P031C210118.  </a:t>
              </a:r>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83019" y="434916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grpSp>
        <p:nvGrpSpPr>
          <p:cNvPr id="48" name="Group 6"/>
          <p:cNvGrpSpPr>
            <a:grpSpLocks/>
          </p:cNvGrpSpPr>
          <p:nvPr/>
        </p:nvGrpSpPr>
        <p:grpSpPr bwMode="auto">
          <a:xfrm>
            <a:off x="14890288" y="19421008"/>
            <a:ext cx="14267971" cy="1461192"/>
            <a:chOff x="432287" y="4358829"/>
            <a:chExt cx="13731857" cy="789124"/>
          </a:xfrm>
        </p:grpSpPr>
        <p:sp>
          <p:nvSpPr>
            <p:cNvPr id="49" name="TextBox 3"/>
            <p:cNvSpPr txBox="1">
              <a:spLocks noChangeArrowheads="1"/>
            </p:cNvSpPr>
            <p:nvPr/>
          </p:nvSpPr>
          <p:spPr bwMode="auto">
            <a:xfrm>
              <a:off x="432287" y="4848764"/>
              <a:ext cx="13700233" cy="29918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endParaRPr lang="en-US" altLang="en-US" sz="3000" strike="sngStrike"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71322" y="4358829"/>
              <a:ext cx="13692822" cy="448784"/>
            </a:xfrm>
            <a:prstGeom prst="rect">
              <a:avLst/>
            </a:prstGeom>
            <a:solidFill>
              <a:srgbClr val="00244E"/>
            </a:solidFill>
            <a:ln w="9525">
              <a:noFill/>
              <a:miter lim="800000"/>
              <a:headEnd/>
              <a:tailEnd/>
            </a:ln>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a:t>
              </a:r>
            </a:p>
          </p:txBody>
        </p:sp>
      </p:gr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10"/>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A8FFB267-6A8A-D7D4-356B-0E39CD52FC2C}"/>
              </a:ext>
            </a:extLst>
          </p:cNvPr>
          <p:cNvGrpSpPr>
            <a:grpSpLocks/>
          </p:cNvGrpSpPr>
          <p:nvPr/>
        </p:nvGrpSpPr>
        <p:grpSpPr bwMode="auto">
          <a:xfrm>
            <a:off x="14796147" y="4278691"/>
            <a:ext cx="14432609" cy="4368847"/>
            <a:chOff x="432287" y="4365904"/>
            <a:chExt cx="13890309" cy="2359418"/>
          </a:xfrm>
        </p:grpSpPr>
        <p:sp>
          <p:nvSpPr>
            <p:cNvPr id="6" name="TextBox 3">
              <a:extLst>
                <a:ext uri="{FF2B5EF4-FFF2-40B4-BE49-F238E27FC236}">
                  <a16:creationId xmlns:a16="http://schemas.microsoft.com/office/drawing/2014/main" id="{B4721B72-BDAF-75CA-D561-C3577F24EF51}"/>
                </a:ext>
              </a:extLst>
            </p:cNvPr>
            <p:cNvSpPr txBox="1">
              <a:spLocks noChangeArrowheads="1"/>
            </p:cNvSpPr>
            <p:nvPr/>
          </p:nvSpPr>
          <p:spPr bwMode="auto">
            <a:xfrm>
              <a:off x="432287" y="4848764"/>
              <a:ext cx="13700233" cy="29918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a:endParaRPr lang="en-US" sz="3000" b="1" dirty="0">
                <a:latin typeface="Arial" panose="020B0604020202020204" pitchFamily="34" charset="0"/>
                <a:cs typeface="Arial" panose="020B0604020202020204" pitchFamily="34" charset="0"/>
              </a:endParaRPr>
            </a:p>
          </p:txBody>
        </p:sp>
        <p:sp>
          <p:nvSpPr>
            <p:cNvPr id="7" name="TextBox 21">
              <a:extLst>
                <a:ext uri="{FF2B5EF4-FFF2-40B4-BE49-F238E27FC236}">
                  <a16:creationId xmlns:a16="http://schemas.microsoft.com/office/drawing/2014/main" id="{9B193C8D-9331-B469-CD0C-74EDF399C333}"/>
                </a:ext>
              </a:extLst>
            </p:cNvPr>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(continued)</a:t>
              </a:r>
            </a:p>
          </p:txBody>
        </p:sp>
        <p:sp>
          <p:nvSpPr>
            <p:cNvPr id="23" name="TextBox 3">
              <a:extLst>
                <a:ext uri="{FF2B5EF4-FFF2-40B4-BE49-F238E27FC236}">
                  <a16:creationId xmlns:a16="http://schemas.microsoft.com/office/drawing/2014/main" id="{6BAB30F0-03B4-017E-E4AE-B61323130EAB}"/>
                </a:ext>
              </a:extLst>
            </p:cNvPr>
            <p:cNvSpPr txBox="1">
              <a:spLocks noChangeArrowheads="1"/>
            </p:cNvSpPr>
            <p:nvPr/>
          </p:nvSpPr>
          <p:spPr bwMode="auto">
            <a:xfrm>
              <a:off x="608136" y="4930186"/>
              <a:ext cx="13714460" cy="179513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square" lIns="274320" rIns="274320" numCol="2">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914400" lvl="2" indent="0"/>
              <a:r>
                <a:rPr lang="en-US" sz="3000" b="1" dirty="0">
                  <a:latin typeface="Arial" panose="020B0604020202020204" pitchFamily="34" charset="0"/>
                  <a:cs typeface="Arial" panose="020B0604020202020204" pitchFamily="34" charset="0"/>
                </a:rPr>
                <a:t>ML Algorithms:</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Naive Bayes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K-Nearest neighbors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Decision Tree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Random Forest Classifier</a:t>
              </a:r>
            </a:p>
            <a:p>
              <a:pPr lvl="2">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marL="914400" lvl="2" indent="0"/>
              <a:endParaRPr lang="en-US" sz="3000" b="1" dirty="0">
                <a:latin typeface="Arial" panose="020B0604020202020204" pitchFamily="34" charset="0"/>
                <a:cs typeface="Arial" panose="020B0604020202020204" pitchFamily="34" charset="0"/>
              </a:endParaRPr>
            </a:p>
            <a:p>
              <a:pPr marL="914400" lvl="2" indent="0"/>
              <a:r>
                <a:rPr lang="en-US" sz="3000" b="1" dirty="0">
                  <a:latin typeface="Arial" panose="020B0604020202020204" pitchFamily="34" charset="0"/>
                  <a:cs typeface="Arial" panose="020B0604020202020204" pitchFamily="34" charset="0"/>
                </a:rPr>
                <a:t>DL algorithms:</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Long Short-Term Memory</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Stacked Long Short-Term Memory</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Densely Connected Neural Network</a:t>
              </a:r>
            </a:p>
            <a:p>
              <a:pPr marL="0" indent="0"/>
              <a:endParaRPr lang="en-US" sz="3000" b="1" dirty="0">
                <a:latin typeface="Arial" panose="020B0604020202020204" pitchFamily="34" charset="0"/>
                <a:cs typeface="Arial" panose="020B0604020202020204" pitchFamily="34" charset="0"/>
              </a:endParaRPr>
            </a:p>
          </p:txBody>
        </p:sp>
      </p:grpSp>
      <p:grpSp>
        <p:nvGrpSpPr>
          <p:cNvPr id="41" name="Group 6">
            <a:extLst>
              <a:ext uri="{FF2B5EF4-FFF2-40B4-BE49-F238E27FC236}">
                <a16:creationId xmlns:a16="http://schemas.microsoft.com/office/drawing/2014/main" id="{C3ADC3DE-49A7-E1C5-BA77-1A8F091612F1}"/>
              </a:ext>
            </a:extLst>
          </p:cNvPr>
          <p:cNvGrpSpPr>
            <a:grpSpLocks/>
          </p:cNvGrpSpPr>
          <p:nvPr/>
        </p:nvGrpSpPr>
        <p:grpSpPr bwMode="auto">
          <a:xfrm>
            <a:off x="29228756" y="4267250"/>
            <a:ext cx="14267971" cy="1461192"/>
            <a:chOff x="432287" y="4358829"/>
            <a:chExt cx="13731857" cy="789124"/>
          </a:xfrm>
        </p:grpSpPr>
        <p:sp>
          <p:nvSpPr>
            <p:cNvPr id="45" name="TextBox 3">
              <a:extLst>
                <a:ext uri="{FF2B5EF4-FFF2-40B4-BE49-F238E27FC236}">
                  <a16:creationId xmlns:a16="http://schemas.microsoft.com/office/drawing/2014/main" id="{38A5044F-FDB8-6AF2-FDF2-95CD6F1250BC}"/>
                </a:ext>
              </a:extLst>
            </p:cNvPr>
            <p:cNvSpPr txBox="1">
              <a:spLocks noChangeArrowheads="1"/>
            </p:cNvSpPr>
            <p:nvPr/>
          </p:nvSpPr>
          <p:spPr bwMode="auto">
            <a:xfrm>
              <a:off x="432287" y="4848764"/>
              <a:ext cx="13700233" cy="29918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endParaRPr lang="en-US" altLang="en-US" sz="3000" strike="sngStrike" dirty="0">
                <a:latin typeface="Arial" panose="020B0604020202020204" pitchFamily="34" charset="0"/>
                <a:cs typeface="Arial" panose="020B0604020202020204" pitchFamily="34" charset="0"/>
              </a:endParaRPr>
            </a:p>
          </p:txBody>
        </p:sp>
        <p:sp>
          <p:nvSpPr>
            <p:cNvPr id="51" name="TextBox 21">
              <a:extLst>
                <a:ext uri="{FF2B5EF4-FFF2-40B4-BE49-F238E27FC236}">
                  <a16:creationId xmlns:a16="http://schemas.microsoft.com/office/drawing/2014/main" id="{A32F56F4-E7CE-88D7-E11E-B660665595B2}"/>
                </a:ext>
              </a:extLst>
            </p:cNvPr>
            <p:cNvSpPr txBox="1">
              <a:spLocks noChangeArrowheads="1"/>
            </p:cNvSpPr>
            <p:nvPr/>
          </p:nvSpPr>
          <p:spPr bwMode="auto">
            <a:xfrm>
              <a:off x="463911" y="4358829"/>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 (continued)</a:t>
              </a:r>
            </a:p>
          </p:txBody>
        </p:sp>
      </p:grpSp>
      <p:sp>
        <p:nvSpPr>
          <p:cNvPr id="14338" name="TextBox 14337">
            <a:extLst>
              <a:ext uri="{FF2B5EF4-FFF2-40B4-BE49-F238E27FC236}">
                <a16:creationId xmlns:a16="http://schemas.microsoft.com/office/drawing/2014/main" id="{32F1E1DD-3269-8CD4-22B3-F8E78DEE7D47}"/>
              </a:ext>
            </a:extLst>
          </p:cNvPr>
          <p:cNvSpPr txBox="1"/>
          <p:nvPr/>
        </p:nvSpPr>
        <p:spPr>
          <a:xfrm>
            <a:off x="14803848" y="17744879"/>
            <a:ext cx="14062772" cy="1477328"/>
          </a:xfrm>
          <a:prstGeom prst="rect">
            <a:avLst/>
          </a:prstGeom>
          <a:noFill/>
        </p:spPr>
        <p:txBody>
          <a:bodyPr wrap="square" rtlCol="0">
            <a:spAutoFit/>
          </a:bodyPr>
          <a:lstStyle/>
          <a:p>
            <a:pPr algn="ctr"/>
            <a:r>
              <a:rPr lang="en-US" sz="3000" b="1" dirty="0"/>
              <a:t>Figure 1:</a:t>
            </a:r>
          </a:p>
          <a:p>
            <a:pPr algn="ctr"/>
            <a:r>
              <a:rPr lang="en-US" sz="3000" dirty="0"/>
              <a:t>The NLP process involves data collection, preprocessing, vectorization, model training (conventional models and neural networks), prediction, and accuracy testing.</a:t>
            </a:r>
          </a:p>
        </p:txBody>
      </p:sp>
      <p:sp>
        <p:nvSpPr>
          <p:cNvPr id="14347" name="TextBox 14346">
            <a:extLst>
              <a:ext uri="{FF2B5EF4-FFF2-40B4-BE49-F238E27FC236}">
                <a16:creationId xmlns:a16="http://schemas.microsoft.com/office/drawing/2014/main" id="{F75F9B24-3390-E0C6-4B65-FB7FE6677495}"/>
              </a:ext>
            </a:extLst>
          </p:cNvPr>
          <p:cNvSpPr txBox="1"/>
          <p:nvPr/>
        </p:nvSpPr>
        <p:spPr>
          <a:xfrm>
            <a:off x="14803848" y="31098172"/>
            <a:ext cx="14062772" cy="1477328"/>
          </a:xfrm>
          <a:prstGeom prst="rect">
            <a:avLst/>
          </a:prstGeom>
          <a:noFill/>
        </p:spPr>
        <p:txBody>
          <a:bodyPr wrap="square" rtlCol="0">
            <a:spAutoFit/>
          </a:bodyPr>
          <a:lstStyle/>
          <a:p>
            <a:pPr algn="ctr"/>
            <a:r>
              <a:rPr lang="en-US" sz="3000" b="1" dirty="0"/>
              <a:t>Figure 2:</a:t>
            </a:r>
          </a:p>
          <a:p>
            <a:pPr algn="ctr"/>
            <a:r>
              <a:rPr lang="en-US" sz="3000" dirty="0"/>
              <a:t>Comparison of accuracy percentages of conventional machine learning algorithms with their respective vectorization or embedding techniques</a:t>
            </a:r>
          </a:p>
        </p:txBody>
      </p:sp>
      <p:sp>
        <p:nvSpPr>
          <p:cNvPr id="14349" name="TextBox 14348">
            <a:extLst>
              <a:ext uri="{FF2B5EF4-FFF2-40B4-BE49-F238E27FC236}">
                <a16:creationId xmlns:a16="http://schemas.microsoft.com/office/drawing/2014/main" id="{EA934585-071F-D2D3-27A3-D976873DB8A5}"/>
              </a:ext>
            </a:extLst>
          </p:cNvPr>
          <p:cNvSpPr txBox="1"/>
          <p:nvPr/>
        </p:nvSpPr>
        <p:spPr>
          <a:xfrm>
            <a:off x="29809921" y="12872798"/>
            <a:ext cx="14062772" cy="1015663"/>
          </a:xfrm>
          <a:prstGeom prst="rect">
            <a:avLst/>
          </a:prstGeom>
          <a:noFill/>
        </p:spPr>
        <p:txBody>
          <a:bodyPr wrap="square" rtlCol="0">
            <a:spAutoFit/>
          </a:bodyPr>
          <a:lstStyle/>
          <a:p>
            <a:pPr algn="ctr"/>
            <a:r>
              <a:rPr lang="en-US" sz="3000" b="1" dirty="0"/>
              <a:t>Figure 3:</a:t>
            </a:r>
          </a:p>
          <a:p>
            <a:pPr algn="ctr"/>
            <a:r>
              <a:rPr lang="en-US" sz="3000" dirty="0"/>
              <a:t>Comparison of accuracy percentages of Deep Learning algorithms</a:t>
            </a:r>
          </a:p>
        </p:txBody>
      </p:sp>
      <p:pic>
        <p:nvPicPr>
          <p:cNvPr id="14357" name="Graphic 14356">
            <a:extLst>
              <a:ext uri="{FF2B5EF4-FFF2-40B4-BE49-F238E27FC236}">
                <a16:creationId xmlns:a16="http://schemas.microsoft.com/office/drawing/2014/main" id="{99ED8E74-9F80-BE0B-28A4-2ECCE447396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883955" y="7628386"/>
            <a:ext cx="15022912" cy="104770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33900</TotalTime>
  <Words>1173</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Armando Orozco</cp:lastModifiedBy>
  <cp:revision>452</cp:revision>
  <cp:lastPrinted>2016-10-02T03:22:10Z</cp:lastPrinted>
  <dcterms:created xsi:type="dcterms:W3CDTF">2016-08-02T01:04:02Z</dcterms:created>
  <dcterms:modified xsi:type="dcterms:W3CDTF">2024-07-31T15:01:27Z</dcterms:modified>
</cp:coreProperties>
</file>