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102475" cy="9388475"/>
  <p:defaultTextStyle>
    <a:defPPr>
      <a:defRPr lang="en-US"/>
    </a:defPPr>
    <a:lvl1pPr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1pPr>
    <a:lvl2pPr marL="1843088" indent="-1385888"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2pPr>
    <a:lvl3pPr marL="3686175" indent="-2771775"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3pPr>
    <a:lvl4pPr marL="5529263" indent="-4157663"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4pPr>
    <a:lvl5pPr marL="7372350" indent="-5543550"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5pPr>
    <a:lvl6pPr marL="2286000" algn="l" defTabSz="914400" rtl="0" eaLnBrk="1" latinLnBrk="0" hangingPunct="1">
      <a:defRPr sz="7200" kern="1200">
        <a:solidFill>
          <a:schemeClr val="tx1"/>
        </a:solidFill>
        <a:latin typeface="Calibri" charset="0"/>
        <a:ea typeface="ＭＳ Ｐゴシック" charset="-128"/>
        <a:cs typeface="+mn-cs"/>
      </a:defRPr>
    </a:lvl6pPr>
    <a:lvl7pPr marL="2743200" algn="l" defTabSz="914400" rtl="0" eaLnBrk="1" latinLnBrk="0" hangingPunct="1">
      <a:defRPr sz="7200" kern="1200">
        <a:solidFill>
          <a:schemeClr val="tx1"/>
        </a:solidFill>
        <a:latin typeface="Calibri" charset="0"/>
        <a:ea typeface="ＭＳ Ｐゴシック" charset="-128"/>
        <a:cs typeface="+mn-cs"/>
      </a:defRPr>
    </a:lvl7pPr>
    <a:lvl8pPr marL="3200400" algn="l" defTabSz="914400" rtl="0" eaLnBrk="1" latinLnBrk="0" hangingPunct="1">
      <a:defRPr sz="7200" kern="1200">
        <a:solidFill>
          <a:schemeClr val="tx1"/>
        </a:solidFill>
        <a:latin typeface="Calibri" charset="0"/>
        <a:ea typeface="ＭＳ Ｐゴシック" charset="-128"/>
        <a:cs typeface="+mn-cs"/>
      </a:defRPr>
    </a:lvl8pPr>
    <a:lvl9pPr marL="3657600" algn="l" defTabSz="914400" rtl="0" eaLnBrk="1" latinLnBrk="0" hangingPunct="1">
      <a:defRPr sz="72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44E"/>
    <a:srgbClr val="09216D"/>
    <a:srgbClr val="2B6FB2"/>
    <a:srgbClr val="FFFFFF"/>
    <a:srgbClr val="000000"/>
    <a:srgbClr val="2564BC"/>
    <a:srgbClr val="CD6EB3"/>
    <a:srgbClr val="225CCD"/>
    <a:srgbClr val="1A54AF"/>
    <a:srgbClr val="1E5C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5033" autoAdjust="0"/>
  </p:normalViewPr>
  <p:slideViewPr>
    <p:cSldViewPr snapToGrid="0">
      <p:cViewPr>
        <p:scale>
          <a:sx n="26" d="100"/>
          <a:sy n="26" d="100"/>
        </p:scale>
        <p:origin x="629" y="14"/>
      </p:cViewPr>
      <p:guideLst>
        <p:guide orient="horz" pos="10368"/>
        <p:guide pos="1382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71488"/>
          </a:xfrm>
          <a:prstGeom prst="rect">
            <a:avLst/>
          </a:prstGeom>
        </p:spPr>
        <p:txBody>
          <a:bodyPr vert="horz" lIns="94229" tIns="47114" rIns="94229" bIns="47114" rtlCol="0"/>
          <a:lstStyle>
            <a:lvl1pPr algn="l">
              <a:defRPr sz="1200">
                <a:latin typeface="Calibri" panose="020F0502020204030204" pitchFamily="34" charset="0"/>
                <a:ea typeface="+mn-ea"/>
              </a:defRPr>
            </a:lvl1pPr>
          </a:lstStyle>
          <a:p>
            <a:pPr>
              <a:defRPr/>
            </a:pPr>
            <a:endParaRPr lang="en-US"/>
          </a:p>
        </p:txBody>
      </p:sp>
      <p:sp>
        <p:nvSpPr>
          <p:cNvPr id="3" name="Date Placeholder 2"/>
          <p:cNvSpPr>
            <a:spLocks noGrp="1"/>
          </p:cNvSpPr>
          <p:nvPr>
            <p:ph type="dt" idx="1"/>
          </p:nvPr>
        </p:nvSpPr>
        <p:spPr>
          <a:xfrm>
            <a:off x="4022725" y="0"/>
            <a:ext cx="3078163" cy="471488"/>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E282328C-EC91-4247-B34F-52E4EE0CC681}" type="datetimeFigureOut">
              <a:rPr lang="en-US" altLang="en-US"/>
              <a:pPr>
                <a:defRPr/>
              </a:pPr>
              <a:t>7/27/2024</a:t>
            </a:fld>
            <a:endParaRPr lang="en-US" alt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pPr lvl="0"/>
            <a:endParaRPr lang="en-US" noProof="0" dirty="0"/>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4229" tIns="47114" rIns="94229" bIns="471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71487"/>
          </a:xfrm>
          <a:prstGeom prst="rect">
            <a:avLst/>
          </a:prstGeom>
        </p:spPr>
        <p:txBody>
          <a:bodyPr vert="horz" lIns="94229" tIns="47114" rIns="94229" bIns="47114" rtlCol="0" anchor="b"/>
          <a:lstStyle>
            <a:lvl1pPr algn="l">
              <a:defRPr sz="1200">
                <a:latin typeface="Calibri" panose="020F0502020204030204" pitchFamily="34" charset="0"/>
                <a:ea typeface="+mn-ea"/>
              </a:defRPr>
            </a:lvl1pPr>
          </a:lstStyle>
          <a:p>
            <a:pPr>
              <a:defRPr/>
            </a:pPr>
            <a:endParaRPr lang="en-US"/>
          </a:p>
        </p:txBody>
      </p:sp>
      <p:sp>
        <p:nvSpPr>
          <p:cNvPr id="7" name="Slide Number Placeholder 6"/>
          <p:cNvSpPr>
            <a:spLocks noGrp="1"/>
          </p:cNvSpPr>
          <p:nvPr>
            <p:ph type="sldNum" sz="quarter" idx="5"/>
          </p:nvPr>
        </p:nvSpPr>
        <p:spPr>
          <a:xfrm>
            <a:off x="4022725" y="8916988"/>
            <a:ext cx="3078163" cy="471487"/>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28E81831-1834-914E-8B6B-3E17E50061D0}" type="slidenum">
              <a:rPr lang="en-US" altLang="en-US"/>
              <a:pPr>
                <a:defRPr/>
              </a:pPr>
              <a:t>‹#›</a:t>
            </a:fld>
            <a:endParaRPr lang="en-US" altLang="en-US"/>
          </a:p>
        </p:txBody>
      </p:sp>
    </p:spTree>
    <p:extLst>
      <p:ext uri="{BB962C8B-B14F-4D97-AF65-F5344CB8AC3E}">
        <p14:creationId xmlns:p14="http://schemas.microsoft.com/office/powerpoint/2010/main" val="176736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Here you can introduce yourselves, your topic and your hypothesis. </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fld id="{F71DD016-1F9D-7146-A278-7D8B91233DC7}" type="slidenum">
              <a:rPr lang="en-US" altLang="en-US" sz="1200"/>
              <a:pPr/>
              <a:t>1</a:t>
            </a:fld>
            <a:endParaRPr lang="en-US" altLang="en-US" sz="1200"/>
          </a:p>
        </p:txBody>
      </p:sp>
    </p:spTree>
    <p:extLst>
      <p:ext uri="{BB962C8B-B14F-4D97-AF65-F5344CB8AC3E}">
        <p14:creationId xmlns:p14="http://schemas.microsoft.com/office/powerpoint/2010/main" val="18879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06AFE3B-0886-7546-A1F7-9E16BC9746E1}" type="datetimeFigureOut">
              <a:rPr lang="en-US" altLang="en-US"/>
              <a:pPr>
                <a:defRPr/>
              </a:pPr>
              <a:t>7/27/2024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22B357-8838-884A-9535-873B33B08F15}" type="slidenum">
              <a:rPr lang="en-US" altLang="en-US"/>
              <a:pPr>
                <a:defRPr/>
              </a:pPr>
              <a:t>‹#›</a:t>
            </a:fld>
            <a:endParaRPr lang="en-US" altLang="en-US"/>
          </a:p>
        </p:txBody>
      </p:sp>
    </p:spTree>
    <p:extLst>
      <p:ext uri="{BB962C8B-B14F-4D97-AF65-F5344CB8AC3E}">
        <p14:creationId xmlns:p14="http://schemas.microsoft.com/office/powerpoint/2010/main" val="121089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9579E7B-8465-5648-99DE-9BE269DDF5F6}" type="datetimeFigureOut">
              <a:rPr lang="en-US" altLang="en-US"/>
              <a:pPr>
                <a:defRPr/>
              </a:pPr>
              <a:t>7/27/2024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D81EF-8541-094D-847C-CAB8C9C613AF}" type="slidenum">
              <a:rPr lang="en-US" altLang="en-US"/>
              <a:pPr>
                <a:defRPr/>
              </a:pPr>
              <a:t>‹#›</a:t>
            </a:fld>
            <a:endParaRPr lang="en-US" altLang="en-US"/>
          </a:p>
        </p:txBody>
      </p:sp>
    </p:spTree>
    <p:extLst>
      <p:ext uri="{BB962C8B-B14F-4D97-AF65-F5344CB8AC3E}">
        <p14:creationId xmlns:p14="http://schemas.microsoft.com/office/powerpoint/2010/main" val="17032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1552301-4CE5-2642-94BC-6CCDEE8C367E}" type="datetimeFigureOut">
              <a:rPr lang="en-US" altLang="en-US"/>
              <a:pPr>
                <a:defRPr/>
              </a:pPr>
              <a:t>7/27/2024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4DEA32-D7C7-5547-BBBE-72A5BECDAFF0}" type="slidenum">
              <a:rPr lang="en-US" altLang="en-US"/>
              <a:pPr>
                <a:defRPr/>
              </a:pPr>
              <a:t>‹#›</a:t>
            </a:fld>
            <a:endParaRPr lang="en-US" altLang="en-US"/>
          </a:p>
        </p:txBody>
      </p:sp>
    </p:spTree>
    <p:extLst>
      <p:ext uri="{BB962C8B-B14F-4D97-AF65-F5344CB8AC3E}">
        <p14:creationId xmlns:p14="http://schemas.microsoft.com/office/powerpoint/2010/main" val="50482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F3BAC5F-213F-0B45-B650-62FD9FE0D0DE}" type="datetimeFigureOut">
              <a:rPr lang="en-US" altLang="en-US"/>
              <a:pPr>
                <a:defRPr/>
              </a:pPr>
              <a:t>7/27/2024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335146-C7FB-AD44-B970-99733DD15885}" type="slidenum">
              <a:rPr lang="en-US" altLang="en-US"/>
              <a:pPr>
                <a:defRPr/>
              </a:pPr>
              <a:t>‹#›</a:t>
            </a:fld>
            <a:endParaRPr lang="en-US" altLang="en-US"/>
          </a:p>
        </p:txBody>
      </p:sp>
    </p:spTree>
    <p:extLst>
      <p:ext uri="{BB962C8B-B14F-4D97-AF65-F5344CB8AC3E}">
        <p14:creationId xmlns:p14="http://schemas.microsoft.com/office/powerpoint/2010/main" val="187487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8790BAD-BE0A-4144-B955-05D396EE6BD0}" type="datetimeFigureOut">
              <a:rPr lang="en-US" altLang="en-US"/>
              <a:pPr>
                <a:defRPr/>
              </a:pPr>
              <a:t>7/27/2024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D3E9E8-9407-E647-A781-965443235585}" type="slidenum">
              <a:rPr lang="en-US" altLang="en-US"/>
              <a:pPr>
                <a:defRPr/>
              </a:pPr>
              <a:t>‹#›</a:t>
            </a:fld>
            <a:endParaRPr lang="en-US" altLang="en-US"/>
          </a:p>
        </p:txBody>
      </p:sp>
    </p:spTree>
    <p:extLst>
      <p:ext uri="{BB962C8B-B14F-4D97-AF65-F5344CB8AC3E}">
        <p14:creationId xmlns:p14="http://schemas.microsoft.com/office/powerpoint/2010/main" val="9415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2310905-8125-2142-9E0E-35A32C3D47FC}" type="datetimeFigureOut">
              <a:rPr lang="en-US" altLang="en-US"/>
              <a:pPr>
                <a:defRPr/>
              </a:pPr>
              <a:t>7/27/2024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095E8C-3D8F-BB4D-BC48-86E8027A22B6}" type="slidenum">
              <a:rPr lang="en-US" altLang="en-US"/>
              <a:pPr>
                <a:defRPr/>
              </a:pPr>
              <a:t>‹#›</a:t>
            </a:fld>
            <a:endParaRPr lang="en-US" altLang="en-US"/>
          </a:p>
        </p:txBody>
      </p:sp>
    </p:spTree>
    <p:extLst>
      <p:ext uri="{BB962C8B-B14F-4D97-AF65-F5344CB8AC3E}">
        <p14:creationId xmlns:p14="http://schemas.microsoft.com/office/powerpoint/2010/main" val="3291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0843A8A-D235-3149-B227-DB425DD30C6A}" type="datetimeFigureOut">
              <a:rPr lang="en-US" altLang="en-US"/>
              <a:pPr>
                <a:defRPr/>
              </a:pPr>
              <a:t>7/27/2024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6FA0A6C-EA88-DB42-AE42-393AC758FAA3}" type="slidenum">
              <a:rPr lang="en-US" altLang="en-US"/>
              <a:pPr>
                <a:defRPr/>
              </a:pPr>
              <a:t>‹#›</a:t>
            </a:fld>
            <a:endParaRPr lang="en-US" altLang="en-US"/>
          </a:p>
        </p:txBody>
      </p:sp>
    </p:spTree>
    <p:extLst>
      <p:ext uri="{BB962C8B-B14F-4D97-AF65-F5344CB8AC3E}">
        <p14:creationId xmlns:p14="http://schemas.microsoft.com/office/powerpoint/2010/main" val="23579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FA5192A-212C-A344-8CE2-19314E9FAE58}" type="datetimeFigureOut">
              <a:rPr lang="en-US" altLang="en-US"/>
              <a:pPr>
                <a:defRPr/>
              </a:pPr>
              <a:t>7/27/2024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B272D0-1208-684A-ACD6-36DF025A0039}" type="slidenum">
              <a:rPr lang="en-US" altLang="en-US"/>
              <a:pPr>
                <a:defRPr/>
              </a:pPr>
              <a:t>‹#›</a:t>
            </a:fld>
            <a:endParaRPr lang="en-US" altLang="en-US"/>
          </a:p>
        </p:txBody>
      </p:sp>
    </p:spTree>
    <p:extLst>
      <p:ext uri="{BB962C8B-B14F-4D97-AF65-F5344CB8AC3E}">
        <p14:creationId xmlns:p14="http://schemas.microsoft.com/office/powerpoint/2010/main" val="83052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EE8DBF-D836-2148-8B80-6FD44F7F30A0}" type="datetimeFigureOut">
              <a:rPr lang="en-US" altLang="en-US"/>
              <a:pPr>
                <a:defRPr/>
              </a:pPr>
              <a:t>7/27/2024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67C734-F249-D040-8A1B-87A9FB3E3459}" type="slidenum">
              <a:rPr lang="en-US" altLang="en-US"/>
              <a:pPr>
                <a:defRPr/>
              </a:pPr>
              <a:t>‹#›</a:t>
            </a:fld>
            <a:endParaRPr lang="en-US" altLang="en-US"/>
          </a:p>
        </p:txBody>
      </p:sp>
    </p:spTree>
    <p:extLst>
      <p:ext uri="{BB962C8B-B14F-4D97-AF65-F5344CB8AC3E}">
        <p14:creationId xmlns:p14="http://schemas.microsoft.com/office/powerpoint/2010/main" val="6171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7685E-4236-7F48-9032-83E597D4D255}" type="datetimeFigureOut">
              <a:rPr lang="en-US" altLang="en-US"/>
              <a:pPr>
                <a:defRPr/>
              </a:pPr>
              <a:t>7/27/2024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47643E-618D-6B47-A7D2-EAE432A7CF14}" type="slidenum">
              <a:rPr lang="en-US" altLang="en-US"/>
              <a:pPr>
                <a:defRPr/>
              </a:pPr>
              <a:t>‹#›</a:t>
            </a:fld>
            <a:endParaRPr lang="en-US" altLang="en-US"/>
          </a:p>
        </p:txBody>
      </p:sp>
    </p:spTree>
    <p:extLst>
      <p:ext uri="{BB962C8B-B14F-4D97-AF65-F5344CB8AC3E}">
        <p14:creationId xmlns:p14="http://schemas.microsoft.com/office/powerpoint/2010/main" val="6962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rtlCol="0">
            <a:normAutofit/>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E1B857-94D2-3C46-807C-1DCD5C738483}" type="datetimeFigureOut">
              <a:rPr lang="en-US" altLang="en-US"/>
              <a:pPr>
                <a:defRPr/>
              </a:pPr>
              <a:t>7/27/2024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717744-3D07-184C-8964-18AD4330A286}" type="slidenum">
              <a:rPr lang="en-US" altLang="en-US"/>
              <a:pPr>
                <a:defRPr/>
              </a:pPr>
              <a:t>‹#›</a:t>
            </a:fld>
            <a:endParaRPr lang="en-US" altLang="en-US"/>
          </a:p>
        </p:txBody>
      </p:sp>
    </p:spTree>
    <p:extLst>
      <p:ext uri="{BB962C8B-B14F-4D97-AF65-F5344CB8AC3E}">
        <p14:creationId xmlns:p14="http://schemas.microsoft.com/office/powerpoint/2010/main" val="192232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17838" y="1752600"/>
            <a:ext cx="37855525" cy="636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wrap="square" lIns="91440" tIns="45720" rIns="91440" bIns="45720" numCol="1" anchor="ctr" anchorCtr="0" compatLnSpc="1">
            <a:prstTxWarp prst="textNoShape">
              <a:avLst/>
            </a:prstTxWarp>
          </a:bodyPr>
          <a:lstStyle>
            <a:lvl1pPr eaLnBrk="1" hangingPunct="1">
              <a:defRPr sz="5700">
                <a:solidFill>
                  <a:srgbClr val="898989"/>
                </a:solidFill>
              </a:defRPr>
            </a:lvl1pPr>
          </a:lstStyle>
          <a:p>
            <a:pPr>
              <a:defRPr/>
            </a:pPr>
            <a:fld id="{972AF30F-B97F-2541-A26F-724699656572}" type="datetimeFigureOut">
              <a:rPr lang="en-US" altLang="en-US"/>
              <a:pPr>
                <a:defRPr/>
              </a:pPr>
              <a:t>7/27/2024</a:t>
            </a:fld>
            <a:endParaRPr lang="en-US" alt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defTabSz="3686861" eaLnBrk="1" fontAlgn="auto" hangingPunct="1">
              <a:spcBef>
                <a:spcPts val="0"/>
              </a:spcBef>
              <a:spcAft>
                <a:spcPts val="0"/>
              </a:spcAft>
              <a:defRPr sz="576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5700">
                <a:solidFill>
                  <a:srgbClr val="898989"/>
                </a:solidFill>
              </a:defRPr>
            </a:lvl1pPr>
          </a:lstStyle>
          <a:p>
            <a:pPr>
              <a:defRPr/>
            </a:pPr>
            <a:fld id="{CC34B7B2-A7C5-9A45-A433-92D8F95BFC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7850" rtl="0" eaLnBrk="0" fontAlgn="base" hangingPunct="0">
        <a:lnSpc>
          <a:spcPct val="90000"/>
        </a:lnSpc>
        <a:spcBef>
          <a:spcPct val="0"/>
        </a:spcBef>
        <a:spcAft>
          <a:spcPct val="0"/>
        </a:spcAft>
        <a:defRPr sz="21100" kern="1200">
          <a:solidFill>
            <a:schemeClr val="tx1"/>
          </a:solidFill>
          <a:latin typeface="+mj-lt"/>
          <a:ea typeface="ＭＳ Ｐゴシック" charset="0"/>
          <a:cs typeface="+mj-cs"/>
        </a:defRPr>
      </a:lvl1pPr>
      <a:lvl2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2pPr>
      <a:lvl3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3pPr>
      <a:lvl4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4pPr>
      <a:lvl5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5pPr>
      <a:lvl6pPr marL="457200" algn="l" defTabSz="4387850" rtl="0" fontAlgn="base">
        <a:lnSpc>
          <a:spcPct val="90000"/>
        </a:lnSpc>
        <a:spcBef>
          <a:spcPct val="0"/>
        </a:spcBef>
        <a:spcAft>
          <a:spcPct val="0"/>
        </a:spcAft>
        <a:defRPr sz="21100">
          <a:solidFill>
            <a:schemeClr val="tx1"/>
          </a:solidFill>
          <a:latin typeface="Calibri Light" panose="020F0302020204030204" pitchFamily="34" charset="0"/>
        </a:defRPr>
      </a:lvl6pPr>
      <a:lvl7pPr marL="914400" algn="l" defTabSz="4387850" rtl="0" fontAlgn="base">
        <a:lnSpc>
          <a:spcPct val="90000"/>
        </a:lnSpc>
        <a:spcBef>
          <a:spcPct val="0"/>
        </a:spcBef>
        <a:spcAft>
          <a:spcPct val="0"/>
        </a:spcAft>
        <a:defRPr sz="21100">
          <a:solidFill>
            <a:schemeClr val="tx1"/>
          </a:solidFill>
          <a:latin typeface="Calibri Light" panose="020F0302020204030204" pitchFamily="34" charset="0"/>
        </a:defRPr>
      </a:lvl7pPr>
      <a:lvl8pPr marL="1371600" algn="l" defTabSz="4387850" rtl="0" fontAlgn="base">
        <a:lnSpc>
          <a:spcPct val="90000"/>
        </a:lnSpc>
        <a:spcBef>
          <a:spcPct val="0"/>
        </a:spcBef>
        <a:spcAft>
          <a:spcPct val="0"/>
        </a:spcAft>
        <a:defRPr sz="21100">
          <a:solidFill>
            <a:schemeClr val="tx1"/>
          </a:solidFill>
          <a:latin typeface="Calibri Light" panose="020F0302020204030204" pitchFamily="34" charset="0"/>
        </a:defRPr>
      </a:lvl8pPr>
      <a:lvl9pPr marL="1828800" algn="l" defTabSz="4387850" rtl="0" fontAlgn="base">
        <a:lnSpc>
          <a:spcPct val="90000"/>
        </a:lnSpc>
        <a:spcBef>
          <a:spcPct val="0"/>
        </a:spcBef>
        <a:spcAft>
          <a:spcPct val="0"/>
        </a:spcAft>
        <a:defRPr sz="21100">
          <a:solidFill>
            <a:schemeClr val="tx1"/>
          </a:solidFill>
          <a:latin typeface="Calibri Light" panose="020F0302020204030204" pitchFamily="34" charset="0"/>
        </a:defRPr>
      </a:lvl9pPr>
    </p:titleStyle>
    <p:bodyStyle>
      <a:lvl1pPr marL="1096963" indent="-1096963" algn="l" defTabSz="4387850" rtl="0" eaLnBrk="0" fontAlgn="base" hangingPunct="0">
        <a:lnSpc>
          <a:spcPct val="90000"/>
        </a:lnSpc>
        <a:spcBef>
          <a:spcPts val="4800"/>
        </a:spcBef>
        <a:spcAft>
          <a:spcPct val="0"/>
        </a:spcAft>
        <a:buFont typeface="Arial" charset="0"/>
        <a:buChar char="•"/>
        <a:defRPr sz="13400" kern="1200">
          <a:solidFill>
            <a:schemeClr val="tx1"/>
          </a:solidFill>
          <a:latin typeface="+mn-lt"/>
          <a:ea typeface="ＭＳ Ｐゴシック" charset="0"/>
          <a:cs typeface="+mn-cs"/>
        </a:defRPr>
      </a:lvl1pPr>
      <a:lvl2pPr marL="3290888" indent="-1096963" algn="l" defTabSz="4387850" rtl="0" eaLnBrk="0" fontAlgn="base" hangingPunct="0">
        <a:lnSpc>
          <a:spcPct val="90000"/>
        </a:lnSpc>
        <a:spcBef>
          <a:spcPts val="2400"/>
        </a:spcBef>
        <a:spcAft>
          <a:spcPct val="0"/>
        </a:spcAft>
        <a:buFont typeface="Arial" charset="0"/>
        <a:buChar char="•"/>
        <a:defRPr sz="11500" kern="1200">
          <a:solidFill>
            <a:schemeClr val="tx1"/>
          </a:solidFill>
          <a:latin typeface="+mn-lt"/>
          <a:ea typeface="ＭＳ Ｐゴシック" charset="0"/>
          <a:cs typeface="+mn-cs"/>
        </a:defRPr>
      </a:lvl2pPr>
      <a:lvl3pPr marL="5486400" indent="-1096963" algn="l" defTabSz="4387850" rtl="0" eaLnBrk="0" fontAlgn="base" hangingPunct="0">
        <a:lnSpc>
          <a:spcPct val="90000"/>
        </a:lnSpc>
        <a:spcBef>
          <a:spcPts val="2400"/>
        </a:spcBef>
        <a:spcAft>
          <a:spcPct val="0"/>
        </a:spcAft>
        <a:buFont typeface="Arial" charset="0"/>
        <a:buChar char="•"/>
        <a:defRPr sz="9600" kern="1200">
          <a:solidFill>
            <a:schemeClr val="tx1"/>
          </a:solidFill>
          <a:latin typeface="+mn-lt"/>
          <a:ea typeface="ＭＳ Ｐゴシック" charset="0"/>
          <a:cs typeface="+mn-cs"/>
        </a:defRPr>
      </a:lvl3pPr>
      <a:lvl4pPr marL="7680325"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4pPr>
      <a:lvl5pPr marL="9874250"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oi.org/10.24432/C5CC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979"/>
          </a:schemeClr>
        </a:solidFill>
        <a:effectLst/>
      </p:bgPr>
    </p:bg>
    <p:spTree>
      <p:nvGrpSpPr>
        <p:cNvPr id="1" name=""/>
        <p:cNvGrpSpPr/>
        <p:nvPr/>
      </p:nvGrpSpPr>
      <p:grpSpPr>
        <a:xfrm>
          <a:off x="0" y="0"/>
          <a:ext cx="0" cy="0"/>
          <a:chOff x="0" y="0"/>
          <a:chExt cx="0" cy="0"/>
        </a:xfrm>
      </p:grpSpPr>
      <p:sp>
        <p:nvSpPr>
          <p:cNvPr id="18" name="TextBox 17"/>
          <p:cNvSpPr txBox="1"/>
          <p:nvPr/>
        </p:nvSpPr>
        <p:spPr bwMode="auto">
          <a:xfrm>
            <a:off x="363538" y="342900"/>
            <a:ext cx="43165712" cy="3786188"/>
          </a:xfrm>
          <a:prstGeom prst="rect">
            <a:avLst/>
          </a:prstGeom>
          <a:solidFill>
            <a:srgbClr val="00244E"/>
          </a:solidFill>
          <a:ln w="25400">
            <a:noFill/>
          </a:ln>
        </p:spPr>
        <p:txBody>
          <a:bodyPr>
            <a:spAutoFit/>
          </a:bodyPr>
          <a:lstStyle/>
          <a:p>
            <a:pPr marL="4754563" indent="-90488" algn="ctr" defTabSz="3686861" eaLnBrk="1" fontAlgn="auto" hangingPunct="1">
              <a:spcBef>
                <a:spcPts val="0"/>
              </a:spcBef>
              <a:spcAft>
                <a:spcPts val="0"/>
              </a:spcAft>
              <a:tabLst>
                <a:tab pos="6124575" algn="l"/>
                <a:tab pos="6237288" algn="l"/>
              </a:tabLst>
              <a:defRPr/>
            </a:pPr>
            <a:r>
              <a:rPr lang="en-US" altLang="en-US" b="1" dirty="0">
                <a:solidFill>
                  <a:schemeClr val="bg1"/>
                </a:solidFill>
                <a:latin typeface="Arial" panose="020B0604020202020204" pitchFamily="34" charset="0"/>
                <a:ea typeface="+mn-ea"/>
                <a:cs typeface="Arial" panose="020B0604020202020204" pitchFamily="34" charset="0"/>
              </a:rPr>
              <a:t>	</a:t>
            </a:r>
          </a:p>
          <a:p>
            <a:pPr marL="4754563" indent="-90488" algn="ctr" defTabSz="3686861" eaLnBrk="1" fontAlgn="auto" hangingPunct="1">
              <a:spcBef>
                <a:spcPts val="0"/>
              </a:spcBef>
              <a:spcAft>
                <a:spcPts val="0"/>
              </a:spcAft>
              <a:tabLst>
                <a:tab pos="6124575" algn="l"/>
                <a:tab pos="6237288" algn="l"/>
              </a:tabLst>
              <a:defRPr/>
            </a:pPr>
            <a:endParaRPr lang="en-US" altLang="en-US"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p:txBody>
      </p:sp>
      <p:sp>
        <p:nvSpPr>
          <p:cNvPr id="14395" name="TextBox 115"/>
          <p:cNvSpPr txBox="1">
            <a:spLocks noChangeArrowheads="1"/>
          </p:cNvSpPr>
          <p:nvPr/>
        </p:nvSpPr>
        <p:spPr bwMode="auto">
          <a:xfrm>
            <a:off x="5103208" y="656827"/>
            <a:ext cx="28289169" cy="2646878"/>
          </a:xfrm>
          <a:prstGeom prst="rect">
            <a:avLst/>
          </a:prstGeom>
          <a:solidFill>
            <a:srgbClr val="00244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7000" b="1" dirty="0">
                <a:solidFill>
                  <a:schemeClr val="bg1"/>
                </a:solidFill>
                <a:latin typeface="Arial" panose="020B0604020202020204" pitchFamily="34" charset="0"/>
                <a:cs typeface="Arial" panose="020B0604020202020204" pitchFamily="34" charset="0"/>
              </a:rPr>
              <a:t>Spam Classification of SMSs using Machine Learning Techniques</a:t>
            </a:r>
          </a:p>
          <a:p>
            <a:pPr algn="ctr" eaLnBrk="1" hangingPunct="1"/>
            <a:r>
              <a:rPr lang="en-US" altLang="en-US" sz="4800" dirty="0">
                <a:solidFill>
                  <a:schemeClr val="bg1"/>
                </a:solidFill>
                <a:latin typeface="Arial" panose="020B0604020202020204" pitchFamily="34" charset="0"/>
                <a:cs typeface="Arial" panose="020B0604020202020204" pitchFamily="34" charset="0"/>
              </a:rPr>
              <a:t>Armando Orozco, Santa Ana College</a:t>
            </a:r>
          </a:p>
          <a:p>
            <a:pPr algn="ctr" eaLnBrk="1" hangingPunct="1"/>
            <a:r>
              <a:rPr lang="en-US" altLang="en-US" sz="4800" dirty="0">
                <a:solidFill>
                  <a:schemeClr val="bg1"/>
                </a:solidFill>
                <a:latin typeface="Arial" panose="020B0604020202020204" pitchFamily="34" charset="0"/>
                <a:cs typeface="Arial" panose="020B0604020202020204" pitchFamily="34" charset="0"/>
              </a:rPr>
              <a:t>Dr. </a:t>
            </a:r>
            <a:r>
              <a:rPr lang="en-US" altLang="en-US" sz="4800" dirty="0" err="1">
                <a:solidFill>
                  <a:schemeClr val="bg1"/>
                </a:solidFill>
                <a:latin typeface="Arial" panose="020B0604020202020204" pitchFamily="34" charset="0"/>
                <a:cs typeface="Arial" panose="020B0604020202020204" pitchFamily="34" charset="0"/>
              </a:rPr>
              <a:t>Doina</a:t>
            </a:r>
            <a:r>
              <a:rPr lang="en-US" altLang="en-US" sz="4800" dirty="0">
                <a:solidFill>
                  <a:schemeClr val="bg1"/>
                </a:solidFill>
                <a:latin typeface="Arial" panose="020B0604020202020204" pitchFamily="34" charset="0"/>
                <a:cs typeface="Arial" panose="020B0604020202020204" pitchFamily="34" charset="0"/>
              </a:rPr>
              <a:t> </a:t>
            </a:r>
            <a:r>
              <a:rPr lang="en-US" altLang="en-US" sz="4800" dirty="0" err="1">
                <a:solidFill>
                  <a:schemeClr val="bg1"/>
                </a:solidFill>
                <a:latin typeface="Arial" panose="020B0604020202020204" pitchFamily="34" charset="0"/>
                <a:cs typeface="Arial" panose="020B0604020202020204" pitchFamily="34" charset="0"/>
              </a:rPr>
              <a:t>Bein</a:t>
            </a:r>
            <a:r>
              <a:rPr lang="en-US" altLang="en-US" sz="4800" dirty="0">
                <a:solidFill>
                  <a:schemeClr val="bg1"/>
                </a:solidFill>
                <a:latin typeface="Arial" panose="020B0604020202020204" pitchFamily="34" charset="0"/>
                <a:cs typeface="Arial" panose="020B0604020202020204" pitchFamily="34" charset="0"/>
              </a:rPr>
              <a:t>, Department of Computer Science, California State University, Fullerton</a:t>
            </a:r>
          </a:p>
        </p:txBody>
      </p:sp>
      <p:grpSp>
        <p:nvGrpSpPr>
          <p:cNvPr id="14348" name="Group 6"/>
          <p:cNvGrpSpPr>
            <a:grpSpLocks/>
          </p:cNvGrpSpPr>
          <p:nvPr/>
        </p:nvGrpSpPr>
        <p:grpSpPr bwMode="auto">
          <a:xfrm>
            <a:off x="363538" y="4278696"/>
            <a:ext cx="14240654" cy="5141413"/>
            <a:chOff x="432287" y="4365904"/>
            <a:chExt cx="13705567" cy="2776646"/>
          </a:xfrm>
        </p:grpSpPr>
        <p:sp>
          <p:nvSpPr>
            <p:cNvPr id="14386" name="TextBox 3"/>
            <p:cNvSpPr txBox="1">
              <a:spLocks noChangeArrowheads="1"/>
            </p:cNvSpPr>
            <p:nvPr/>
          </p:nvSpPr>
          <p:spPr bwMode="auto">
            <a:xfrm>
              <a:off x="432287" y="4848765"/>
              <a:ext cx="13700233" cy="229378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The advent of machine learning has revolutionized the way we approach text classification, particularly in the Short Message Service (SMS) domain. This research explores different machine learning algorithms and techniques to analyze their effects on sentiment recognition, specifically if an SMS message is undesirable. An undesired message that could possibly be malicious is called . The goal is to apply and analyze sophisticated machine learning techniques to classify SMS content into Spam, or not Spam (Ham) and analyze the effects that every single technique has and if it is suitable to implement in a day-day application.</a:t>
              </a:r>
            </a:p>
          </p:txBody>
        </p:sp>
        <p:sp>
          <p:nvSpPr>
            <p:cNvPr id="14387"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Background</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99" y="1073811"/>
            <a:ext cx="3859908" cy="2497588"/>
          </a:xfrm>
          <a:prstGeom prst="rect">
            <a:avLst/>
          </a:prstGeom>
        </p:spPr>
      </p:pic>
      <p:sp>
        <p:nvSpPr>
          <p:cNvPr id="15" name="Rectangle 14"/>
          <p:cNvSpPr/>
          <p:nvPr/>
        </p:nvSpPr>
        <p:spPr>
          <a:xfrm>
            <a:off x="41678352" y="20465745"/>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t>
            </a:r>
          </a:p>
        </p:txBody>
      </p:sp>
      <p:sp>
        <p:nvSpPr>
          <p:cNvPr id="81" name="Rectangle 80"/>
          <p:cNvSpPr/>
          <p:nvPr/>
        </p:nvSpPr>
        <p:spPr>
          <a:xfrm>
            <a:off x="17629856" y="25456910"/>
            <a:ext cx="3538342"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2" name="Rectangle 91"/>
          <p:cNvSpPr/>
          <p:nvPr/>
        </p:nvSpPr>
        <p:spPr>
          <a:xfrm>
            <a:off x="25755599" y="30449520"/>
            <a:ext cx="1592225" cy="1478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5" name="Rectangle 94"/>
          <p:cNvSpPr/>
          <p:nvPr/>
        </p:nvSpPr>
        <p:spPr>
          <a:xfrm>
            <a:off x="14950925" y="27540856"/>
            <a:ext cx="2363040" cy="148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2" name="Group 6"/>
          <p:cNvGrpSpPr>
            <a:grpSpLocks/>
          </p:cNvGrpSpPr>
          <p:nvPr/>
        </p:nvGrpSpPr>
        <p:grpSpPr bwMode="auto">
          <a:xfrm>
            <a:off x="363538" y="9677256"/>
            <a:ext cx="14235112" cy="24532042"/>
            <a:chOff x="432287" y="4361588"/>
            <a:chExt cx="13700233" cy="13356527"/>
          </a:xfrm>
        </p:grpSpPr>
        <p:sp>
          <p:nvSpPr>
            <p:cNvPr id="43" name="TextBox 3"/>
            <p:cNvSpPr txBox="1">
              <a:spLocks noChangeArrowheads="1"/>
            </p:cNvSpPr>
            <p:nvPr/>
          </p:nvSpPr>
          <p:spPr bwMode="auto">
            <a:xfrm>
              <a:off x="432287" y="4848765"/>
              <a:ext cx="13700233" cy="1286935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buFont typeface="Arial" panose="020B0604020202020204" pitchFamily="34" charset="0"/>
                <a:buChar char="•"/>
              </a:pPr>
              <a:r>
                <a:rPr lang="en-US" sz="3000" b="1" dirty="0">
                  <a:latin typeface="Arial" panose="020B0604020202020204" pitchFamily="34" charset="0"/>
                  <a:cs typeface="Arial" panose="020B0604020202020204" pitchFamily="34" charset="0"/>
                </a:rPr>
                <a:t>Software libraries, tools, and languages</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For the project, we used </a:t>
              </a:r>
              <a:r>
                <a:rPr lang="en-US" sz="3000" b="1" dirty="0" err="1">
                  <a:latin typeface="Arial" panose="020B0604020202020204" pitchFamily="34" charset="0"/>
                  <a:cs typeface="Arial" panose="020B0604020202020204" pitchFamily="34" charset="0"/>
                </a:rPr>
                <a:t>Jupyter</a:t>
              </a:r>
              <a:r>
                <a:rPr lang="en-US" sz="3000" b="1" dirty="0">
                  <a:latin typeface="Arial" panose="020B0604020202020204" pitchFamily="34" charset="0"/>
                  <a:cs typeface="Arial" panose="020B0604020202020204" pitchFamily="34" charset="0"/>
                </a:rPr>
                <a:t> Notebook </a:t>
              </a:r>
              <a:r>
                <a:rPr lang="en-US" sz="3000" dirty="0">
                  <a:latin typeface="Arial" panose="020B0604020202020204" pitchFamily="34" charset="0"/>
                  <a:cs typeface="Arial" panose="020B0604020202020204" pitchFamily="34" charset="0"/>
                </a:rPr>
                <a:t>and </a:t>
              </a:r>
              <a:r>
                <a:rPr lang="en-US" sz="3000" b="1" dirty="0">
                  <a:latin typeface="Arial" panose="020B0604020202020204" pitchFamily="34" charset="0"/>
                  <a:cs typeface="Arial" panose="020B0604020202020204" pitchFamily="34" charset="0"/>
                </a:rPr>
                <a:t>Visual Studio Code</a:t>
              </a:r>
              <a:r>
                <a:rPr lang="en-US" sz="3000" dirty="0">
                  <a:latin typeface="Arial" panose="020B0604020202020204" pitchFamily="34" charset="0"/>
                  <a:cs typeface="Arial" panose="020B0604020202020204" pitchFamily="34" charset="0"/>
                </a:rPr>
                <a:t> as the </a:t>
              </a:r>
              <a:r>
                <a:rPr lang="en-US" sz="3000" b="1" dirty="0">
                  <a:latin typeface="Arial" panose="020B0604020202020204" pitchFamily="34" charset="0"/>
                  <a:cs typeface="Arial" panose="020B0604020202020204" pitchFamily="34" charset="0"/>
                </a:rPr>
                <a:t>IDE</a:t>
              </a:r>
              <a:r>
                <a:rPr lang="en-US" sz="3000" dirty="0">
                  <a:latin typeface="Arial" panose="020B0604020202020204" pitchFamily="34" charset="0"/>
                  <a:cs typeface="Arial" panose="020B0604020202020204" pitchFamily="34" charset="0"/>
                </a:rPr>
                <a:t> and code </a:t>
              </a:r>
              <a:r>
                <a:rPr lang="en-US" sz="3000" b="1" dirty="0">
                  <a:latin typeface="Arial" panose="020B0604020202020204" pitchFamily="34" charset="0"/>
                  <a:cs typeface="Arial" panose="020B0604020202020204" pitchFamily="34" charset="0"/>
                </a:rPr>
                <a:t>editor</a:t>
              </a:r>
              <a:r>
                <a:rPr lang="en-US" sz="3000" dirty="0">
                  <a:latin typeface="Arial" panose="020B0604020202020204" pitchFamily="34" charset="0"/>
                  <a:cs typeface="Arial" panose="020B0604020202020204" pitchFamily="34" charset="0"/>
                </a:rPr>
                <a:t>, respectively. The primary language was </a:t>
              </a:r>
              <a:r>
                <a:rPr lang="en-US" sz="3000" b="1" dirty="0">
                  <a:latin typeface="Arial" panose="020B0604020202020204" pitchFamily="34" charset="0"/>
                  <a:cs typeface="Arial" panose="020B0604020202020204" pitchFamily="34" charset="0"/>
                </a:rPr>
                <a:t>Python</a:t>
              </a:r>
              <a:r>
                <a:rPr lang="en-US" sz="3000" dirty="0">
                  <a:latin typeface="Arial" panose="020B0604020202020204" pitchFamily="34" charset="0"/>
                  <a:cs typeface="Arial" panose="020B0604020202020204" pitchFamily="34" charset="0"/>
                </a:rPr>
                <a:t>, and we utilized </a:t>
              </a:r>
              <a:r>
                <a:rPr lang="en-US" sz="3000" b="1" dirty="0">
                  <a:latin typeface="Arial" panose="020B0604020202020204" pitchFamily="34" charset="0"/>
                  <a:cs typeface="Arial" panose="020B0604020202020204" pitchFamily="34" charset="0"/>
                </a:rPr>
                <a:t>Pandas</a:t>
              </a:r>
              <a:r>
                <a:rPr lang="en-US" sz="3000" dirty="0">
                  <a:latin typeface="Arial" panose="020B0604020202020204" pitchFamily="34" charset="0"/>
                  <a:cs typeface="Arial" panose="020B0604020202020204" pitchFamily="34" charset="0"/>
                </a:rPr>
                <a:t> for data management, </a:t>
              </a:r>
              <a:r>
                <a:rPr lang="en-US" sz="3000" b="1" dirty="0">
                  <a:latin typeface="Arial" panose="020B0604020202020204" pitchFamily="34" charset="0"/>
                  <a:cs typeface="Arial" panose="020B0604020202020204" pitchFamily="34" charset="0"/>
                </a:rPr>
                <a:t>NumPy</a:t>
              </a:r>
              <a:r>
                <a:rPr lang="en-US" sz="3000" dirty="0">
                  <a:latin typeface="Arial" panose="020B0604020202020204" pitchFamily="34" charset="0"/>
                  <a:cs typeface="Arial" panose="020B0604020202020204" pitchFamily="34" charset="0"/>
                </a:rPr>
                <a:t> for mathematical operations, </a:t>
              </a:r>
              <a:r>
                <a:rPr lang="en-US" sz="3000" b="1" dirty="0">
                  <a:latin typeface="Arial" panose="020B0604020202020204" pitchFamily="34" charset="0"/>
                  <a:cs typeface="Arial" panose="020B0604020202020204" pitchFamily="34" charset="0"/>
                </a:rPr>
                <a:t>matplotlib</a:t>
              </a:r>
              <a:r>
                <a:rPr lang="en-US" sz="3000" dirty="0">
                  <a:latin typeface="Arial" panose="020B0604020202020204" pitchFamily="34" charset="0"/>
                  <a:cs typeface="Arial" panose="020B0604020202020204" pitchFamily="34" charset="0"/>
                </a:rPr>
                <a:t> for plotting, and </a:t>
              </a:r>
              <a:r>
                <a:rPr lang="en-US" sz="3000" b="1" dirty="0">
                  <a:latin typeface="Arial" panose="020B0604020202020204" pitchFamily="34" charset="0"/>
                  <a:cs typeface="Arial" panose="020B0604020202020204" pitchFamily="34" charset="0"/>
                </a:rPr>
                <a:t>scikit-learn</a:t>
              </a:r>
              <a:r>
                <a:rPr lang="en-US" sz="3000" dirty="0">
                  <a:latin typeface="Arial" panose="020B0604020202020204" pitchFamily="34" charset="0"/>
                  <a:cs typeface="Arial" panose="020B0604020202020204" pitchFamily="34" charset="0"/>
                </a:rPr>
                <a:t> and </a:t>
              </a:r>
              <a:r>
                <a:rPr lang="en-US" sz="3000" b="1" dirty="0" err="1">
                  <a:latin typeface="Arial" panose="020B0604020202020204" pitchFamily="34" charset="0"/>
                  <a:cs typeface="Arial" panose="020B0604020202020204" pitchFamily="34" charset="0"/>
                </a:rPr>
                <a:t>Tensorflow</a:t>
              </a:r>
              <a:r>
                <a:rPr lang="en-US" sz="3000" dirty="0">
                  <a:latin typeface="Arial" panose="020B0604020202020204" pitchFamily="34" charset="0"/>
                  <a:cs typeface="Arial" panose="020B0604020202020204" pitchFamily="34" charset="0"/>
                </a:rPr>
                <a:t> for machine learning. Additionally, we employed NLP techniques and specific </a:t>
              </a:r>
              <a:r>
                <a:rPr lang="en-US" sz="3000" b="1" dirty="0">
                  <a:latin typeface="Arial" panose="020B0604020202020204" pitchFamily="34" charset="0"/>
                  <a:cs typeface="Arial" panose="020B0604020202020204" pitchFamily="34" charset="0"/>
                </a:rPr>
                <a:t>NLP</a:t>
              </a:r>
              <a:r>
                <a:rPr lang="en-US" sz="3000" dirty="0">
                  <a:latin typeface="Arial" panose="020B0604020202020204" pitchFamily="34" charset="0"/>
                  <a:cs typeface="Arial" panose="020B0604020202020204" pitchFamily="34" charset="0"/>
                </a:rPr>
                <a:t> tokenization techniques using </a:t>
              </a:r>
              <a:r>
                <a:rPr lang="en-US" sz="3000" b="1" dirty="0">
                  <a:latin typeface="Arial" panose="020B0604020202020204" pitchFamily="34" charset="0"/>
                  <a:cs typeface="Arial" panose="020B0604020202020204" pitchFamily="34" charset="0"/>
                </a:rPr>
                <a:t>NLTK's</a:t>
              </a:r>
              <a:r>
                <a:rPr lang="en-US" sz="3000"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and </a:t>
              </a:r>
              <a:r>
                <a:rPr lang="en-US" sz="3000" b="1" dirty="0">
                  <a:latin typeface="Arial" panose="020B0604020202020204" pitchFamily="34" charset="0"/>
                  <a:cs typeface="Arial" panose="020B0604020202020204" pitchFamily="34" charset="0"/>
                </a:rPr>
                <a:t>'WordNet</a:t>
              </a:r>
              <a:r>
                <a:rPr lang="en-US" sz="3000" dirty="0">
                  <a:latin typeface="Arial" panose="020B0604020202020204" pitchFamily="34" charset="0"/>
                  <a:cs typeface="Arial" panose="020B0604020202020204" pitchFamily="34" charset="0"/>
                </a:rPr>
                <a:t>' virtual dictionary.</a:t>
              </a: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Data collection</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Data was collected from the UCI machine learning repository and a paper by Mishra, S, &amp; Soni. The second dataset is simplified by removing the 'URL', 'PHONE', and 'EMAIL' columns, as the focus is on NLP techniques without external information.</a:t>
              </a: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Natural Language Processing (NLP) techniques </a:t>
              </a:r>
            </a:p>
            <a:p>
              <a:pPr marL="457200" lvl="1" indent="0"/>
              <a:r>
                <a:rPr lang="en-US" sz="3000" dirty="0">
                  <a:latin typeface="Arial" panose="020B0604020202020204" pitchFamily="34" charset="0"/>
                  <a:cs typeface="Arial" panose="020B0604020202020204" pitchFamily="34" charset="0"/>
                </a:rPr>
                <a:t>NLP techniques preprocess human language, like English, into a computer-readable format, such as numbers. These numbers are then used in a machine learning model to make predictions:</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a:t>
              </a:r>
              <a:r>
                <a:rPr lang="en-US" sz="3000" dirty="0">
                  <a:latin typeface="Arial" panose="020B0604020202020204" pitchFamily="34" charset="0"/>
                  <a:cs typeface="Arial" panose="020B0604020202020204" pitchFamily="34" charset="0"/>
                </a:rPr>
                <a:t>: The process consists of turning sentences into a list of words, during this process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from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was used. This tokenized specializes in short conversations like tweets, as the name says. Tweets can be similar to short text messages (SMS), as both can include, links, words that are outside of the English dictionary, or different symbols used to give meaning to something. After being separated into words these were turned into numbers so the computer could understand. </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Lemmatization: </a:t>
              </a:r>
              <a:r>
                <a:rPr lang="en-US" sz="3000" dirty="0">
                  <a:latin typeface="Arial" panose="020B0604020202020204" pitchFamily="34" charset="0"/>
                  <a:cs typeface="Arial" panose="020B0604020202020204" pitchFamily="34" charset="0"/>
                </a:rPr>
                <a:t>The lemmatization of a word is the process by which a word is converted to its base form, this process uses a pontificated process that analyzes the word’s morphology using vocabulary from a dictionary. The library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provides the functions to lemmatize words, and also uses the virtual dictionary ‘</a:t>
              </a:r>
              <a:r>
                <a:rPr lang="en-US" sz="3000" b="1" dirty="0">
                  <a:latin typeface="Arial" panose="020B0604020202020204" pitchFamily="34" charset="0"/>
                  <a:cs typeface="Arial" panose="020B0604020202020204" pitchFamily="34" charset="0"/>
                </a:rPr>
                <a:t>WordNet’.</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Word Stop removal: </a:t>
              </a:r>
              <a:r>
                <a:rPr lang="en-US" sz="3000" dirty="0">
                  <a:latin typeface="Arial" panose="020B0604020202020204" pitchFamily="34" charset="0"/>
                  <a:cs typeface="Arial" panose="020B0604020202020204" pitchFamily="34" charset="0"/>
                </a:rPr>
                <a:t>This step consisted in removing all the stop words, from the sentences such as “the”, “a” or “an”, this was done to focus on the more meaningful text.</a:t>
              </a:r>
              <a:endParaRPr lang="en-US" sz="300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Tokenization*(continued): </a:t>
              </a:r>
              <a:r>
                <a:rPr lang="en-US" sz="3000" dirty="0">
                  <a:latin typeface="Arial" panose="020B0604020202020204" pitchFamily="34" charset="0"/>
                  <a:cs typeface="Arial" panose="020B0604020202020204" pitchFamily="34" charset="0"/>
                </a:rPr>
                <a:t>After the words were lemmatized and the stop words were removed, the remaining words were turned into numbers, for example. The word “hello” = 1, and “book” = 2, this would be repeated with all words. After every word was assigned a number, all sentences were rewritten with their respective word-to-number translation</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Padding:</a:t>
              </a:r>
              <a:r>
                <a:rPr lang="en-US" sz="3000" dirty="0">
                  <a:latin typeface="Arial" panose="020B0604020202020204" pitchFamily="34" charset="0"/>
                  <a:cs typeface="Arial" panose="020B0604020202020204" pitchFamily="34" charset="0"/>
                </a:rPr>
                <a:t> After the tokenization and the lemmatization, the sentences need to be converted to lists of the same length, a padding algorithm was provided by the </a:t>
              </a:r>
              <a:r>
                <a:rPr lang="en-US" sz="3000" b="1" dirty="0">
                  <a:latin typeface="Arial" panose="020B0604020202020204" pitchFamily="34" charset="0"/>
                  <a:cs typeface="Arial" panose="020B0604020202020204" pitchFamily="34" charset="0"/>
                </a:rPr>
                <a:t>TensorFlow </a:t>
              </a:r>
              <a:r>
                <a:rPr lang="en-US" sz="3000" dirty="0">
                  <a:latin typeface="Arial" panose="020B0604020202020204" pitchFamily="34" charset="0"/>
                  <a:cs typeface="Arial" panose="020B0604020202020204" pitchFamily="34" charset="0"/>
                </a:rPr>
                <a:t>library</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Embedding: </a:t>
              </a:r>
              <a:r>
                <a:rPr lang="en-US" sz="3000" dirty="0">
                  <a:latin typeface="Arial" panose="020B0604020202020204" pitchFamily="34" charset="0"/>
                  <a:cs typeface="Arial" panose="020B0604020202020204" pitchFamily="34" charset="0"/>
                </a:rPr>
                <a:t>The process of embedding is the process to give sentiment to words and thus sentences, there are several techniques to give sentiment to words, and a handful of them were applied to observe their effects during the training. The techniques that were applied were:</a:t>
              </a:r>
              <a:endParaRPr lang="en-US" sz="3000" b="1" dirty="0">
                <a:latin typeface="Arial" panose="020B0604020202020204" pitchFamily="34" charset="0"/>
                <a:cs typeface="Arial" panose="020B0604020202020204" pitchFamily="34" charset="0"/>
              </a:endParaRP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Count Vectorizer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BERT</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TF-IDF</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Hashing vectorizer</a:t>
              </a:r>
              <a:endParaRPr lang="en-US" sz="3000" dirty="0">
                <a:latin typeface="Arial" panose="020B0604020202020204" pitchFamily="34" charset="0"/>
                <a:cs typeface="Arial" panose="020B0604020202020204" pitchFamily="34" charset="0"/>
              </a:endParaRPr>
            </a:p>
            <a:p>
              <a:pPr marL="457200" lvl="1" indent="0"/>
              <a:endParaRPr lang="en-US" sz="3000" b="1" dirty="0">
                <a:latin typeface="Arial" panose="020B0604020202020204" pitchFamily="34" charset="0"/>
                <a:cs typeface="Arial" panose="020B0604020202020204" pitchFamily="34" charset="0"/>
              </a:endParaRPr>
            </a:p>
            <a:p>
              <a:pPr marL="0" indent="0"/>
              <a:endParaRPr lang="en-US" altLang="en-US" sz="3000" dirty="0">
                <a:latin typeface="Arial" panose="020B0604020202020204" pitchFamily="34" charset="0"/>
                <a:cs typeface="Arial" panose="020B0604020202020204" pitchFamily="34" charset="0"/>
              </a:endParaRPr>
            </a:p>
          </p:txBody>
        </p:sp>
        <p:sp>
          <p:nvSpPr>
            <p:cNvPr id="44" name="TextBox 21"/>
            <p:cNvSpPr txBox="1">
              <a:spLocks noChangeArrowheads="1"/>
            </p:cNvSpPr>
            <p:nvPr/>
          </p:nvSpPr>
          <p:spPr bwMode="auto">
            <a:xfrm>
              <a:off x="432287" y="4361588"/>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a:t>
              </a:r>
            </a:p>
          </p:txBody>
        </p:sp>
      </p:grpSp>
      <p:grpSp>
        <p:nvGrpSpPr>
          <p:cNvPr id="46" name="Group 6"/>
          <p:cNvGrpSpPr>
            <a:grpSpLocks/>
          </p:cNvGrpSpPr>
          <p:nvPr/>
        </p:nvGrpSpPr>
        <p:grpSpPr bwMode="auto">
          <a:xfrm>
            <a:off x="29292552" y="16787004"/>
            <a:ext cx="14240655" cy="3294752"/>
            <a:chOff x="432287" y="4365904"/>
            <a:chExt cx="13705568" cy="1779348"/>
          </a:xfrm>
        </p:grpSpPr>
        <p:sp>
          <p:nvSpPr>
            <p:cNvPr id="47" name="TextBox 3"/>
            <p:cNvSpPr txBox="1">
              <a:spLocks noChangeArrowheads="1"/>
            </p:cNvSpPr>
            <p:nvPr/>
          </p:nvSpPr>
          <p:spPr bwMode="auto">
            <a:xfrm>
              <a:off x="432287" y="4848765"/>
              <a:ext cx="13700233" cy="129648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(Analyze and interpret your results and how it supports your hypothesis. You can also state any sources of error or limitations you encountered. You can state your conclusion in bullet format if necessary.)</a:t>
              </a:r>
            </a:p>
            <a:p>
              <a:pPr marL="0" indent="0" eaLnBrk="1" hangingPunct="1"/>
              <a:endParaRPr lang="en-US" altLang="en-US" sz="30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4"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Conclusion</a:t>
              </a:r>
            </a:p>
          </p:txBody>
        </p:sp>
      </p:grpSp>
      <p:grpSp>
        <p:nvGrpSpPr>
          <p:cNvPr id="55" name="Group 6"/>
          <p:cNvGrpSpPr>
            <a:grpSpLocks/>
          </p:cNvGrpSpPr>
          <p:nvPr/>
        </p:nvGrpSpPr>
        <p:grpSpPr bwMode="auto">
          <a:xfrm>
            <a:off x="29426248" y="19884435"/>
            <a:ext cx="14240655" cy="2371424"/>
            <a:chOff x="432287" y="4365904"/>
            <a:chExt cx="13705568" cy="1280700"/>
          </a:xfrm>
        </p:grpSpPr>
        <p:sp>
          <p:nvSpPr>
            <p:cNvPr id="56"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a:t>
              </a:r>
              <a:r>
                <a:rPr lang="en-US" altLang="en-US" sz="3000" strike="sngStrike" dirty="0">
                  <a:latin typeface="Arial" panose="020B0604020202020204" pitchFamily="34" charset="0"/>
                  <a:cs typeface="Arial" panose="020B0604020202020204" pitchFamily="34" charset="0"/>
                </a:rPr>
                <a:t>You can state any future procedures or ideas that would help your experiment reach its goal or further advance it.)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7"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Future Work </a:t>
              </a:r>
            </a:p>
          </p:txBody>
        </p:sp>
      </p:grpSp>
      <p:grpSp>
        <p:nvGrpSpPr>
          <p:cNvPr id="58" name="Group 6"/>
          <p:cNvGrpSpPr>
            <a:grpSpLocks/>
          </p:cNvGrpSpPr>
          <p:nvPr/>
        </p:nvGrpSpPr>
        <p:grpSpPr bwMode="auto">
          <a:xfrm>
            <a:off x="29431791" y="22755314"/>
            <a:ext cx="14240655" cy="7449738"/>
            <a:chOff x="432287" y="4365904"/>
            <a:chExt cx="13705568" cy="4023269"/>
          </a:xfrm>
        </p:grpSpPr>
        <p:sp>
          <p:nvSpPr>
            <p:cNvPr id="59" name="TextBox 3"/>
            <p:cNvSpPr txBox="1">
              <a:spLocks noChangeArrowheads="1"/>
            </p:cNvSpPr>
            <p:nvPr/>
          </p:nvSpPr>
          <p:spPr bwMode="auto">
            <a:xfrm>
              <a:off x="432287" y="4848765"/>
              <a:ext cx="13700233" cy="3540408"/>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514350" indent="-514350" eaLnBrk="1" hangingPunct="1">
                <a:buFont typeface="+mj-lt"/>
                <a:buAutoNum type="arabicPeriod"/>
              </a:pPr>
              <a:endParaRPr lang="en-US" alt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Bird, Steven, Edward </a:t>
              </a:r>
              <a:r>
                <a:rPr lang="en-US" altLang="en-US" sz="3000" dirty="0" err="1">
                  <a:latin typeface="Arial" panose="020B0604020202020204" pitchFamily="34" charset="0"/>
                  <a:cs typeface="Arial" panose="020B0604020202020204" pitchFamily="34" charset="0"/>
                </a:rPr>
                <a:t>Loper</a:t>
              </a:r>
              <a:r>
                <a:rPr lang="en-US" altLang="en-US" sz="3000" dirty="0">
                  <a:latin typeface="Arial" panose="020B0604020202020204" pitchFamily="34" charset="0"/>
                  <a:cs typeface="Arial" panose="020B0604020202020204" pitchFamily="34" charset="0"/>
                </a:rPr>
                <a:t> and Ewan Klein (2009), Natural Language Processing with Python. O’Reilly Media Inc</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err="1">
                  <a:latin typeface="Arial" panose="020B0604020202020204" pitchFamily="34" charset="0"/>
                  <a:cs typeface="Arial" panose="020B0604020202020204" pitchFamily="34" charset="0"/>
                </a:rPr>
                <a:t>Almeida,Tiago</a:t>
              </a:r>
              <a:r>
                <a:rPr lang="en-US" sz="3000" dirty="0">
                  <a:latin typeface="Arial" panose="020B0604020202020204" pitchFamily="34" charset="0"/>
                  <a:cs typeface="Arial" panose="020B0604020202020204" pitchFamily="34" charset="0"/>
                </a:rPr>
                <a:t> and </a:t>
              </a:r>
              <a:r>
                <a:rPr lang="en-US" sz="3000" dirty="0" err="1">
                  <a:latin typeface="Arial" panose="020B0604020202020204" pitchFamily="34" charset="0"/>
                  <a:cs typeface="Arial" panose="020B0604020202020204" pitchFamily="34" charset="0"/>
                </a:rPr>
                <a:t>Hidalgo,Jos</a:t>
              </a:r>
              <a:r>
                <a:rPr lang="en-US" sz="3000" dirty="0">
                  <a:latin typeface="Arial" panose="020B0604020202020204" pitchFamily="34" charset="0"/>
                  <a:cs typeface="Arial" panose="020B0604020202020204" pitchFamily="34" charset="0"/>
                </a:rPr>
                <a:t>. (2012). SMS Spam Collection. UCI Machine Learning Repository. </a:t>
              </a:r>
              <a:r>
                <a:rPr lang="en-US" sz="3000" dirty="0">
                  <a:latin typeface="Arial" panose="020B0604020202020204" pitchFamily="34" charset="0"/>
                  <a:cs typeface="Arial" panose="020B0604020202020204" pitchFamily="34" charset="0"/>
                  <a:hlinkClick r:id="rId4"/>
                </a:rPr>
                <a:t>https://doi.org/10.24432/C5CC84</a:t>
              </a:r>
              <a:r>
                <a:rPr lang="en-US" sz="3000" dirty="0">
                  <a:latin typeface="Arial" panose="020B0604020202020204" pitchFamily="34" charset="0"/>
                  <a:cs typeface="Arial" panose="020B0604020202020204" pitchFamily="34" charset="0"/>
                </a:rPr>
                <a:t>.</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a:latin typeface="Arial" panose="020B0604020202020204" pitchFamily="34" charset="0"/>
                  <a:cs typeface="Arial" panose="020B0604020202020204" pitchFamily="34" charset="0"/>
                </a:rPr>
                <a:t>Mishra, S., &amp; Soni, D. (2020). Smishing Detector: A security model to detect smishing through SMS content analysis and URL behavior analysis. Future Generation Computer Systems, 108, 803-815.</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Devlin, J., Chang, M. W., Lee, K., &amp; Toutanova, K. (2018). Bert: Pre-training of deep bidirectional transformers for language understanding. </a:t>
              </a:r>
              <a:r>
                <a:rPr lang="en-US" altLang="en-US" sz="3000" dirty="0" err="1">
                  <a:latin typeface="Arial" panose="020B0604020202020204" pitchFamily="34" charset="0"/>
                  <a:cs typeface="Arial" panose="020B0604020202020204" pitchFamily="34" charset="0"/>
                </a:rPr>
                <a:t>arXiv</a:t>
              </a:r>
              <a:r>
                <a:rPr lang="en-US" altLang="en-US" sz="3000" dirty="0">
                  <a:latin typeface="Arial" panose="020B0604020202020204" pitchFamily="34" charset="0"/>
                  <a:cs typeface="Arial" panose="020B0604020202020204" pitchFamily="34" charset="0"/>
                </a:rPr>
                <a:t> preprint arXiv:1810.04805.</a:t>
              </a:r>
            </a:p>
          </p:txBody>
        </p:sp>
        <p:sp>
          <p:nvSpPr>
            <p:cNvPr id="60"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References </a:t>
              </a:r>
            </a:p>
          </p:txBody>
        </p:sp>
      </p:grpSp>
      <p:grpSp>
        <p:nvGrpSpPr>
          <p:cNvPr id="61" name="Group 6"/>
          <p:cNvGrpSpPr>
            <a:grpSpLocks/>
          </p:cNvGrpSpPr>
          <p:nvPr/>
        </p:nvGrpSpPr>
        <p:grpSpPr bwMode="auto">
          <a:xfrm>
            <a:off x="29437335" y="30515979"/>
            <a:ext cx="14287825" cy="2402421"/>
            <a:chOff x="432287" y="4349164"/>
            <a:chExt cx="13750966" cy="1297440"/>
          </a:xfrm>
        </p:grpSpPr>
        <p:sp>
          <p:nvSpPr>
            <p:cNvPr id="62"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sz="3000" dirty="0">
                  <a:latin typeface="Arial" panose="020B0604020202020204" pitchFamily="34" charset="0"/>
                  <a:cs typeface="Arial" panose="020B0604020202020204" pitchFamily="34" charset="0"/>
                </a:rPr>
                <a:t>Project supported by Project RAISER, U.S. Department of Education HSI-STEM award P031C210118.  </a:t>
              </a:r>
              <a:endParaRPr lang="en-US" sz="32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63" name="TextBox 21"/>
            <p:cNvSpPr txBox="1">
              <a:spLocks noChangeArrowheads="1"/>
            </p:cNvSpPr>
            <p:nvPr/>
          </p:nvSpPr>
          <p:spPr bwMode="auto">
            <a:xfrm>
              <a:off x="483019" y="434916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Acknowledgements</a:t>
              </a:r>
            </a:p>
          </p:txBody>
        </p:sp>
      </p:grpSp>
      <p:grpSp>
        <p:nvGrpSpPr>
          <p:cNvPr id="48" name="Group 6"/>
          <p:cNvGrpSpPr>
            <a:grpSpLocks/>
          </p:cNvGrpSpPr>
          <p:nvPr/>
        </p:nvGrpSpPr>
        <p:grpSpPr bwMode="auto">
          <a:xfrm>
            <a:off x="14633689" y="21438208"/>
            <a:ext cx="14267971" cy="6077839"/>
            <a:chOff x="432287" y="4358829"/>
            <a:chExt cx="13731857" cy="3282367"/>
          </a:xfrm>
        </p:grpSpPr>
        <p:sp>
          <p:nvSpPr>
            <p:cNvPr id="49" name="TextBox 3"/>
            <p:cNvSpPr txBox="1">
              <a:spLocks noChangeArrowheads="1"/>
            </p:cNvSpPr>
            <p:nvPr/>
          </p:nvSpPr>
          <p:spPr bwMode="auto">
            <a:xfrm>
              <a:off x="432287" y="4848764"/>
              <a:ext cx="13700233" cy="279243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(Present the results you obtained in text, graphs, and/or images.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 not analyze. Be sure to include figures for graphs and images that briefly state the procedure completed and discuss the results of that procedure.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Present results in a story-like manner, which results were obtained first, second, and so on.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Don’t worry if you did not obtain many results or “bad” results. Any result is a good result.)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0" name="TextBox 21"/>
            <p:cNvSpPr txBox="1">
              <a:spLocks noChangeArrowheads="1"/>
            </p:cNvSpPr>
            <p:nvPr/>
          </p:nvSpPr>
          <p:spPr bwMode="auto">
            <a:xfrm>
              <a:off x="463911" y="4358829"/>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Results</a:t>
              </a:r>
            </a:p>
          </p:txBody>
        </p:sp>
      </p:grpSp>
      <p:pic>
        <p:nvPicPr>
          <p:cNvPr id="3" name="Picture 2" descr="A picture containing font, text, graphics, typography&#10;&#10;Description automatically generated">
            <a:extLst>
              <a:ext uri="{FF2B5EF4-FFF2-40B4-BE49-F238E27FC236}">
                <a16:creationId xmlns:a16="http://schemas.microsoft.com/office/drawing/2014/main" id="{A431BADB-6E05-5353-0ED9-B2B45F2D9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16177" y="1231865"/>
            <a:ext cx="4223714" cy="2181479"/>
          </a:xfrm>
          <a:prstGeom prst="rect">
            <a:avLst/>
          </a:prstGeom>
        </p:spPr>
      </p:pic>
      <p:sp>
        <p:nvSpPr>
          <p:cNvPr id="4" name="Freeform 61">
            <a:extLst>
              <a:ext uri="{FF2B5EF4-FFF2-40B4-BE49-F238E27FC236}">
                <a16:creationId xmlns:a16="http://schemas.microsoft.com/office/drawing/2014/main" id="{77B703EC-65E4-3392-7A86-DB419E8F3BE7}"/>
              </a:ext>
            </a:extLst>
          </p:cNvPr>
          <p:cNvSpPr/>
          <p:nvPr/>
        </p:nvSpPr>
        <p:spPr>
          <a:xfrm>
            <a:off x="37539891" y="1448911"/>
            <a:ext cx="5184210" cy="1897518"/>
          </a:xfrm>
          <a:custGeom>
            <a:avLst/>
            <a:gdLst/>
            <a:ahLst/>
            <a:cxnLst/>
            <a:rect l="l" t="t" r="r" b="b"/>
            <a:pathLst>
              <a:path w="7772558" h="2603807">
                <a:moveTo>
                  <a:pt x="0" y="0"/>
                </a:moveTo>
                <a:lnTo>
                  <a:pt x="7772558" y="0"/>
                </a:lnTo>
                <a:lnTo>
                  <a:pt x="7772558" y="2603807"/>
                </a:lnTo>
                <a:lnTo>
                  <a:pt x="0" y="2603807"/>
                </a:lnTo>
                <a:lnTo>
                  <a:pt x="0" y="0"/>
                </a:lnTo>
                <a:close/>
              </a:path>
            </a:pathLst>
          </a:custGeom>
          <a:blipFill>
            <a:blip r:embed="rId6"/>
            <a:stretch>
              <a:fillRect/>
            </a:stretch>
          </a:blipFill>
        </p:spPr>
        <p:txBody>
          <a:bodyPr/>
          <a:lstStyle/>
          <a:p>
            <a:endParaRPr lang="en-US"/>
          </a:p>
        </p:txBody>
      </p:sp>
      <p:pic>
        <p:nvPicPr>
          <p:cNvPr id="1028" name="Picture 4">
            <a:extLst>
              <a:ext uri="{FF2B5EF4-FFF2-40B4-BE49-F238E27FC236}">
                <a16:creationId xmlns:a16="http://schemas.microsoft.com/office/drawing/2014/main" id="{A0224E1D-0645-AA4C-4B9B-779DC930C73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11" r="72623"/>
          <a:stretch/>
        </p:blipFill>
        <p:spPr bwMode="auto">
          <a:xfrm>
            <a:off x="37539890" y="1458196"/>
            <a:ext cx="1425741" cy="189751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a:extLst>
              <a:ext uri="{FF2B5EF4-FFF2-40B4-BE49-F238E27FC236}">
                <a16:creationId xmlns:a16="http://schemas.microsoft.com/office/drawing/2014/main" id="{A8FFB267-6A8A-D7D4-356B-0E39CD52FC2C}"/>
              </a:ext>
            </a:extLst>
          </p:cNvPr>
          <p:cNvGrpSpPr>
            <a:grpSpLocks/>
          </p:cNvGrpSpPr>
          <p:nvPr/>
        </p:nvGrpSpPr>
        <p:grpSpPr bwMode="auto">
          <a:xfrm>
            <a:off x="14796147" y="4278696"/>
            <a:ext cx="14240654" cy="5603076"/>
            <a:chOff x="432287" y="4365904"/>
            <a:chExt cx="13705567" cy="3025968"/>
          </a:xfrm>
        </p:grpSpPr>
        <p:sp>
          <p:nvSpPr>
            <p:cNvPr id="6" name="TextBox 3">
              <a:extLst>
                <a:ext uri="{FF2B5EF4-FFF2-40B4-BE49-F238E27FC236}">
                  <a16:creationId xmlns:a16="http://schemas.microsoft.com/office/drawing/2014/main" id="{B4721B72-BDAF-75CA-D561-C3577F24EF51}"/>
                </a:ext>
              </a:extLst>
            </p:cNvPr>
            <p:cNvSpPr txBox="1">
              <a:spLocks noChangeArrowheads="1"/>
            </p:cNvSpPr>
            <p:nvPr/>
          </p:nvSpPr>
          <p:spPr bwMode="auto">
            <a:xfrm>
              <a:off x="432287" y="4848764"/>
              <a:ext cx="13700233" cy="2543108"/>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buFont typeface="Arial" panose="020B0604020202020204" pitchFamily="34" charset="0"/>
                <a:buChar char="•"/>
              </a:pPr>
              <a:r>
                <a:rPr lang="en-US" sz="3000" b="1" dirty="0">
                  <a:latin typeface="Arial" panose="020B0604020202020204" pitchFamily="34" charset="0"/>
                  <a:cs typeface="Arial" panose="020B0604020202020204" pitchFamily="34" charset="0"/>
                </a:rPr>
                <a:t>Model selection and training</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After the text preprocessing was done, different models, with each of the different embedding techniques were trained, the types of models that were used are:</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Naive Bayes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K-Nearest neighbors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Decision Tree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Random Forest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Long Short Term Memory (Recurrent Neural Network)</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7" name="TextBox 21">
              <a:extLst>
                <a:ext uri="{FF2B5EF4-FFF2-40B4-BE49-F238E27FC236}">
                  <a16:creationId xmlns:a16="http://schemas.microsoft.com/office/drawing/2014/main" id="{9B193C8D-9331-B469-CD0C-74EDF399C333}"/>
                </a:ext>
              </a:extLst>
            </p:cNvPr>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(continued)</a:t>
              </a:r>
            </a:p>
          </p:txBody>
        </p:sp>
      </p:grpSp>
      <p:pic>
        <p:nvPicPr>
          <p:cNvPr id="9" name="Picture 8" descr="A diagram of the process">
            <a:extLst>
              <a:ext uri="{FF2B5EF4-FFF2-40B4-BE49-F238E27FC236}">
                <a16:creationId xmlns:a16="http://schemas.microsoft.com/office/drawing/2014/main" id="{63D02D34-C393-6F50-0B9A-134BD5AF73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93107" y="9097117"/>
            <a:ext cx="14080334" cy="1231628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31938</TotalTime>
  <Words>1019</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Zulueta</dc:creator>
  <cp:lastModifiedBy>Orozco, Armando</cp:lastModifiedBy>
  <cp:revision>446</cp:revision>
  <cp:lastPrinted>2016-10-02T03:22:10Z</cp:lastPrinted>
  <dcterms:created xsi:type="dcterms:W3CDTF">2016-08-02T01:04:02Z</dcterms:created>
  <dcterms:modified xsi:type="dcterms:W3CDTF">2024-07-29T20:59:58Z</dcterms:modified>
</cp:coreProperties>
</file>