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25" d="100"/>
          <a:sy n="25" d="100"/>
        </p:scale>
        <p:origin x="744" y="-44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7/15/2024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7/15/2024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7/15/2024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7/15/2024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7/15/2024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7/15/2024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7/15/2024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7/15/2024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7/15/2024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7/15/2024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7/15/2024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7/15/2024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7/15/2024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i.org/10.24432/C5CC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897457"/>
            <a:ext cx="28289169" cy="2646878"/>
          </a:xfrm>
          <a:prstGeom prst="rect">
            <a:avLst/>
          </a:prstGeom>
          <a:solidFill>
            <a:srgbClr val="00244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SMS Classification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3756417"/>
            <a:chOff x="432287" y="4365904"/>
            <a:chExt cx="13705567" cy="2028672"/>
          </a:xfrm>
        </p:grpSpPr>
        <p:sp>
          <p:nvSpPr>
            <p:cNvPr id="14386" name="TextBox 3"/>
            <p:cNvSpPr txBox="1">
              <a:spLocks noChangeArrowheads="1"/>
            </p:cNvSpPr>
            <p:nvPr/>
          </p:nvSpPr>
          <p:spPr bwMode="auto">
            <a:xfrm>
              <a:off x="432287" y="4848765"/>
              <a:ext cx="13700233" cy="1545811"/>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to create a strong model for SMS classification. The goal is to apply sophisticated machine learning techniques to classify SMS content to improve the user experience and security within messaging applications.</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79" name="Rectangle 78"/>
          <p:cNvSpPr/>
          <p:nvPr/>
        </p:nvSpPr>
        <p:spPr>
          <a:xfrm>
            <a:off x="21346766" y="24299389"/>
            <a:ext cx="885923" cy="10359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63538" y="8700230"/>
            <a:ext cx="14240654" cy="23875270"/>
            <a:chOff x="432287" y="4365904"/>
            <a:chExt cx="13705567" cy="12998947"/>
          </a:xfrm>
        </p:grpSpPr>
        <p:sp>
          <p:nvSpPr>
            <p:cNvPr id="43" name="TextBox 3"/>
            <p:cNvSpPr txBox="1">
              <a:spLocks noChangeArrowheads="1"/>
            </p:cNvSpPr>
            <p:nvPr/>
          </p:nvSpPr>
          <p:spPr bwMode="auto">
            <a:xfrm>
              <a:off x="432287" y="4848765"/>
              <a:ext cx="13700233" cy="1251608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a:endParaRPr lang="en-US" sz="3000" strike="sngStrike"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As with almost any project a handful of software libraries and tools were used to realize the experiments, first as an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(Integrated Development Environment)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was used and </a:t>
              </a:r>
              <a:r>
                <a:rPr lang="en-US" sz="3000" b="1" dirty="0">
                  <a:latin typeface="Arial" panose="020B0604020202020204" pitchFamily="34" charset="0"/>
                  <a:cs typeface="Arial" panose="020B0604020202020204" pitchFamily="34" charset="0"/>
                </a:rPr>
                <a:t>Visual Studio </a:t>
              </a:r>
              <a:r>
                <a:rPr lang="en-US" sz="3000" dirty="0">
                  <a:latin typeface="Arial" panose="020B0604020202020204" pitchFamily="34" charset="0"/>
                  <a:cs typeface="Arial" panose="020B0604020202020204" pitchFamily="34" charset="0"/>
                </a:rPr>
                <a:t>code as an editor. The programming language used was Python, and libraries such as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some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to plot graphs,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models, and some NLP techniques, and finally, </a:t>
              </a:r>
              <a:r>
                <a:rPr lang="en-US" sz="3000" b="1" dirty="0">
                  <a:latin typeface="Arial" panose="020B0604020202020204" pitchFamily="34" charset="0"/>
                  <a:cs typeface="Arial" panose="020B0604020202020204" pitchFamily="34" charset="0"/>
                </a:rPr>
                <a:t>NLTK</a:t>
              </a:r>
              <a:r>
                <a:rPr lang="en-US" sz="3000" dirty="0">
                  <a:latin typeface="Arial" panose="020B0604020202020204" pitchFamily="34" charset="0"/>
                  <a:cs typeface="Arial" panose="020B0604020202020204" pitchFamily="34" charset="0"/>
                </a:rPr>
                <a:t> provided some NLP tokenization techniques in specific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the virtual dictionary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data was collected from different sources to have less biased results two data sets were selected. The first data set was selected from the UCI machine-learning repository</a:t>
              </a:r>
              <a:r>
                <a:rPr lang="en-US" sz="3000" baseline="30000" dirty="0">
                  <a:latin typeface="Arial" panose="020B0604020202020204" pitchFamily="34" charset="0"/>
                  <a:cs typeface="Arial" panose="020B0604020202020204" pitchFamily="34" charset="0"/>
                </a:rPr>
                <a:t>1</a:t>
              </a:r>
              <a:r>
                <a:rPr lang="en-US" sz="3000" dirty="0">
                  <a:latin typeface="Arial" panose="020B0604020202020204" pitchFamily="34" charset="0"/>
                  <a:cs typeface="Arial" panose="020B0604020202020204" pitchFamily="34" charset="0"/>
                </a:rPr>
                <a:t>, and the second data set was collected from Mishra, S, &amp; Soni, D. paper</a:t>
              </a:r>
              <a:r>
                <a:rPr lang="en-US" sz="3000" baseline="30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in which several techniques are discussed to solve this problem. In the particular case of this experiment, the second data set was simplified as the columns ‘URL’, ‘PHONE’, and ‘EMAIL’, were unnecessary, since the point of this research is to explore text data without external information, only using NLP techniques, the use of external variables or features are discouraged.</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NLP techniques are used to preprocess human language (in this case English) and turn it into an understandable computer language, like numbers, and then these numbers will be fed into the machine learning model to make predictions. There are several steps to follow and the order that was taken for this research was the next one:</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consists of turning sentences into a list of words, during this process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was used. This tokenized specializes in short conversations like tweets, as the name says. Tweets can be similar to short text messages (SMS), as both can include, links, words that are outside of the English dictionary, or different symbols used to give meaning to something. After being separated into words these were turned into numbers so the computer could understand.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endParaRPr lang="en-US" sz="3000" b="1" dirty="0">
                <a:latin typeface="Arial" panose="020B0604020202020204" pitchFamily="34" charset="0"/>
                <a:cs typeface="Arial" panose="020B0604020202020204" pitchFamily="34" charset="0"/>
              </a:endParaRPr>
            </a:p>
            <a:p>
              <a:pPr marL="0" indent="0"/>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23214" y="4275403"/>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a:t>
              </a:r>
            </a:p>
          </p:txBody>
        </p:sp>
      </p:grpSp>
      <p:grpSp>
        <p:nvGrpSpPr>
          <p:cNvPr id="55" name="Group 6"/>
          <p:cNvGrpSpPr>
            <a:grpSpLocks/>
          </p:cNvGrpSpPr>
          <p:nvPr/>
        </p:nvGrpSpPr>
        <p:grpSpPr bwMode="auto">
          <a:xfrm>
            <a:off x="29239839" y="15939131"/>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a:t>
              </a:r>
            </a:p>
          </p:txBody>
        </p:sp>
      </p:grpSp>
      <p:grpSp>
        <p:nvGrpSpPr>
          <p:cNvPr id="58" name="Group 6"/>
          <p:cNvGrpSpPr>
            <a:grpSpLocks/>
          </p:cNvGrpSpPr>
          <p:nvPr/>
        </p:nvGrpSpPr>
        <p:grpSpPr bwMode="auto">
          <a:xfrm>
            <a:off x="29239839" y="20183080"/>
            <a:ext cx="14240655" cy="7449738"/>
            <a:chOff x="432287" y="4365904"/>
            <a:chExt cx="13705568" cy="4023269"/>
          </a:xfrm>
        </p:grpSpPr>
        <p:sp>
          <p:nvSpPr>
            <p:cNvPr id="59" name="TextBox 3"/>
            <p:cNvSpPr txBox="1">
              <a:spLocks noChangeArrowheads="1"/>
            </p:cNvSpPr>
            <p:nvPr/>
          </p:nvSpPr>
          <p:spPr bwMode="auto">
            <a:xfrm>
              <a:off x="432287" y="4848765"/>
              <a:ext cx="13700233" cy="354040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4"/>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Devlin, J., Chang, M. W., Lee, K., &amp; Toutanova, K. (2018). Bert: Pre-training of deep bidirectional transformers for language understanding. </a:t>
              </a:r>
              <a:r>
                <a:rPr lang="en-US" altLang="en-US" sz="3000" dirty="0" err="1">
                  <a:latin typeface="Arial" panose="020B0604020202020204" pitchFamily="34" charset="0"/>
                  <a:cs typeface="Arial" panose="020B0604020202020204" pitchFamily="34" charset="0"/>
                </a:rPr>
                <a:t>arXiv</a:t>
              </a:r>
              <a:r>
                <a:rPr lang="en-US" altLang="en-US" sz="3000" dirty="0">
                  <a:latin typeface="Arial" panose="020B0604020202020204" pitchFamily="34" charset="0"/>
                  <a:cs typeface="Arial" panose="020B0604020202020204" pitchFamily="34" charset="0"/>
                </a:rPr>
                <a:t> preprint arXiv:1810.04805.</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239839" y="29649519"/>
            <a:ext cx="14240655" cy="2371424"/>
            <a:chOff x="432287" y="4365904"/>
            <a:chExt cx="13705568" cy="128070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4645820" y="17329147"/>
            <a:ext cx="14240654" cy="6064739"/>
            <a:chOff x="432287" y="4365904"/>
            <a:chExt cx="13705567" cy="3275292"/>
          </a:xfrm>
        </p:grpSpPr>
        <p:sp>
          <p:nvSpPr>
            <p:cNvPr id="49" name="TextBox 3"/>
            <p:cNvSpPr txBox="1">
              <a:spLocks noChangeArrowheads="1"/>
            </p:cNvSpPr>
            <p:nvPr/>
          </p:nvSpPr>
          <p:spPr bwMode="auto">
            <a:xfrm>
              <a:off x="432287" y="4848764"/>
              <a:ext cx="13700233" cy="2792432"/>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6"/>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6"/>
            <a:ext cx="14240654" cy="12066383"/>
            <a:chOff x="432287" y="4365904"/>
            <a:chExt cx="13705567" cy="6516509"/>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6033649"/>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914400" lvl="1" indent="-457200">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Word2Vec</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BERT</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Hashing vectorizer*</a:t>
              </a:r>
            </a:p>
            <a:p>
              <a:pPr lvl="2">
                <a:buFont typeface="Arial" panose="020B0604020202020204" pitchFamily="34" charset="0"/>
                <a:buChar char="•"/>
              </a:pPr>
              <a:r>
                <a:rPr lang="en-US" sz="3000" b="1" dirty="0" err="1">
                  <a:latin typeface="Arial" panose="020B0604020202020204" pitchFamily="34" charset="0"/>
                  <a:cs typeface="Arial" panose="020B0604020202020204" pitchFamily="34" charset="0"/>
                </a:rPr>
                <a:t>GloVe</a:t>
              </a: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After the text preprocessing was done, different models, with each of the different embedding techniques were trained, the types of models that were used are: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Classification</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Classification</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Classification</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Densely-connected Neural Network</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 Term Memory (Recurrent Neural Network)</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endParaRPr lang="en-US" altLang="en-US" sz="48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26738</TotalTime>
  <Words>1112</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435</cp:revision>
  <cp:lastPrinted>2016-10-02T03:22:10Z</cp:lastPrinted>
  <dcterms:created xsi:type="dcterms:W3CDTF">2016-08-02T01:04:02Z</dcterms:created>
  <dcterms:modified xsi:type="dcterms:W3CDTF">2024-07-18T06:11:20Z</dcterms:modified>
</cp:coreProperties>
</file>