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7102475" cy="9388475"/>
  <p:defaultTextStyle>
    <a:defPPr>
      <a:defRPr lang="en-US"/>
    </a:defPPr>
    <a:lvl1pPr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1pPr>
    <a:lvl2pPr marL="1843088" indent="-1385888"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2pPr>
    <a:lvl3pPr marL="3686175" indent="-2771775"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3pPr>
    <a:lvl4pPr marL="5529263" indent="-4157663"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4pPr>
    <a:lvl5pPr marL="7372350" indent="-5543550"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5pPr>
    <a:lvl6pPr marL="2286000" algn="l" defTabSz="914400" rtl="0" eaLnBrk="1" latinLnBrk="0" hangingPunct="1">
      <a:defRPr sz="7200" kern="1200">
        <a:solidFill>
          <a:schemeClr val="tx1"/>
        </a:solidFill>
        <a:latin typeface="Calibri" charset="0"/>
        <a:ea typeface="ＭＳ Ｐゴシック" charset="-128"/>
        <a:cs typeface="+mn-cs"/>
      </a:defRPr>
    </a:lvl6pPr>
    <a:lvl7pPr marL="2743200" algn="l" defTabSz="914400" rtl="0" eaLnBrk="1" latinLnBrk="0" hangingPunct="1">
      <a:defRPr sz="7200" kern="1200">
        <a:solidFill>
          <a:schemeClr val="tx1"/>
        </a:solidFill>
        <a:latin typeface="Calibri" charset="0"/>
        <a:ea typeface="ＭＳ Ｐゴシック" charset="-128"/>
        <a:cs typeface="+mn-cs"/>
      </a:defRPr>
    </a:lvl7pPr>
    <a:lvl8pPr marL="3200400" algn="l" defTabSz="914400" rtl="0" eaLnBrk="1" latinLnBrk="0" hangingPunct="1">
      <a:defRPr sz="7200" kern="1200">
        <a:solidFill>
          <a:schemeClr val="tx1"/>
        </a:solidFill>
        <a:latin typeface="Calibri" charset="0"/>
        <a:ea typeface="ＭＳ Ｐゴシック" charset="-128"/>
        <a:cs typeface="+mn-cs"/>
      </a:defRPr>
    </a:lvl8pPr>
    <a:lvl9pPr marL="3657600" algn="l" defTabSz="914400" rtl="0" eaLnBrk="1" latinLnBrk="0" hangingPunct="1">
      <a:defRPr sz="7200" kern="1200">
        <a:solidFill>
          <a:schemeClr val="tx1"/>
        </a:solidFill>
        <a:latin typeface="Calibri" charset="0"/>
        <a:ea typeface="ＭＳ Ｐゴシック"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244E"/>
    <a:srgbClr val="09216D"/>
    <a:srgbClr val="2B6FB2"/>
    <a:srgbClr val="FFFFFF"/>
    <a:srgbClr val="000000"/>
    <a:srgbClr val="2564BC"/>
    <a:srgbClr val="CD6EB3"/>
    <a:srgbClr val="225CCD"/>
    <a:srgbClr val="1A54AF"/>
    <a:srgbClr val="1E5C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71" autoAdjust="0"/>
    <p:restoredTop sz="95033" autoAdjust="0"/>
  </p:normalViewPr>
  <p:slideViewPr>
    <p:cSldViewPr snapToGrid="0">
      <p:cViewPr>
        <p:scale>
          <a:sx n="25" d="100"/>
          <a:sy n="25" d="100"/>
        </p:scale>
        <p:origin x="744" y="-1018"/>
      </p:cViewPr>
      <p:guideLst>
        <p:guide orient="horz" pos="10368"/>
        <p:guide pos="13824"/>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71488"/>
          </a:xfrm>
          <a:prstGeom prst="rect">
            <a:avLst/>
          </a:prstGeom>
        </p:spPr>
        <p:txBody>
          <a:bodyPr vert="horz" lIns="94229" tIns="47114" rIns="94229" bIns="47114" rtlCol="0"/>
          <a:lstStyle>
            <a:lvl1pPr algn="l">
              <a:defRPr sz="1200">
                <a:latin typeface="Calibri" panose="020F0502020204030204" pitchFamily="34" charset="0"/>
                <a:ea typeface="+mn-ea"/>
              </a:defRPr>
            </a:lvl1pPr>
          </a:lstStyle>
          <a:p>
            <a:pPr>
              <a:defRPr/>
            </a:pPr>
            <a:endParaRPr lang="en-US"/>
          </a:p>
        </p:txBody>
      </p:sp>
      <p:sp>
        <p:nvSpPr>
          <p:cNvPr id="3" name="Date Placeholder 2"/>
          <p:cNvSpPr>
            <a:spLocks noGrp="1"/>
          </p:cNvSpPr>
          <p:nvPr>
            <p:ph type="dt" idx="1"/>
          </p:nvPr>
        </p:nvSpPr>
        <p:spPr>
          <a:xfrm>
            <a:off x="4022725" y="0"/>
            <a:ext cx="3078163" cy="471488"/>
          </a:xfrm>
          <a:prstGeom prst="rect">
            <a:avLst/>
          </a:prstGeom>
        </p:spPr>
        <p:txBody>
          <a:bodyPr vert="horz" wrap="square" lIns="94229" tIns="47114" rIns="94229" bIns="47114" numCol="1" anchor="t" anchorCtr="0" compatLnSpc="1">
            <a:prstTxWarp prst="textNoShape">
              <a:avLst/>
            </a:prstTxWarp>
          </a:bodyPr>
          <a:lstStyle>
            <a:lvl1pPr algn="r">
              <a:defRPr sz="1200"/>
            </a:lvl1pPr>
          </a:lstStyle>
          <a:p>
            <a:pPr>
              <a:defRPr/>
            </a:pPr>
            <a:fld id="{E282328C-EC91-4247-B34F-52E4EE0CC681}" type="datetimeFigureOut">
              <a:rPr lang="en-US" altLang="en-US"/>
              <a:pPr>
                <a:defRPr/>
              </a:pPr>
              <a:t>7/26/2024</a:t>
            </a:fld>
            <a:endParaRPr lang="en-US" altLang="en-US"/>
          </a:p>
        </p:txBody>
      </p:sp>
      <p:sp>
        <p:nvSpPr>
          <p:cNvPr id="4" name="Slide Image Placeholder 3"/>
          <p:cNvSpPr>
            <a:spLocks noGrp="1" noRot="1" noChangeAspect="1"/>
          </p:cNvSpPr>
          <p:nvPr>
            <p:ph type="sldImg" idx="2"/>
          </p:nvPr>
        </p:nvSpPr>
        <p:spPr>
          <a:xfrm>
            <a:off x="1438275" y="1173163"/>
            <a:ext cx="4225925" cy="3168650"/>
          </a:xfrm>
          <a:prstGeom prst="rect">
            <a:avLst/>
          </a:prstGeom>
          <a:noFill/>
          <a:ln w="12700">
            <a:solidFill>
              <a:prstClr val="black"/>
            </a:solidFill>
          </a:ln>
        </p:spPr>
        <p:txBody>
          <a:bodyPr vert="horz" lIns="94229" tIns="47114" rIns="94229" bIns="47114" rtlCol="0" anchor="ctr"/>
          <a:lstStyle/>
          <a:p>
            <a:pPr lvl="0"/>
            <a:endParaRPr lang="en-US" noProof="0" dirty="0"/>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4229" tIns="47114" rIns="94229" bIns="47114"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916988"/>
            <a:ext cx="3078163" cy="471487"/>
          </a:xfrm>
          <a:prstGeom prst="rect">
            <a:avLst/>
          </a:prstGeom>
        </p:spPr>
        <p:txBody>
          <a:bodyPr vert="horz" lIns="94229" tIns="47114" rIns="94229" bIns="47114" rtlCol="0" anchor="b"/>
          <a:lstStyle>
            <a:lvl1pPr algn="l">
              <a:defRPr sz="1200">
                <a:latin typeface="Calibri" panose="020F0502020204030204" pitchFamily="34" charset="0"/>
                <a:ea typeface="+mn-ea"/>
              </a:defRPr>
            </a:lvl1pPr>
          </a:lstStyle>
          <a:p>
            <a:pPr>
              <a:defRPr/>
            </a:pPr>
            <a:endParaRPr lang="en-US"/>
          </a:p>
        </p:txBody>
      </p:sp>
      <p:sp>
        <p:nvSpPr>
          <p:cNvPr id="7" name="Slide Number Placeholder 6"/>
          <p:cNvSpPr>
            <a:spLocks noGrp="1"/>
          </p:cNvSpPr>
          <p:nvPr>
            <p:ph type="sldNum" sz="quarter" idx="5"/>
          </p:nvPr>
        </p:nvSpPr>
        <p:spPr>
          <a:xfrm>
            <a:off x="4022725" y="8916988"/>
            <a:ext cx="3078163" cy="471487"/>
          </a:xfrm>
          <a:prstGeom prst="rect">
            <a:avLst/>
          </a:prstGeom>
        </p:spPr>
        <p:txBody>
          <a:bodyPr vert="horz" wrap="square" lIns="94229" tIns="47114" rIns="94229" bIns="47114" numCol="1" anchor="b" anchorCtr="0" compatLnSpc="1">
            <a:prstTxWarp prst="textNoShape">
              <a:avLst/>
            </a:prstTxWarp>
          </a:bodyPr>
          <a:lstStyle>
            <a:lvl1pPr algn="r">
              <a:defRPr sz="1200"/>
            </a:lvl1pPr>
          </a:lstStyle>
          <a:p>
            <a:pPr>
              <a:defRPr/>
            </a:pPr>
            <a:fld id="{28E81831-1834-914E-8B6B-3E17E50061D0}" type="slidenum">
              <a:rPr lang="en-US" altLang="en-US"/>
              <a:pPr>
                <a:defRPr/>
              </a:pPr>
              <a:t>‹#›</a:t>
            </a:fld>
            <a:endParaRPr lang="en-US" altLang="en-US"/>
          </a:p>
        </p:txBody>
      </p:sp>
    </p:spTree>
    <p:extLst>
      <p:ext uri="{BB962C8B-B14F-4D97-AF65-F5344CB8AC3E}">
        <p14:creationId xmlns:p14="http://schemas.microsoft.com/office/powerpoint/2010/main" val="17673697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charset="-128"/>
              </a:rPr>
              <a:t>Here you can introduce yourselves, your topic and your hypothesis. </a:t>
            </a:r>
          </a:p>
        </p:txBody>
      </p:sp>
      <p:sp>
        <p:nvSpPr>
          <p:cNvPr id="1536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fld id="{F71DD016-1F9D-7146-A278-7D8B91233DC7}" type="slidenum">
              <a:rPr lang="en-US" altLang="en-US" sz="1200"/>
              <a:pPr/>
              <a:t>1</a:t>
            </a:fld>
            <a:endParaRPr lang="en-US" altLang="en-US" sz="1200"/>
          </a:p>
        </p:txBody>
      </p:sp>
    </p:spTree>
    <p:extLst>
      <p:ext uri="{BB962C8B-B14F-4D97-AF65-F5344CB8AC3E}">
        <p14:creationId xmlns:p14="http://schemas.microsoft.com/office/powerpoint/2010/main" val="188793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306AFE3B-0886-7546-A1F7-9E16BC9746E1}" type="datetimeFigureOut">
              <a:rPr lang="en-US" altLang="en-US"/>
              <a:pPr>
                <a:defRPr/>
              </a:pPr>
              <a:t>7/26/2024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222B357-8838-884A-9535-873B33B08F15}" type="slidenum">
              <a:rPr lang="en-US" altLang="en-US"/>
              <a:pPr>
                <a:defRPr/>
              </a:pPr>
              <a:t>‹#›</a:t>
            </a:fld>
            <a:endParaRPr lang="en-US" altLang="en-US"/>
          </a:p>
        </p:txBody>
      </p:sp>
    </p:spTree>
    <p:extLst>
      <p:ext uri="{BB962C8B-B14F-4D97-AF65-F5344CB8AC3E}">
        <p14:creationId xmlns:p14="http://schemas.microsoft.com/office/powerpoint/2010/main" val="1210890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9579E7B-8465-5648-99DE-9BE269DDF5F6}" type="datetimeFigureOut">
              <a:rPr lang="en-US" altLang="en-US"/>
              <a:pPr>
                <a:defRPr/>
              </a:pPr>
              <a:t>7/26/2024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FBD81EF-8541-094D-847C-CAB8C9C613AF}" type="slidenum">
              <a:rPr lang="en-US" altLang="en-US"/>
              <a:pPr>
                <a:defRPr/>
              </a:pPr>
              <a:t>‹#›</a:t>
            </a:fld>
            <a:endParaRPr lang="en-US" altLang="en-US"/>
          </a:p>
        </p:txBody>
      </p:sp>
    </p:spTree>
    <p:extLst>
      <p:ext uri="{BB962C8B-B14F-4D97-AF65-F5344CB8AC3E}">
        <p14:creationId xmlns:p14="http://schemas.microsoft.com/office/powerpoint/2010/main" val="170324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51552301-4CE5-2642-94BC-6CCDEE8C367E}" type="datetimeFigureOut">
              <a:rPr lang="en-US" altLang="en-US"/>
              <a:pPr>
                <a:defRPr/>
              </a:pPr>
              <a:t>7/26/2024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84DEA32-D7C7-5547-BBBE-72A5BECDAFF0}" type="slidenum">
              <a:rPr lang="en-US" altLang="en-US"/>
              <a:pPr>
                <a:defRPr/>
              </a:pPr>
              <a:t>‹#›</a:t>
            </a:fld>
            <a:endParaRPr lang="en-US" altLang="en-US"/>
          </a:p>
        </p:txBody>
      </p:sp>
    </p:spTree>
    <p:extLst>
      <p:ext uri="{BB962C8B-B14F-4D97-AF65-F5344CB8AC3E}">
        <p14:creationId xmlns:p14="http://schemas.microsoft.com/office/powerpoint/2010/main" val="504826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2F3BAC5F-213F-0B45-B650-62FD9FE0D0DE}" type="datetimeFigureOut">
              <a:rPr lang="en-US" altLang="en-US"/>
              <a:pPr>
                <a:defRPr/>
              </a:pPr>
              <a:t>7/26/2024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335146-C7FB-AD44-B970-99733DD15885}" type="slidenum">
              <a:rPr lang="en-US" altLang="en-US"/>
              <a:pPr>
                <a:defRPr/>
              </a:pPr>
              <a:t>‹#›</a:t>
            </a:fld>
            <a:endParaRPr lang="en-US" altLang="en-US"/>
          </a:p>
        </p:txBody>
      </p:sp>
    </p:spTree>
    <p:extLst>
      <p:ext uri="{BB962C8B-B14F-4D97-AF65-F5344CB8AC3E}">
        <p14:creationId xmlns:p14="http://schemas.microsoft.com/office/powerpoint/2010/main" val="187487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8790BAD-BE0A-4144-B955-05D396EE6BD0}" type="datetimeFigureOut">
              <a:rPr lang="en-US" altLang="en-US"/>
              <a:pPr>
                <a:defRPr/>
              </a:pPr>
              <a:t>7/26/2024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D3E9E8-9407-E647-A781-965443235585}" type="slidenum">
              <a:rPr lang="en-US" altLang="en-US"/>
              <a:pPr>
                <a:defRPr/>
              </a:pPr>
              <a:t>‹#›</a:t>
            </a:fld>
            <a:endParaRPr lang="en-US" altLang="en-US"/>
          </a:p>
        </p:txBody>
      </p:sp>
    </p:spTree>
    <p:extLst>
      <p:ext uri="{BB962C8B-B14F-4D97-AF65-F5344CB8AC3E}">
        <p14:creationId xmlns:p14="http://schemas.microsoft.com/office/powerpoint/2010/main" val="941580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42310905-8125-2142-9E0E-35A32C3D47FC}" type="datetimeFigureOut">
              <a:rPr lang="en-US" altLang="en-US"/>
              <a:pPr>
                <a:defRPr/>
              </a:pPr>
              <a:t>7/26/2024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F095E8C-3D8F-BB4D-BC48-86E8027A22B6}" type="slidenum">
              <a:rPr lang="en-US" altLang="en-US"/>
              <a:pPr>
                <a:defRPr/>
              </a:pPr>
              <a:t>‹#›</a:t>
            </a:fld>
            <a:endParaRPr lang="en-US" altLang="en-US"/>
          </a:p>
        </p:txBody>
      </p:sp>
    </p:spTree>
    <p:extLst>
      <p:ext uri="{BB962C8B-B14F-4D97-AF65-F5344CB8AC3E}">
        <p14:creationId xmlns:p14="http://schemas.microsoft.com/office/powerpoint/2010/main" val="329157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0843A8A-D235-3149-B227-DB425DD30C6A}" type="datetimeFigureOut">
              <a:rPr lang="en-US" altLang="en-US"/>
              <a:pPr>
                <a:defRPr/>
              </a:pPr>
              <a:t>7/26/2024</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6FA0A6C-EA88-DB42-AE42-393AC758FAA3}" type="slidenum">
              <a:rPr lang="en-US" altLang="en-US"/>
              <a:pPr>
                <a:defRPr/>
              </a:pPr>
              <a:t>‹#›</a:t>
            </a:fld>
            <a:endParaRPr lang="en-US" altLang="en-US"/>
          </a:p>
        </p:txBody>
      </p:sp>
    </p:spTree>
    <p:extLst>
      <p:ext uri="{BB962C8B-B14F-4D97-AF65-F5344CB8AC3E}">
        <p14:creationId xmlns:p14="http://schemas.microsoft.com/office/powerpoint/2010/main" val="235790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1FA5192A-212C-A344-8CE2-19314E9FAE58}" type="datetimeFigureOut">
              <a:rPr lang="en-US" altLang="en-US"/>
              <a:pPr>
                <a:defRPr/>
              </a:pPr>
              <a:t>7/26/2024</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4B272D0-1208-684A-ACD6-36DF025A0039}" type="slidenum">
              <a:rPr lang="en-US" altLang="en-US"/>
              <a:pPr>
                <a:defRPr/>
              </a:pPr>
              <a:t>‹#›</a:t>
            </a:fld>
            <a:endParaRPr lang="en-US" altLang="en-US"/>
          </a:p>
        </p:txBody>
      </p:sp>
    </p:spTree>
    <p:extLst>
      <p:ext uri="{BB962C8B-B14F-4D97-AF65-F5344CB8AC3E}">
        <p14:creationId xmlns:p14="http://schemas.microsoft.com/office/powerpoint/2010/main" val="830529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FEE8DBF-D836-2148-8B80-6FD44F7F30A0}" type="datetimeFigureOut">
              <a:rPr lang="en-US" altLang="en-US"/>
              <a:pPr>
                <a:defRPr/>
              </a:pPr>
              <a:t>7/26/2024</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467C734-F249-D040-8A1B-87A9FB3E3459}" type="slidenum">
              <a:rPr lang="en-US" altLang="en-US"/>
              <a:pPr>
                <a:defRPr/>
              </a:pPr>
              <a:t>‹#›</a:t>
            </a:fld>
            <a:endParaRPr lang="en-US" altLang="en-US"/>
          </a:p>
        </p:txBody>
      </p:sp>
    </p:spTree>
    <p:extLst>
      <p:ext uri="{BB962C8B-B14F-4D97-AF65-F5344CB8AC3E}">
        <p14:creationId xmlns:p14="http://schemas.microsoft.com/office/powerpoint/2010/main" val="6171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BB7685E-4236-7F48-9032-83E597D4D255}" type="datetimeFigureOut">
              <a:rPr lang="en-US" altLang="en-US"/>
              <a:pPr>
                <a:defRPr/>
              </a:pPr>
              <a:t>7/26/2024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547643E-618D-6B47-A7D2-EAE432A7CF14}" type="slidenum">
              <a:rPr lang="en-US" altLang="en-US"/>
              <a:pPr>
                <a:defRPr/>
              </a:pPr>
              <a:t>‹#›</a:t>
            </a:fld>
            <a:endParaRPr lang="en-US" altLang="en-US"/>
          </a:p>
        </p:txBody>
      </p:sp>
    </p:spTree>
    <p:extLst>
      <p:ext uri="{BB962C8B-B14F-4D97-AF65-F5344CB8AC3E}">
        <p14:creationId xmlns:p14="http://schemas.microsoft.com/office/powerpoint/2010/main" val="69622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rtlCol="0">
            <a:normAutofit/>
          </a:bodyPr>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dirty="0"/>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E1B857-94D2-3C46-807C-1DCD5C738483}" type="datetimeFigureOut">
              <a:rPr lang="en-US" altLang="en-US"/>
              <a:pPr>
                <a:defRPr/>
              </a:pPr>
              <a:t>7/26/2024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C717744-3D07-184C-8964-18AD4330A286}" type="slidenum">
              <a:rPr lang="en-US" altLang="en-US"/>
              <a:pPr>
                <a:defRPr/>
              </a:pPr>
              <a:t>‹#›</a:t>
            </a:fld>
            <a:endParaRPr lang="en-US" altLang="en-US"/>
          </a:p>
        </p:txBody>
      </p:sp>
    </p:spTree>
    <p:extLst>
      <p:ext uri="{BB962C8B-B14F-4D97-AF65-F5344CB8AC3E}">
        <p14:creationId xmlns:p14="http://schemas.microsoft.com/office/powerpoint/2010/main" val="1922320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017838" y="1752600"/>
            <a:ext cx="37855525" cy="6362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3017838" y="8763000"/>
            <a:ext cx="37855525" cy="20886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3017838" y="30510163"/>
            <a:ext cx="9875837" cy="1752600"/>
          </a:xfrm>
          <a:prstGeom prst="rect">
            <a:avLst/>
          </a:prstGeom>
        </p:spPr>
        <p:txBody>
          <a:bodyPr vert="horz" wrap="square" lIns="91440" tIns="45720" rIns="91440" bIns="45720" numCol="1" anchor="ctr" anchorCtr="0" compatLnSpc="1">
            <a:prstTxWarp prst="textNoShape">
              <a:avLst/>
            </a:prstTxWarp>
          </a:bodyPr>
          <a:lstStyle>
            <a:lvl1pPr eaLnBrk="1" hangingPunct="1">
              <a:defRPr sz="5700">
                <a:solidFill>
                  <a:srgbClr val="898989"/>
                </a:solidFill>
              </a:defRPr>
            </a:lvl1pPr>
          </a:lstStyle>
          <a:p>
            <a:pPr>
              <a:defRPr/>
            </a:pPr>
            <a:fld id="{972AF30F-B97F-2541-A26F-724699656572}" type="datetimeFigureOut">
              <a:rPr lang="en-US" altLang="en-US"/>
              <a:pPr>
                <a:defRPr/>
              </a:pPr>
              <a:t>7/26/2024</a:t>
            </a:fld>
            <a:endParaRPr lang="en-US" altLang="en-US"/>
          </a:p>
        </p:txBody>
      </p:sp>
      <p:sp>
        <p:nvSpPr>
          <p:cNvPr id="5" name="Footer Placeholder 4"/>
          <p:cNvSpPr>
            <a:spLocks noGrp="1"/>
          </p:cNvSpPr>
          <p:nvPr>
            <p:ph type="ftr" sz="quarter" idx="3"/>
          </p:nvPr>
        </p:nvSpPr>
        <p:spPr>
          <a:xfrm>
            <a:off x="14538325" y="30510163"/>
            <a:ext cx="14814550" cy="1752600"/>
          </a:xfrm>
          <a:prstGeom prst="rect">
            <a:avLst/>
          </a:prstGeom>
        </p:spPr>
        <p:txBody>
          <a:bodyPr vert="horz" lIns="91440" tIns="45720" rIns="91440" bIns="45720" rtlCol="0" anchor="ctr"/>
          <a:lstStyle>
            <a:lvl1pPr algn="ctr" defTabSz="3686861" eaLnBrk="1" fontAlgn="auto" hangingPunct="1">
              <a:spcBef>
                <a:spcPts val="0"/>
              </a:spcBef>
              <a:spcAft>
                <a:spcPts val="0"/>
              </a:spcAft>
              <a:defRPr sz="576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30997525" y="30510163"/>
            <a:ext cx="9875838" cy="175260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5700">
                <a:solidFill>
                  <a:srgbClr val="898989"/>
                </a:solidFill>
              </a:defRPr>
            </a:lvl1pPr>
          </a:lstStyle>
          <a:p>
            <a:pPr>
              <a:defRPr/>
            </a:pPr>
            <a:fld id="{CC34B7B2-A7C5-9A45-A433-92D8F95BFCB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7850" rtl="0" eaLnBrk="0" fontAlgn="base" hangingPunct="0">
        <a:lnSpc>
          <a:spcPct val="90000"/>
        </a:lnSpc>
        <a:spcBef>
          <a:spcPct val="0"/>
        </a:spcBef>
        <a:spcAft>
          <a:spcPct val="0"/>
        </a:spcAft>
        <a:defRPr sz="21100" kern="1200">
          <a:solidFill>
            <a:schemeClr val="tx1"/>
          </a:solidFill>
          <a:latin typeface="+mj-lt"/>
          <a:ea typeface="ＭＳ Ｐゴシック" charset="0"/>
          <a:cs typeface="+mj-cs"/>
        </a:defRPr>
      </a:lvl1pPr>
      <a:lvl2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2pPr>
      <a:lvl3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3pPr>
      <a:lvl4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4pPr>
      <a:lvl5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5pPr>
      <a:lvl6pPr marL="457200" algn="l" defTabSz="4387850" rtl="0" fontAlgn="base">
        <a:lnSpc>
          <a:spcPct val="90000"/>
        </a:lnSpc>
        <a:spcBef>
          <a:spcPct val="0"/>
        </a:spcBef>
        <a:spcAft>
          <a:spcPct val="0"/>
        </a:spcAft>
        <a:defRPr sz="21100">
          <a:solidFill>
            <a:schemeClr val="tx1"/>
          </a:solidFill>
          <a:latin typeface="Calibri Light" panose="020F0302020204030204" pitchFamily="34" charset="0"/>
        </a:defRPr>
      </a:lvl6pPr>
      <a:lvl7pPr marL="914400" algn="l" defTabSz="4387850" rtl="0" fontAlgn="base">
        <a:lnSpc>
          <a:spcPct val="90000"/>
        </a:lnSpc>
        <a:spcBef>
          <a:spcPct val="0"/>
        </a:spcBef>
        <a:spcAft>
          <a:spcPct val="0"/>
        </a:spcAft>
        <a:defRPr sz="21100">
          <a:solidFill>
            <a:schemeClr val="tx1"/>
          </a:solidFill>
          <a:latin typeface="Calibri Light" panose="020F0302020204030204" pitchFamily="34" charset="0"/>
        </a:defRPr>
      </a:lvl7pPr>
      <a:lvl8pPr marL="1371600" algn="l" defTabSz="4387850" rtl="0" fontAlgn="base">
        <a:lnSpc>
          <a:spcPct val="90000"/>
        </a:lnSpc>
        <a:spcBef>
          <a:spcPct val="0"/>
        </a:spcBef>
        <a:spcAft>
          <a:spcPct val="0"/>
        </a:spcAft>
        <a:defRPr sz="21100">
          <a:solidFill>
            <a:schemeClr val="tx1"/>
          </a:solidFill>
          <a:latin typeface="Calibri Light" panose="020F0302020204030204" pitchFamily="34" charset="0"/>
        </a:defRPr>
      </a:lvl8pPr>
      <a:lvl9pPr marL="1828800" algn="l" defTabSz="4387850" rtl="0" fontAlgn="base">
        <a:lnSpc>
          <a:spcPct val="90000"/>
        </a:lnSpc>
        <a:spcBef>
          <a:spcPct val="0"/>
        </a:spcBef>
        <a:spcAft>
          <a:spcPct val="0"/>
        </a:spcAft>
        <a:defRPr sz="21100">
          <a:solidFill>
            <a:schemeClr val="tx1"/>
          </a:solidFill>
          <a:latin typeface="Calibri Light" panose="020F0302020204030204" pitchFamily="34" charset="0"/>
        </a:defRPr>
      </a:lvl9pPr>
    </p:titleStyle>
    <p:bodyStyle>
      <a:lvl1pPr marL="1096963" indent="-1096963" algn="l" defTabSz="4387850" rtl="0" eaLnBrk="0" fontAlgn="base" hangingPunct="0">
        <a:lnSpc>
          <a:spcPct val="90000"/>
        </a:lnSpc>
        <a:spcBef>
          <a:spcPts val="4800"/>
        </a:spcBef>
        <a:spcAft>
          <a:spcPct val="0"/>
        </a:spcAft>
        <a:buFont typeface="Arial" charset="0"/>
        <a:buChar char="•"/>
        <a:defRPr sz="13400" kern="1200">
          <a:solidFill>
            <a:schemeClr val="tx1"/>
          </a:solidFill>
          <a:latin typeface="+mn-lt"/>
          <a:ea typeface="ＭＳ Ｐゴシック" charset="0"/>
          <a:cs typeface="+mn-cs"/>
        </a:defRPr>
      </a:lvl1pPr>
      <a:lvl2pPr marL="3290888" indent="-1096963" algn="l" defTabSz="4387850" rtl="0" eaLnBrk="0" fontAlgn="base" hangingPunct="0">
        <a:lnSpc>
          <a:spcPct val="90000"/>
        </a:lnSpc>
        <a:spcBef>
          <a:spcPts val="2400"/>
        </a:spcBef>
        <a:spcAft>
          <a:spcPct val="0"/>
        </a:spcAft>
        <a:buFont typeface="Arial" charset="0"/>
        <a:buChar char="•"/>
        <a:defRPr sz="11500" kern="1200">
          <a:solidFill>
            <a:schemeClr val="tx1"/>
          </a:solidFill>
          <a:latin typeface="+mn-lt"/>
          <a:ea typeface="ＭＳ Ｐゴシック" charset="0"/>
          <a:cs typeface="+mn-cs"/>
        </a:defRPr>
      </a:lvl2pPr>
      <a:lvl3pPr marL="5486400" indent="-1096963" algn="l" defTabSz="4387850" rtl="0" eaLnBrk="0" fontAlgn="base" hangingPunct="0">
        <a:lnSpc>
          <a:spcPct val="90000"/>
        </a:lnSpc>
        <a:spcBef>
          <a:spcPts val="2400"/>
        </a:spcBef>
        <a:spcAft>
          <a:spcPct val="0"/>
        </a:spcAft>
        <a:buFont typeface="Arial" charset="0"/>
        <a:buChar char="•"/>
        <a:defRPr sz="9600" kern="1200">
          <a:solidFill>
            <a:schemeClr val="tx1"/>
          </a:solidFill>
          <a:latin typeface="+mn-lt"/>
          <a:ea typeface="ＭＳ Ｐゴシック" charset="0"/>
          <a:cs typeface="+mn-cs"/>
        </a:defRPr>
      </a:lvl3pPr>
      <a:lvl4pPr marL="7680325" indent="-1096963" algn="l" defTabSz="4387850" rtl="0" eaLnBrk="0" fontAlgn="base" hangingPunct="0">
        <a:lnSpc>
          <a:spcPct val="90000"/>
        </a:lnSpc>
        <a:spcBef>
          <a:spcPts val="2400"/>
        </a:spcBef>
        <a:spcAft>
          <a:spcPct val="0"/>
        </a:spcAft>
        <a:buFont typeface="Arial" charset="0"/>
        <a:buChar char="•"/>
        <a:defRPr sz="8600" kern="1200">
          <a:solidFill>
            <a:schemeClr val="tx1"/>
          </a:solidFill>
          <a:latin typeface="+mn-lt"/>
          <a:ea typeface="ＭＳ Ｐゴシック" charset="0"/>
          <a:cs typeface="+mn-cs"/>
        </a:defRPr>
      </a:lvl4pPr>
      <a:lvl5pPr marL="9874250" indent="-1096963" algn="l" defTabSz="4387850" rtl="0" eaLnBrk="0" fontAlgn="base" hangingPunct="0">
        <a:lnSpc>
          <a:spcPct val="90000"/>
        </a:lnSpc>
        <a:spcBef>
          <a:spcPts val="2400"/>
        </a:spcBef>
        <a:spcAft>
          <a:spcPct val="0"/>
        </a:spcAft>
        <a:buFont typeface="Arial" charset="0"/>
        <a:buChar char="•"/>
        <a:defRPr sz="8600" kern="1200">
          <a:solidFill>
            <a:schemeClr val="tx1"/>
          </a:solidFill>
          <a:latin typeface="+mn-lt"/>
          <a:ea typeface="ＭＳ Ｐゴシック" charset="0"/>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doi.org/10.24432/C5CC8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0979"/>
          </a:schemeClr>
        </a:solidFill>
        <a:effectLst/>
      </p:bgPr>
    </p:bg>
    <p:spTree>
      <p:nvGrpSpPr>
        <p:cNvPr id="1" name=""/>
        <p:cNvGrpSpPr/>
        <p:nvPr/>
      </p:nvGrpSpPr>
      <p:grpSpPr>
        <a:xfrm>
          <a:off x="0" y="0"/>
          <a:ext cx="0" cy="0"/>
          <a:chOff x="0" y="0"/>
          <a:chExt cx="0" cy="0"/>
        </a:xfrm>
      </p:grpSpPr>
      <p:sp>
        <p:nvSpPr>
          <p:cNvPr id="18" name="TextBox 17"/>
          <p:cNvSpPr txBox="1"/>
          <p:nvPr/>
        </p:nvSpPr>
        <p:spPr bwMode="auto">
          <a:xfrm>
            <a:off x="363538" y="342900"/>
            <a:ext cx="43165712" cy="3786188"/>
          </a:xfrm>
          <a:prstGeom prst="rect">
            <a:avLst/>
          </a:prstGeom>
          <a:solidFill>
            <a:srgbClr val="00244E"/>
          </a:solidFill>
          <a:ln w="25400">
            <a:noFill/>
          </a:ln>
        </p:spPr>
        <p:txBody>
          <a:bodyPr>
            <a:spAutoFit/>
          </a:bodyPr>
          <a:lstStyle/>
          <a:p>
            <a:pPr marL="4754563" indent="-90488" algn="ctr" defTabSz="3686861" eaLnBrk="1" fontAlgn="auto" hangingPunct="1">
              <a:spcBef>
                <a:spcPts val="0"/>
              </a:spcBef>
              <a:spcAft>
                <a:spcPts val="0"/>
              </a:spcAft>
              <a:tabLst>
                <a:tab pos="6124575" algn="l"/>
                <a:tab pos="6237288" algn="l"/>
              </a:tabLst>
              <a:defRPr/>
            </a:pPr>
            <a:r>
              <a:rPr lang="en-US" altLang="en-US" b="1" dirty="0">
                <a:solidFill>
                  <a:schemeClr val="bg1"/>
                </a:solidFill>
                <a:latin typeface="Arial" panose="020B0604020202020204" pitchFamily="34" charset="0"/>
                <a:ea typeface="+mn-ea"/>
                <a:cs typeface="Arial" panose="020B0604020202020204" pitchFamily="34" charset="0"/>
              </a:rPr>
              <a:t>	</a:t>
            </a:r>
          </a:p>
          <a:p>
            <a:pPr marL="4754563" indent="-90488" algn="ctr" defTabSz="3686861" eaLnBrk="1" fontAlgn="auto" hangingPunct="1">
              <a:spcBef>
                <a:spcPts val="0"/>
              </a:spcBef>
              <a:spcAft>
                <a:spcPts val="0"/>
              </a:spcAft>
              <a:tabLst>
                <a:tab pos="6124575" algn="l"/>
                <a:tab pos="6237288" algn="l"/>
              </a:tabLst>
              <a:defRPr/>
            </a:pPr>
            <a:endParaRPr lang="en-US" altLang="en-US" b="1" dirty="0">
              <a:solidFill>
                <a:schemeClr val="bg1"/>
              </a:solidFill>
              <a:latin typeface="Arial" panose="020B0604020202020204" pitchFamily="34" charset="0"/>
              <a:ea typeface="+mn-ea"/>
              <a:cs typeface="Arial" panose="020B0604020202020204" pitchFamily="34" charset="0"/>
            </a:endParaRPr>
          </a:p>
          <a:p>
            <a:pPr marL="4754563" indent="-90488" algn="ctr" defTabSz="3686861" eaLnBrk="1" fontAlgn="auto" hangingPunct="1">
              <a:spcBef>
                <a:spcPts val="0"/>
              </a:spcBef>
              <a:spcAft>
                <a:spcPts val="0"/>
              </a:spcAft>
              <a:tabLst>
                <a:tab pos="6124575" algn="l"/>
                <a:tab pos="6237288" algn="l"/>
              </a:tabLst>
              <a:defRPr/>
            </a:pPr>
            <a:endParaRPr lang="en-US" altLang="en-US" sz="4800" b="1" dirty="0">
              <a:solidFill>
                <a:schemeClr val="bg1"/>
              </a:solidFill>
              <a:latin typeface="Arial" panose="020B0604020202020204" pitchFamily="34" charset="0"/>
              <a:ea typeface="+mn-ea"/>
              <a:cs typeface="Arial" panose="020B0604020202020204" pitchFamily="34" charset="0"/>
            </a:endParaRPr>
          </a:p>
          <a:p>
            <a:pPr marL="4754563" indent="-90488" algn="ctr" defTabSz="3686861" eaLnBrk="1" fontAlgn="auto" hangingPunct="1">
              <a:spcBef>
                <a:spcPts val="0"/>
              </a:spcBef>
              <a:spcAft>
                <a:spcPts val="0"/>
              </a:spcAft>
              <a:tabLst>
                <a:tab pos="6124575" algn="l"/>
                <a:tab pos="6237288" algn="l"/>
              </a:tabLst>
              <a:defRPr/>
            </a:pPr>
            <a:endParaRPr lang="en-US" altLang="en-US" sz="4800" b="1" dirty="0">
              <a:solidFill>
                <a:schemeClr val="bg1"/>
              </a:solidFill>
              <a:latin typeface="Arial" panose="020B0604020202020204" pitchFamily="34" charset="0"/>
              <a:ea typeface="+mn-ea"/>
              <a:cs typeface="Arial" panose="020B0604020202020204" pitchFamily="34" charset="0"/>
            </a:endParaRPr>
          </a:p>
        </p:txBody>
      </p:sp>
      <p:sp>
        <p:nvSpPr>
          <p:cNvPr id="14395" name="TextBox 115"/>
          <p:cNvSpPr txBox="1">
            <a:spLocks noChangeArrowheads="1"/>
          </p:cNvSpPr>
          <p:nvPr/>
        </p:nvSpPr>
        <p:spPr bwMode="auto">
          <a:xfrm>
            <a:off x="5103208" y="656827"/>
            <a:ext cx="28289169" cy="2646878"/>
          </a:xfrm>
          <a:prstGeom prst="rect">
            <a:avLst/>
          </a:prstGeom>
          <a:solidFill>
            <a:srgbClr val="00244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7000" b="1" dirty="0">
                <a:solidFill>
                  <a:schemeClr val="bg1"/>
                </a:solidFill>
                <a:latin typeface="Arial" panose="020B0604020202020204" pitchFamily="34" charset="0"/>
                <a:cs typeface="Arial" panose="020B0604020202020204" pitchFamily="34" charset="0"/>
              </a:rPr>
              <a:t>Spam Classification of SMSs using Machine Learning Techniques</a:t>
            </a:r>
          </a:p>
          <a:p>
            <a:pPr algn="ctr" eaLnBrk="1" hangingPunct="1"/>
            <a:r>
              <a:rPr lang="en-US" altLang="en-US" sz="4800" dirty="0">
                <a:solidFill>
                  <a:schemeClr val="bg1"/>
                </a:solidFill>
                <a:latin typeface="Arial" panose="020B0604020202020204" pitchFamily="34" charset="0"/>
                <a:cs typeface="Arial" panose="020B0604020202020204" pitchFamily="34" charset="0"/>
              </a:rPr>
              <a:t>Armando Orozco, Santa Ana College</a:t>
            </a:r>
          </a:p>
          <a:p>
            <a:pPr algn="ctr" eaLnBrk="1" hangingPunct="1"/>
            <a:r>
              <a:rPr lang="en-US" altLang="en-US" sz="4800" dirty="0">
                <a:solidFill>
                  <a:schemeClr val="bg1"/>
                </a:solidFill>
                <a:latin typeface="Arial" panose="020B0604020202020204" pitchFamily="34" charset="0"/>
                <a:cs typeface="Arial" panose="020B0604020202020204" pitchFamily="34" charset="0"/>
              </a:rPr>
              <a:t>Dr. </a:t>
            </a:r>
            <a:r>
              <a:rPr lang="en-US" altLang="en-US" sz="4800" dirty="0" err="1">
                <a:solidFill>
                  <a:schemeClr val="bg1"/>
                </a:solidFill>
                <a:latin typeface="Arial" panose="020B0604020202020204" pitchFamily="34" charset="0"/>
                <a:cs typeface="Arial" panose="020B0604020202020204" pitchFamily="34" charset="0"/>
              </a:rPr>
              <a:t>Doina</a:t>
            </a:r>
            <a:r>
              <a:rPr lang="en-US" altLang="en-US" sz="4800" dirty="0">
                <a:solidFill>
                  <a:schemeClr val="bg1"/>
                </a:solidFill>
                <a:latin typeface="Arial" panose="020B0604020202020204" pitchFamily="34" charset="0"/>
                <a:cs typeface="Arial" panose="020B0604020202020204" pitchFamily="34" charset="0"/>
              </a:rPr>
              <a:t> </a:t>
            </a:r>
            <a:r>
              <a:rPr lang="en-US" altLang="en-US" sz="4800" dirty="0" err="1">
                <a:solidFill>
                  <a:schemeClr val="bg1"/>
                </a:solidFill>
                <a:latin typeface="Arial" panose="020B0604020202020204" pitchFamily="34" charset="0"/>
                <a:cs typeface="Arial" panose="020B0604020202020204" pitchFamily="34" charset="0"/>
              </a:rPr>
              <a:t>Bein</a:t>
            </a:r>
            <a:r>
              <a:rPr lang="en-US" altLang="en-US" sz="4800" dirty="0">
                <a:solidFill>
                  <a:schemeClr val="bg1"/>
                </a:solidFill>
                <a:latin typeface="Arial" panose="020B0604020202020204" pitchFamily="34" charset="0"/>
                <a:cs typeface="Arial" panose="020B0604020202020204" pitchFamily="34" charset="0"/>
              </a:rPr>
              <a:t>, Department of Computer Science, California State University, Fullerton</a:t>
            </a:r>
          </a:p>
        </p:txBody>
      </p:sp>
      <p:grpSp>
        <p:nvGrpSpPr>
          <p:cNvPr id="14348" name="Group 6"/>
          <p:cNvGrpSpPr>
            <a:grpSpLocks/>
          </p:cNvGrpSpPr>
          <p:nvPr/>
        </p:nvGrpSpPr>
        <p:grpSpPr bwMode="auto">
          <a:xfrm>
            <a:off x="363538" y="4278696"/>
            <a:ext cx="14240654" cy="5141413"/>
            <a:chOff x="432287" y="4365904"/>
            <a:chExt cx="13705567" cy="2776646"/>
          </a:xfrm>
        </p:grpSpPr>
        <p:sp>
          <p:nvSpPr>
            <p:cNvPr id="14386" name="TextBox 3"/>
            <p:cNvSpPr txBox="1">
              <a:spLocks noChangeArrowheads="1"/>
            </p:cNvSpPr>
            <p:nvPr/>
          </p:nvSpPr>
          <p:spPr bwMode="auto">
            <a:xfrm>
              <a:off x="432287" y="4848765"/>
              <a:ext cx="13700233" cy="2293785"/>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dirty="0">
                  <a:latin typeface="Arial" panose="020B0604020202020204" pitchFamily="34" charset="0"/>
                  <a:cs typeface="Arial" panose="020B0604020202020204" pitchFamily="34" charset="0"/>
                </a:rPr>
                <a:t>The advent of machine learning has revolutionized the way we approach text classification, particularly in the Short Message Service (SMS) domain. This research explores different machine learning algorithms and techniques to analyze their effects on sentiment recognition, specifically if an SMS message is undesirable. An undesired message that could possibly be malicious is called . The goal is to apply and analyze sophisticated machine learning techniques to classify SMS content into Spam, or not Spam (Ham) and analyze the effects that every single technique has and if it is suitable to implement in a day-day application.</a:t>
              </a:r>
            </a:p>
          </p:txBody>
        </p:sp>
        <p:sp>
          <p:nvSpPr>
            <p:cNvPr id="14387" name="TextBox 21"/>
            <p:cNvSpPr txBox="1">
              <a:spLocks noChangeArrowheads="1"/>
            </p:cNvSpPr>
            <p:nvPr/>
          </p:nvSpPr>
          <p:spPr bwMode="auto">
            <a:xfrm>
              <a:off x="437621" y="4365904"/>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Background</a:t>
              </a:r>
            </a:p>
          </p:txBody>
        </p:sp>
      </p:gr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099" y="1073811"/>
            <a:ext cx="3859908" cy="2497588"/>
          </a:xfrm>
          <a:prstGeom prst="rect">
            <a:avLst/>
          </a:prstGeom>
        </p:spPr>
      </p:pic>
      <p:sp>
        <p:nvSpPr>
          <p:cNvPr id="15" name="Rectangle 14"/>
          <p:cNvSpPr/>
          <p:nvPr/>
        </p:nvSpPr>
        <p:spPr>
          <a:xfrm>
            <a:off x="41678352" y="20465745"/>
            <a:ext cx="914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d</a:t>
            </a:r>
          </a:p>
        </p:txBody>
      </p:sp>
      <p:sp>
        <p:nvSpPr>
          <p:cNvPr id="81" name="Rectangle 80"/>
          <p:cNvSpPr/>
          <p:nvPr/>
        </p:nvSpPr>
        <p:spPr>
          <a:xfrm>
            <a:off x="17629856" y="25456910"/>
            <a:ext cx="3538342"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2" name="Rectangle 91"/>
          <p:cNvSpPr/>
          <p:nvPr/>
        </p:nvSpPr>
        <p:spPr>
          <a:xfrm>
            <a:off x="25755599" y="30449520"/>
            <a:ext cx="1592225" cy="1478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5" name="Rectangle 94"/>
          <p:cNvSpPr/>
          <p:nvPr/>
        </p:nvSpPr>
        <p:spPr>
          <a:xfrm>
            <a:off x="14950925" y="27540856"/>
            <a:ext cx="2363040" cy="14804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42" name="Group 6"/>
          <p:cNvGrpSpPr>
            <a:grpSpLocks/>
          </p:cNvGrpSpPr>
          <p:nvPr/>
        </p:nvGrpSpPr>
        <p:grpSpPr bwMode="auto">
          <a:xfrm>
            <a:off x="363538" y="9677256"/>
            <a:ext cx="14235112" cy="22685383"/>
            <a:chOff x="432287" y="4361588"/>
            <a:chExt cx="13700233" cy="12351110"/>
          </a:xfrm>
        </p:grpSpPr>
        <p:sp>
          <p:nvSpPr>
            <p:cNvPr id="43" name="TextBox 3"/>
            <p:cNvSpPr txBox="1">
              <a:spLocks noChangeArrowheads="1"/>
            </p:cNvSpPr>
            <p:nvPr/>
          </p:nvSpPr>
          <p:spPr bwMode="auto">
            <a:xfrm>
              <a:off x="432287" y="4848765"/>
              <a:ext cx="13700233" cy="11863933"/>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buFont typeface="Arial" panose="020B0604020202020204" pitchFamily="34" charset="0"/>
                <a:buChar char="•"/>
              </a:pPr>
              <a:r>
                <a:rPr lang="en-US" sz="3000" b="1" dirty="0">
                  <a:latin typeface="Arial" panose="020B0604020202020204" pitchFamily="34" charset="0"/>
                  <a:cs typeface="Arial" panose="020B0604020202020204" pitchFamily="34" charset="0"/>
                </a:rPr>
                <a:t>Software libraries, tools, and languages</a:t>
              </a:r>
            </a:p>
            <a:p>
              <a:pPr lvl="1">
                <a:buFont typeface="Arial" panose="020B0604020202020204" pitchFamily="34" charset="0"/>
                <a:buChar char="•"/>
              </a:pPr>
              <a:r>
                <a:rPr lang="en-US" sz="3000" dirty="0">
                  <a:latin typeface="Arial" panose="020B0604020202020204" pitchFamily="34" charset="0"/>
                  <a:cs typeface="Arial" panose="020B0604020202020204" pitchFamily="34" charset="0"/>
                </a:rPr>
                <a:t>As with almost any project a handful of software libraries and tools were used to realize the experiments, first as an </a:t>
              </a:r>
              <a:r>
                <a:rPr lang="en-US" sz="3000" b="1" dirty="0">
                  <a:latin typeface="Arial" panose="020B0604020202020204" pitchFamily="34" charset="0"/>
                  <a:cs typeface="Arial" panose="020B0604020202020204" pitchFamily="34" charset="0"/>
                </a:rPr>
                <a:t>IDE</a:t>
              </a:r>
              <a:r>
                <a:rPr lang="en-US" sz="3000" dirty="0">
                  <a:latin typeface="Arial" panose="020B0604020202020204" pitchFamily="34" charset="0"/>
                  <a:cs typeface="Arial" panose="020B0604020202020204" pitchFamily="34" charset="0"/>
                </a:rPr>
                <a:t> (Integrated Development Environment) </a:t>
              </a:r>
              <a:r>
                <a:rPr lang="en-US" sz="3000" b="1" dirty="0" err="1">
                  <a:latin typeface="Arial" panose="020B0604020202020204" pitchFamily="34" charset="0"/>
                  <a:cs typeface="Arial" panose="020B0604020202020204" pitchFamily="34" charset="0"/>
                </a:rPr>
                <a:t>Jupyter</a:t>
              </a:r>
              <a:r>
                <a:rPr lang="en-US" sz="3000" b="1" dirty="0">
                  <a:latin typeface="Arial" panose="020B0604020202020204" pitchFamily="34" charset="0"/>
                  <a:cs typeface="Arial" panose="020B0604020202020204" pitchFamily="34" charset="0"/>
                </a:rPr>
                <a:t> Notebook </a:t>
              </a:r>
              <a:r>
                <a:rPr lang="en-US" sz="3000" dirty="0">
                  <a:latin typeface="Arial" panose="020B0604020202020204" pitchFamily="34" charset="0"/>
                  <a:cs typeface="Arial" panose="020B0604020202020204" pitchFamily="34" charset="0"/>
                </a:rPr>
                <a:t>was used and </a:t>
              </a:r>
              <a:r>
                <a:rPr lang="en-US" sz="3000" b="1" dirty="0">
                  <a:latin typeface="Arial" panose="020B0604020202020204" pitchFamily="34" charset="0"/>
                  <a:cs typeface="Arial" panose="020B0604020202020204" pitchFamily="34" charset="0"/>
                </a:rPr>
                <a:t>Visual Studio </a:t>
              </a:r>
              <a:r>
                <a:rPr lang="en-US" sz="3000" dirty="0">
                  <a:latin typeface="Arial" panose="020B0604020202020204" pitchFamily="34" charset="0"/>
                  <a:cs typeface="Arial" panose="020B0604020202020204" pitchFamily="34" charset="0"/>
                </a:rPr>
                <a:t>code as an editor. The programming language used was Python, and libraries such as </a:t>
              </a:r>
              <a:r>
                <a:rPr lang="en-US" sz="3000" b="1" dirty="0">
                  <a:latin typeface="Arial" panose="020B0604020202020204" pitchFamily="34" charset="0"/>
                  <a:cs typeface="Arial" panose="020B0604020202020204" pitchFamily="34" charset="0"/>
                </a:rPr>
                <a:t>Pandas</a:t>
              </a:r>
              <a:r>
                <a:rPr lang="en-US" sz="3000" dirty="0">
                  <a:latin typeface="Arial" panose="020B0604020202020204" pitchFamily="34" charset="0"/>
                  <a:cs typeface="Arial" panose="020B0604020202020204" pitchFamily="34" charset="0"/>
                </a:rPr>
                <a:t> for data management, </a:t>
              </a:r>
              <a:r>
                <a:rPr lang="en-US" sz="3000" b="1" dirty="0">
                  <a:latin typeface="Arial" panose="020B0604020202020204" pitchFamily="34" charset="0"/>
                  <a:cs typeface="Arial" panose="020B0604020202020204" pitchFamily="34" charset="0"/>
                </a:rPr>
                <a:t>NumPy</a:t>
              </a:r>
              <a:r>
                <a:rPr lang="en-US" sz="3000" dirty="0">
                  <a:latin typeface="Arial" panose="020B0604020202020204" pitchFamily="34" charset="0"/>
                  <a:cs typeface="Arial" panose="020B0604020202020204" pitchFamily="34" charset="0"/>
                </a:rPr>
                <a:t> for some mathematical operations, </a:t>
              </a:r>
              <a:r>
                <a:rPr lang="en-US" sz="3000" b="1" dirty="0">
                  <a:latin typeface="Arial" panose="020B0604020202020204" pitchFamily="34" charset="0"/>
                  <a:cs typeface="Arial" panose="020B0604020202020204" pitchFamily="34" charset="0"/>
                </a:rPr>
                <a:t>matplotlib</a:t>
              </a:r>
              <a:r>
                <a:rPr lang="en-US" sz="3000" dirty="0">
                  <a:latin typeface="Arial" panose="020B0604020202020204" pitchFamily="34" charset="0"/>
                  <a:cs typeface="Arial" panose="020B0604020202020204" pitchFamily="34" charset="0"/>
                </a:rPr>
                <a:t> to plot graphs, </a:t>
              </a:r>
              <a:r>
                <a:rPr lang="en-US" sz="3000" b="1" dirty="0">
                  <a:latin typeface="Arial" panose="020B0604020202020204" pitchFamily="34" charset="0"/>
                  <a:cs typeface="Arial" panose="020B0604020202020204" pitchFamily="34" charset="0"/>
                </a:rPr>
                <a:t>scikit-learn,</a:t>
              </a:r>
              <a:r>
                <a:rPr lang="en-US" sz="3000" dirty="0">
                  <a:latin typeface="Arial" panose="020B0604020202020204" pitchFamily="34" charset="0"/>
                  <a:cs typeface="Arial" panose="020B0604020202020204" pitchFamily="34" charset="0"/>
                </a:rPr>
                <a:t> and </a:t>
              </a:r>
              <a:r>
                <a:rPr lang="en-US" sz="3000" b="1" dirty="0" err="1">
                  <a:latin typeface="Arial" panose="020B0604020202020204" pitchFamily="34" charset="0"/>
                  <a:cs typeface="Arial" panose="020B0604020202020204" pitchFamily="34" charset="0"/>
                </a:rPr>
                <a:t>Tensorflow</a:t>
              </a:r>
              <a:r>
                <a:rPr lang="en-US" sz="3000" dirty="0">
                  <a:latin typeface="Arial" panose="020B0604020202020204" pitchFamily="34" charset="0"/>
                  <a:cs typeface="Arial" panose="020B0604020202020204" pitchFamily="34" charset="0"/>
                </a:rPr>
                <a:t> for machine learning models. Some NLP techniques, and finally, </a:t>
              </a:r>
              <a:r>
                <a:rPr lang="en-US" sz="3000" b="1" dirty="0">
                  <a:latin typeface="Arial" panose="020B0604020202020204" pitchFamily="34" charset="0"/>
                  <a:cs typeface="Arial" panose="020B0604020202020204" pitchFamily="34" charset="0"/>
                </a:rPr>
                <a:t>NLTK</a:t>
              </a:r>
              <a:r>
                <a:rPr lang="en-US" sz="3000" dirty="0">
                  <a:latin typeface="Arial" panose="020B0604020202020204" pitchFamily="34" charset="0"/>
                  <a:cs typeface="Arial" panose="020B0604020202020204" pitchFamily="34" charset="0"/>
                </a:rPr>
                <a:t> provided some NLP tokenization techniques specific to the ‘</a:t>
              </a:r>
              <a:r>
                <a:rPr lang="en-US" sz="3000" b="1" dirty="0" err="1">
                  <a:latin typeface="Arial" panose="020B0604020202020204" pitchFamily="34" charset="0"/>
                  <a:cs typeface="Arial" panose="020B0604020202020204" pitchFamily="34" charset="0"/>
                </a:rPr>
                <a:t>TweetTokenizer</a:t>
              </a:r>
              <a:r>
                <a:rPr lang="en-US" sz="3000" dirty="0">
                  <a:latin typeface="Arial" panose="020B0604020202020204" pitchFamily="34" charset="0"/>
                  <a:cs typeface="Arial" panose="020B0604020202020204" pitchFamily="34" charset="0"/>
                </a:rPr>
                <a:t>’, and the virtual dictionary ‘</a:t>
              </a:r>
              <a:r>
                <a:rPr lang="en-US" sz="3000" b="1" dirty="0">
                  <a:latin typeface="Arial" panose="020B0604020202020204" pitchFamily="34" charset="0"/>
                  <a:cs typeface="Arial" panose="020B0604020202020204" pitchFamily="34" charset="0"/>
                </a:rPr>
                <a:t>WordNet</a:t>
              </a:r>
              <a:r>
                <a:rPr lang="en-US" sz="3000" dirty="0">
                  <a:latin typeface="Arial" panose="020B0604020202020204" pitchFamily="34" charset="0"/>
                  <a:cs typeface="Arial" panose="020B0604020202020204" pitchFamily="34" charset="0"/>
                </a:rPr>
                <a:t>’.</a:t>
              </a:r>
            </a:p>
            <a:p>
              <a:pPr>
                <a:buFont typeface="Arial" panose="020B0604020202020204" pitchFamily="34" charset="0"/>
                <a:buChar char="•"/>
              </a:pPr>
              <a:endParaRPr lang="en-US" sz="3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Data collection</a:t>
              </a:r>
            </a:p>
            <a:p>
              <a:pPr lvl="1">
                <a:buFont typeface="Arial" panose="020B0604020202020204" pitchFamily="34" charset="0"/>
                <a:buChar char="•"/>
              </a:pPr>
              <a:r>
                <a:rPr lang="en-US" sz="3000" dirty="0">
                  <a:latin typeface="Arial" panose="020B0604020202020204" pitchFamily="34" charset="0"/>
                  <a:cs typeface="Arial" panose="020B0604020202020204" pitchFamily="34" charset="0"/>
                </a:rPr>
                <a:t>Data was collected from the UCI machine learning repository and a paper by Mishra, S, &amp; Soni. The second dataset is simplified by removing the 'URL', 'PHONE', and 'EMAIL' columns, as the focus is on NLP techniques without external information.</a:t>
              </a:r>
              <a:endParaRPr lang="en-US" sz="3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Natural Language Processing (NLP) techniques </a:t>
              </a:r>
            </a:p>
            <a:p>
              <a:pPr lvl="1">
                <a:buFont typeface="Arial" panose="020B0604020202020204" pitchFamily="34" charset="0"/>
                <a:buChar char="•"/>
              </a:pPr>
              <a:r>
                <a:rPr lang="en-US" sz="3000" dirty="0">
                  <a:latin typeface="Arial" panose="020B0604020202020204" pitchFamily="34" charset="0"/>
                  <a:cs typeface="Arial" panose="020B0604020202020204" pitchFamily="34" charset="0"/>
                </a:rPr>
                <a:t>The NLP techniques are used to preprocess human language (in this case English) and turn it into an understandable computer language, like numbers, and then these numbers will be fed into the machine learning model to make predictions. There are several steps to follow and the order that was taken for this research was the next one:</a:t>
              </a: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Tokenization*</a:t>
              </a:r>
              <a:r>
                <a:rPr lang="en-US" sz="3000" dirty="0">
                  <a:latin typeface="Arial" panose="020B0604020202020204" pitchFamily="34" charset="0"/>
                  <a:cs typeface="Arial" panose="020B0604020202020204" pitchFamily="34" charset="0"/>
                </a:rPr>
                <a:t>: The process consists of turning sentences into a list of words, during this process the ‘</a:t>
              </a:r>
              <a:r>
                <a:rPr lang="en-US" sz="3000" b="1" dirty="0" err="1">
                  <a:latin typeface="Arial" panose="020B0604020202020204" pitchFamily="34" charset="0"/>
                  <a:cs typeface="Arial" panose="020B0604020202020204" pitchFamily="34" charset="0"/>
                </a:rPr>
                <a:t>TweetTokenizer</a:t>
              </a:r>
              <a:r>
                <a:rPr lang="en-US" sz="3000" dirty="0">
                  <a:latin typeface="Arial" panose="020B0604020202020204" pitchFamily="34" charset="0"/>
                  <a:cs typeface="Arial" panose="020B0604020202020204" pitchFamily="34" charset="0"/>
                </a:rPr>
                <a:t>’ from </a:t>
              </a:r>
              <a:r>
                <a:rPr lang="en-US" sz="3000" b="1" dirty="0">
                  <a:latin typeface="Arial" panose="020B0604020202020204" pitchFamily="34" charset="0"/>
                  <a:cs typeface="Arial" panose="020B0604020202020204" pitchFamily="34" charset="0"/>
                </a:rPr>
                <a:t>NLTK, </a:t>
              </a:r>
              <a:r>
                <a:rPr lang="en-US" sz="3000" dirty="0">
                  <a:latin typeface="Arial" panose="020B0604020202020204" pitchFamily="34" charset="0"/>
                  <a:cs typeface="Arial" panose="020B0604020202020204" pitchFamily="34" charset="0"/>
                </a:rPr>
                <a:t>was used. This tokenized specializes in short conversations like tweets, as the name says. Tweets can be similar to short text messages (SMS), as both can include, links, words that are outside of the English dictionary, or different symbols used to give meaning to something. After being separated into words these were turned into numbers so the computer could understand. </a:t>
              </a: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Lemmatization: </a:t>
              </a:r>
              <a:r>
                <a:rPr lang="en-US" sz="3000" dirty="0">
                  <a:latin typeface="Arial" panose="020B0604020202020204" pitchFamily="34" charset="0"/>
                  <a:cs typeface="Arial" panose="020B0604020202020204" pitchFamily="34" charset="0"/>
                </a:rPr>
                <a:t>The lemmatization of a word is the process by which a word is converted to its base form, this process uses a pontificated process that analyzes the word’s morphology using vocabulary from a dictionary. The library </a:t>
              </a:r>
              <a:r>
                <a:rPr lang="en-US" sz="3000" b="1" dirty="0">
                  <a:latin typeface="Arial" panose="020B0604020202020204" pitchFamily="34" charset="0"/>
                  <a:cs typeface="Arial" panose="020B0604020202020204" pitchFamily="34" charset="0"/>
                </a:rPr>
                <a:t>NLTK </a:t>
              </a:r>
              <a:r>
                <a:rPr lang="en-US" sz="3000" dirty="0">
                  <a:latin typeface="Arial" panose="020B0604020202020204" pitchFamily="34" charset="0"/>
                  <a:cs typeface="Arial" panose="020B0604020202020204" pitchFamily="34" charset="0"/>
                </a:rPr>
                <a:t>provides the functions to lemmatize words, and also uses the virtual dictionary ‘</a:t>
              </a:r>
              <a:r>
                <a:rPr lang="en-US" sz="3000" b="1" dirty="0">
                  <a:latin typeface="Arial" panose="020B0604020202020204" pitchFamily="34" charset="0"/>
                  <a:cs typeface="Arial" panose="020B0604020202020204" pitchFamily="34" charset="0"/>
                </a:rPr>
                <a:t>WordNet’.</a:t>
              </a: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Word Stop removal: </a:t>
              </a:r>
              <a:r>
                <a:rPr lang="en-US" sz="3000" dirty="0">
                  <a:latin typeface="Arial" panose="020B0604020202020204" pitchFamily="34" charset="0"/>
                  <a:cs typeface="Arial" panose="020B0604020202020204" pitchFamily="34" charset="0"/>
                </a:rPr>
                <a:t>This step consisted in removing all the stop words, from the sentences such as “the”, “a” or “an”, this was done to focus on the more meaningful text.</a:t>
              </a:r>
              <a:endParaRPr lang="en-US" sz="3000" b="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Tokenization*(continued): </a:t>
              </a:r>
              <a:r>
                <a:rPr lang="en-US" sz="3000" dirty="0">
                  <a:latin typeface="Arial" panose="020B0604020202020204" pitchFamily="34" charset="0"/>
                  <a:cs typeface="Arial" panose="020B0604020202020204" pitchFamily="34" charset="0"/>
                </a:rPr>
                <a:t>After the words were lemmatized and the stop words were removed, the remaining words were turned into numbers, for example. The word “hello” = 1, and “book” = 2, this would be repeated with all words. After every word was assigned a number, all sentences were rewritten with their respective word-to-number translation</a:t>
              </a: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Padding:</a:t>
              </a:r>
              <a:r>
                <a:rPr lang="en-US" sz="3000" dirty="0">
                  <a:latin typeface="Arial" panose="020B0604020202020204" pitchFamily="34" charset="0"/>
                  <a:cs typeface="Arial" panose="020B0604020202020204" pitchFamily="34" charset="0"/>
                </a:rPr>
                <a:t> After the tokenization and the lemmatization, the sentences need to be converted to lists of the same length, a padding algorithm was provided by the </a:t>
              </a:r>
              <a:r>
                <a:rPr lang="en-US" sz="3000" b="1" dirty="0">
                  <a:latin typeface="Arial" panose="020B0604020202020204" pitchFamily="34" charset="0"/>
                  <a:cs typeface="Arial" panose="020B0604020202020204" pitchFamily="34" charset="0"/>
                </a:rPr>
                <a:t>TensorFlow </a:t>
              </a:r>
              <a:r>
                <a:rPr lang="en-US" sz="3000" dirty="0">
                  <a:latin typeface="Arial" panose="020B0604020202020204" pitchFamily="34" charset="0"/>
                  <a:cs typeface="Arial" panose="020B0604020202020204" pitchFamily="34" charset="0"/>
                </a:rPr>
                <a:t>library</a:t>
              </a:r>
            </a:p>
            <a:p>
              <a:pPr marL="457200" lvl="1" indent="0"/>
              <a:endParaRPr lang="en-US" sz="3000" b="1" dirty="0">
                <a:latin typeface="Arial" panose="020B0604020202020204" pitchFamily="34" charset="0"/>
                <a:cs typeface="Arial" panose="020B0604020202020204" pitchFamily="34" charset="0"/>
              </a:endParaRPr>
            </a:p>
            <a:p>
              <a:pPr marL="0" indent="0"/>
              <a:endParaRPr lang="en-US" altLang="en-US" sz="3000" dirty="0">
                <a:latin typeface="Arial" panose="020B0604020202020204" pitchFamily="34" charset="0"/>
                <a:cs typeface="Arial" panose="020B0604020202020204" pitchFamily="34" charset="0"/>
              </a:endParaRPr>
            </a:p>
          </p:txBody>
        </p:sp>
        <p:sp>
          <p:nvSpPr>
            <p:cNvPr id="44" name="TextBox 21"/>
            <p:cNvSpPr txBox="1">
              <a:spLocks noChangeArrowheads="1"/>
            </p:cNvSpPr>
            <p:nvPr/>
          </p:nvSpPr>
          <p:spPr bwMode="auto">
            <a:xfrm>
              <a:off x="432287" y="4361588"/>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Methods </a:t>
              </a:r>
            </a:p>
          </p:txBody>
        </p:sp>
      </p:grpSp>
      <p:grpSp>
        <p:nvGrpSpPr>
          <p:cNvPr id="46" name="Group 6"/>
          <p:cNvGrpSpPr>
            <a:grpSpLocks/>
          </p:cNvGrpSpPr>
          <p:nvPr/>
        </p:nvGrpSpPr>
        <p:grpSpPr bwMode="auto">
          <a:xfrm>
            <a:off x="29292552" y="16787004"/>
            <a:ext cx="14240655" cy="3294752"/>
            <a:chOff x="432287" y="4365904"/>
            <a:chExt cx="13705568" cy="1779348"/>
          </a:xfrm>
        </p:grpSpPr>
        <p:sp>
          <p:nvSpPr>
            <p:cNvPr id="47" name="TextBox 3"/>
            <p:cNvSpPr txBox="1">
              <a:spLocks noChangeArrowheads="1"/>
            </p:cNvSpPr>
            <p:nvPr/>
          </p:nvSpPr>
          <p:spPr bwMode="auto">
            <a:xfrm>
              <a:off x="432287" y="4848765"/>
              <a:ext cx="13700233" cy="1296487"/>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strike="sngStrike" dirty="0">
                  <a:latin typeface="Arial" panose="020B0604020202020204" pitchFamily="34" charset="0"/>
                  <a:cs typeface="Arial" panose="020B0604020202020204" pitchFamily="34" charset="0"/>
                </a:rPr>
                <a:t>(Analyze and interpret your results and how it supports your hypothesis. You can also state any sources of error or limitations you encountered. You can state your conclusion in bullet format if necessary.)</a:t>
              </a:r>
            </a:p>
            <a:p>
              <a:pPr marL="0" indent="0" eaLnBrk="1" hangingPunct="1"/>
              <a:endParaRPr lang="en-US" altLang="en-US" sz="3000" dirty="0">
                <a:latin typeface="Arial" panose="020B0604020202020204" pitchFamily="34" charset="0"/>
                <a:cs typeface="Arial" panose="020B0604020202020204" pitchFamily="34" charset="0"/>
              </a:endParaRP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54" name="TextBox 21"/>
            <p:cNvSpPr txBox="1">
              <a:spLocks noChangeArrowheads="1"/>
            </p:cNvSpPr>
            <p:nvPr/>
          </p:nvSpPr>
          <p:spPr bwMode="auto">
            <a:xfrm>
              <a:off x="437621" y="4365904"/>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Conclusion</a:t>
              </a:r>
            </a:p>
          </p:txBody>
        </p:sp>
      </p:grpSp>
      <p:grpSp>
        <p:nvGrpSpPr>
          <p:cNvPr id="55" name="Group 6"/>
          <p:cNvGrpSpPr>
            <a:grpSpLocks/>
          </p:cNvGrpSpPr>
          <p:nvPr/>
        </p:nvGrpSpPr>
        <p:grpSpPr bwMode="auto">
          <a:xfrm>
            <a:off x="29426248" y="19884435"/>
            <a:ext cx="14240655" cy="2371424"/>
            <a:chOff x="432287" y="4365904"/>
            <a:chExt cx="13705568" cy="1280700"/>
          </a:xfrm>
        </p:grpSpPr>
        <p:sp>
          <p:nvSpPr>
            <p:cNvPr id="56" name="TextBox 3"/>
            <p:cNvSpPr txBox="1">
              <a:spLocks noChangeArrowheads="1"/>
            </p:cNvSpPr>
            <p:nvPr/>
          </p:nvSpPr>
          <p:spPr bwMode="auto">
            <a:xfrm>
              <a:off x="432287" y="4848765"/>
              <a:ext cx="13700233" cy="797839"/>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dirty="0">
                  <a:latin typeface="Arial" panose="020B0604020202020204" pitchFamily="34" charset="0"/>
                  <a:cs typeface="Arial" panose="020B0604020202020204" pitchFamily="34" charset="0"/>
                </a:rPr>
                <a:t>(</a:t>
              </a:r>
              <a:r>
                <a:rPr lang="en-US" altLang="en-US" sz="3000" strike="sngStrike" dirty="0">
                  <a:latin typeface="Arial" panose="020B0604020202020204" pitchFamily="34" charset="0"/>
                  <a:cs typeface="Arial" panose="020B0604020202020204" pitchFamily="34" charset="0"/>
                </a:rPr>
                <a:t>You can state any future procedures or ideas that would help your experiment reach its goal or further advance it.)</a:t>
              </a: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57" name="TextBox 21"/>
            <p:cNvSpPr txBox="1">
              <a:spLocks noChangeArrowheads="1"/>
            </p:cNvSpPr>
            <p:nvPr/>
          </p:nvSpPr>
          <p:spPr bwMode="auto">
            <a:xfrm>
              <a:off x="437621" y="4365904"/>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Future Work </a:t>
              </a:r>
            </a:p>
          </p:txBody>
        </p:sp>
      </p:grpSp>
      <p:grpSp>
        <p:nvGrpSpPr>
          <p:cNvPr id="58" name="Group 6"/>
          <p:cNvGrpSpPr>
            <a:grpSpLocks/>
          </p:cNvGrpSpPr>
          <p:nvPr/>
        </p:nvGrpSpPr>
        <p:grpSpPr bwMode="auto">
          <a:xfrm>
            <a:off x="29431791" y="22755314"/>
            <a:ext cx="14240655" cy="7449738"/>
            <a:chOff x="432287" y="4365904"/>
            <a:chExt cx="13705568" cy="4023269"/>
          </a:xfrm>
        </p:grpSpPr>
        <p:sp>
          <p:nvSpPr>
            <p:cNvPr id="59" name="TextBox 3"/>
            <p:cNvSpPr txBox="1">
              <a:spLocks noChangeArrowheads="1"/>
            </p:cNvSpPr>
            <p:nvPr/>
          </p:nvSpPr>
          <p:spPr bwMode="auto">
            <a:xfrm>
              <a:off x="432287" y="4848765"/>
              <a:ext cx="13700233" cy="3540408"/>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514350" indent="-514350" eaLnBrk="1" hangingPunct="1">
                <a:buFont typeface="+mj-lt"/>
                <a:buAutoNum type="arabicPeriod"/>
              </a:pPr>
              <a:endParaRPr lang="en-US" altLang="en-US" sz="3000" dirty="0">
                <a:latin typeface="Arial" panose="020B0604020202020204" pitchFamily="34" charset="0"/>
                <a:cs typeface="Arial" panose="020B0604020202020204" pitchFamily="34" charset="0"/>
              </a:endParaRPr>
            </a:p>
            <a:p>
              <a:pPr marL="514350" indent="-514350" eaLnBrk="1" hangingPunct="1">
                <a:buFont typeface="+mj-lt"/>
                <a:buAutoNum type="arabicPeriod"/>
              </a:pPr>
              <a:r>
                <a:rPr lang="en-US" altLang="en-US" sz="3000" dirty="0">
                  <a:latin typeface="Arial" panose="020B0604020202020204" pitchFamily="34" charset="0"/>
                  <a:cs typeface="Arial" panose="020B0604020202020204" pitchFamily="34" charset="0"/>
                </a:rPr>
                <a:t>Bird, Steven, Edward </a:t>
              </a:r>
              <a:r>
                <a:rPr lang="en-US" altLang="en-US" sz="3000" dirty="0" err="1">
                  <a:latin typeface="Arial" panose="020B0604020202020204" pitchFamily="34" charset="0"/>
                  <a:cs typeface="Arial" panose="020B0604020202020204" pitchFamily="34" charset="0"/>
                </a:rPr>
                <a:t>Loper</a:t>
              </a:r>
              <a:r>
                <a:rPr lang="en-US" altLang="en-US" sz="3000" dirty="0">
                  <a:latin typeface="Arial" panose="020B0604020202020204" pitchFamily="34" charset="0"/>
                  <a:cs typeface="Arial" panose="020B0604020202020204" pitchFamily="34" charset="0"/>
                </a:rPr>
                <a:t> and Ewan Klein (2009), Natural Language Processing with Python. O’Reilly Media Inc</a:t>
              </a:r>
            </a:p>
            <a:p>
              <a:pPr marL="514350" indent="-514350" eaLnBrk="1" hangingPunct="1">
                <a:buFont typeface="+mj-lt"/>
                <a:buAutoNum type="arabicPeriod"/>
              </a:pPr>
              <a:endParaRPr lang="en-US" sz="3000" dirty="0">
                <a:latin typeface="Arial" panose="020B0604020202020204" pitchFamily="34" charset="0"/>
                <a:cs typeface="Arial" panose="020B0604020202020204" pitchFamily="34" charset="0"/>
              </a:endParaRPr>
            </a:p>
            <a:p>
              <a:pPr marL="514350" indent="-514350" eaLnBrk="1" hangingPunct="1">
                <a:buFont typeface="+mj-lt"/>
                <a:buAutoNum type="arabicPeriod"/>
              </a:pPr>
              <a:r>
                <a:rPr lang="en-US" sz="3000" dirty="0" err="1">
                  <a:latin typeface="Arial" panose="020B0604020202020204" pitchFamily="34" charset="0"/>
                  <a:cs typeface="Arial" panose="020B0604020202020204" pitchFamily="34" charset="0"/>
                </a:rPr>
                <a:t>Almeida,Tiago</a:t>
              </a:r>
              <a:r>
                <a:rPr lang="en-US" sz="3000" dirty="0">
                  <a:latin typeface="Arial" panose="020B0604020202020204" pitchFamily="34" charset="0"/>
                  <a:cs typeface="Arial" panose="020B0604020202020204" pitchFamily="34" charset="0"/>
                </a:rPr>
                <a:t> and </a:t>
              </a:r>
              <a:r>
                <a:rPr lang="en-US" sz="3000" dirty="0" err="1">
                  <a:latin typeface="Arial" panose="020B0604020202020204" pitchFamily="34" charset="0"/>
                  <a:cs typeface="Arial" panose="020B0604020202020204" pitchFamily="34" charset="0"/>
                </a:rPr>
                <a:t>Hidalgo,Jos</a:t>
              </a:r>
              <a:r>
                <a:rPr lang="en-US" sz="3000" dirty="0">
                  <a:latin typeface="Arial" panose="020B0604020202020204" pitchFamily="34" charset="0"/>
                  <a:cs typeface="Arial" panose="020B0604020202020204" pitchFamily="34" charset="0"/>
                </a:rPr>
                <a:t>. (2012). SMS Spam Collection. UCI Machine Learning Repository. </a:t>
              </a:r>
              <a:r>
                <a:rPr lang="en-US" sz="3000" dirty="0">
                  <a:latin typeface="Arial" panose="020B0604020202020204" pitchFamily="34" charset="0"/>
                  <a:cs typeface="Arial" panose="020B0604020202020204" pitchFamily="34" charset="0"/>
                  <a:hlinkClick r:id="rId4"/>
                </a:rPr>
                <a:t>https://doi.org/10.24432/C5CC84</a:t>
              </a:r>
              <a:r>
                <a:rPr lang="en-US" sz="3000" dirty="0">
                  <a:latin typeface="Arial" panose="020B0604020202020204" pitchFamily="34" charset="0"/>
                  <a:cs typeface="Arial" panose="020B0604020202020204" pitchFamily="34" charset="0"/>
                </a:rPr>
                <a:t>.</a:t>
              </a:r>
            </a:p>
            <a:p>
              <a:pPr marL="514350" indent="-514350" eaLnBrk="1" hangingPunct="1">
                <a:buFont typeface="+mj-lt"/>
                <a:buAutoNum type="arabicPeriod"/>
              </a:pPr>
              <a:endParaRPr lang="en-US" sz="3000" dirty="0">
                <a:latin typeface="Arial" panose="020B0604020202020204" pitchFamily="34" charset="0"/>
                <a:cs typeface="Arial" panose="020B0604020202020204" pitchFamily="34" charset="0"/>
              </a:endParaRPr>
            </a:p>
            <a:p>
              <a:pPr marL="514350" indent="-514350" eaLnBrk="1" hangingPunct="1">
                <a:buFont typeface="+mj-lt"/>
                <a:buAutoNum type="arabicPeriod"/>
              </a:pPr>
              <a:r>
                <a:rPr lang="en-US" sz="3000" dirty="0">
                  <a:latin typeface="Arial" panose="020B0604020202020204" pitchFamily="34" charset="0"/>
                  <a:cs typeface="Arial" panose="020B0604020202020204" pitchFamily="34" charset="0"/>
                </a:rPr>
                <a:t>Mishra, S., &amp; Soni, D. (2020). Smishing Detector: A security model to detect smishing through SMS content analysis and URL behavior analysis. Future Generation Computer Systems, 108, 803-815.</a:t>
              </a:r>
            </a:p>
            <a:p>
              <a:pPr marL="514350" indent="-514350" eaLnBrk="1" hangingPunct="1">
                <a:buFont typeface="+mj-lt"/>
                <a:buAutoNum type="arabicPeriod"/>
              </a:pPr>
              <a:endParaRPr lang="en-US" sz="3000" dirty="0">
                <a:latin typeface="Arial" panose="020B0604020202020204" pitchFamily="34" charset="0"/>
                <a:cs typeface="Arial" panose="020B0604020202020204" pitchFamily="34" charset="0"/>
              </a:endParaRPr>
            </a:p>
            <a:p>
              <a:pPr marL="514350" indent="-514350" eaLnBrk="1" hangingPunct="1">
                <a:buFont typeface="+mj-lt"/>
                <a:buAutoNum type="arabicPeriod"/>
              </a:pPr>
              <a:r>
                <a:rPr lang="en-US" altLang="en-US" sz="3000" dirty="0">
                  <a:latin typeface="Arial" panose="020B0604020202020204" pitchFamily="34" charset="0"/>
                  <a:cs typeface="Arial" panose="020B0604020202020204" pitchFamily="34" charset="0"/>
                </a:rPr>
                <a:t>Devlin, J., Chang, M. W., Lee, K., &amp; Toutanova, K. (2018). Bert: Pre-training of deep bidirectional transformers for language understanding. </a:t>
              </a:r>
              <a:r>
                <a:rPr lang="en-US" altLang="en-US" sz="3000" dirty="0" err="1">
                  <a:latin typeface="Arial" panose="020B0604020202020204" pitchFamily="34" charset="0"/>
                  <a:cs typeface="Arial" panose="020B0604020202020204" pitchFamily="34" charset="0"/>
                </a:rPr>
                <a:t>arXiv</a:t>
              </a:r>
              <a:r>
                <a:rPr lang="en-US" altLang="en-US" sz="3000" dirty="0">
                  <a:latin typeface="Arial" panose="020B0604020202020204" pitchFamily="34" charset="0"/>
                  <a:cs typeface="Arial" panose="020B0604020202020204" pitchFamily="34" charset="0"/>
                </a:rPr>
                <a:t> preprint arXiv:1810.04805.</a:t>
              </a:r>
            </a:p>
          </p:txBody>
        </p:sp>
        <p:sp>
          <p:nvSpPr>
            <p:cNvPr id="60" name="TextBox 21"/>
            <p:cNvSpPr txBox="1">
              <a:spLocks noChangeArrowheads="1"/>
            </p:cNvSpPr>
            <p:nvPr/>
          </p:nvSpPr>
          <p:spPr bwMode="auto">
            <a:xfrm>
              <a:off x="437621" y="4365904"/>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References </a:t>
              </a:r>
            </a:p>
          </p:txBody>
        </p:sp>
      </p:grpSp>
      <p:grpSp>
        <p:nvGrpSpPr>
          <p:cNvPr id="61" name="Group 6"/>
          <p:cNvGrpSpPr>
            <a:grpSpLocks/>
          </p:cNvGrpSpPr>
          <p:nvPr/>
        </p:nvGrpSpPr>
        <p:grpSpPr bwMode="auto">
          <a:xfrm>
            <a:off x="29437335" y="30515979"/>
            <a:ext cx="14287825" cy="2402421"/>
            <a:chOff x="432287" y="4349164"/>
            <a:chExt cx="13750966" cy="1297440"/>
          </a:xfrm>
        </p:grpSpPr>
        <p:sp>
          <p:nvSpPr>
            <p:cNvPr id="62" name="TextBox 3"/>
            <p:cNvSpPr txBox="1">
              <a:spLocks noChangeArrowheads="1"/>
            </p:cNvSpPr>
            <p:nvPr/>
          </p:nvSpPr>
          <p:spPr bwMode="auto">
            <a:xfrm>
              <a:off x="432287" y="4848765"/>
              <a:ext cx="13700233" cy="797839"/>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sz="3000" dirty="0">
                  <a:latin typeface="Arial" panose="020B0604020202020204" pitchFamily="34" charset="0"/>
                  <a:cs typeface="Arial" panose="020B0604020202020204" pitchFamily="34" charset="0"/>
                </a:rPr>
                <a:t>Project supported by Project RAISER, U.S. Department of Education HSI-STEM award P031C210118.  </a:t>
              </a:r>
              <a:endParaRPr lang="en-US" sz="3200" dirty="0">
                <a:latin typeface="Arial" panose="020B0604020202020204" pitchFamily="34" charset="0"/>
                <a:cs typeface="Arial" panose="020B0604020202020204" pitchFamily="34" charset="0"/>
              </a:endParaRP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63" name="TextBox 21"/>
            <p:cNvSpPr txBox="1">
              <a:spLocks noChangeArrowheads="1"/>
            </p:cNvSpPr>
            <p:nvPr/>
          </p:nvSpPr>
          <p:spPr bwMode="auto">
            <a:xfrm>
              <a:off x="483019" y="4349164"/>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Acknowledgements</a:t>
              </a:r>
            </a:p>
          </p:txBody>
        </p:sp>
      </p:grpSp>
      <p:grpSp>
        <p:nvGrpSpPr>
          <p:cNvPr id="48" name="Group 6"/>
          <p:cNvGrpSpPr>
            <a:grpSpLocks/>
          </p:cNvGrpSpPr>
          <p:nvPr/>
        </p:nvGrpSpPr>
        <p:grpSpPr bwMode="auto">
          <a:xfrm>
            <a:off x="15024581" y="25455243"/>
            <a:ext cx="14267971" cy="6077839"/>
            <a:chOff x="432287" y="4358829"/>
            <a:chExt cx="13731857" cy="3282367"/>
          </a:xfrm>
        </p:grpSpPr>
        <p:sp>
          <p:nvSpPr>
            <p:cNvPr id="49" name="TextBox 3"/>
            <p:cNvSpPr txBox="1">
              <a:spLocks noChangeArrowheads="1"/>
            </p:cNvSpPr>
            <p:nvPr/>
          </p:nvSpPr>
          <p:spPr bwMode="auto">
            <a:xfrm>
              <a:off x="432287" y="4848764"/>
              <a:ext cx="13700233" cy="2792432"/>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strike="sngStrike" dirty="0">
                  <a:latin typeface="Arial" panose="020B0604020202020204" pitchFamily="34" charset="0"/>
                  <a:cs typeface="Arial" panose="020B0604020202020204" pitchFamily="34" charset="0"/>
                </a:rPr>
                <a:t>(Present the results you obtained in text, graphs, and/or images. </a:t>
              </a:r>
            </a:p>
            <a:p>
              <a:pPr marL="0" indent="0" eaLnBrk="1" hangingPunct="1"/>
              <a:endParaRPr lang="en-US" altLang="en-US" sz="3000" strike="sngStrike" dirty="0">
                <a:latin typeface="Arial" panose="020B0604020202020204" pitchFamily="34" charset="0"/>
                <a:cs typeface="Arial" panose="020B0604020202020204" pitchFamily="34" charset="0"/>
              </a:endParaRPr>
            </a:p>
            <a:p>
              <a:pPr marL="0" indent="0" eaLnBrk="1" hangingPunct="1"/>
              <a:r>
                <a:rPr lang="en-US" altLang="en-US" sz="3000" strike="sngStrike" dirty="0">
                  <a:latin typeface="Arial" panose="020B0604020202020204" pitchFamily="34" charset="0"/>
                  <a:cs typeface="Arial" panose="020B0604020202020204" pitchFamily="34" charset="0"/>
                </a:rPr>
                <a:t>Do not analyze. Be sure to include figures for graphs and images that briefly state the procedure completed and discuss the results of that procedure. </a:t>
              </a:r>
            </a:p>
            <a:p>
              <a:pPr marL="0" indent="0" eaLnBrk="1" hangingPunct="1"/>
              <a:endParaRPr lang="en-US" altLang="en-US" sz="3000" strike="sngStrike" dirty="0">
                <a:latin typeface="Arial" panose="020B0604020202020204" pitchFamily="34" charset="0"/>
                <a:cs typeface="Arial" panose="020B0604020202020204" pitchFamily="34" charset="0"/>
              </a:endParaRPr>
            </a:p>
            <a:p>
              <a:pPr marL="0" indent="0" eaLnBrk="1" hangingPunct="1"/>
              <a:r>
                <a:rPr lang="en-US" altLang="en-US" sz="3000" strike="sngStrike" dirty="0">
                  <a:latin typeface="Arial" panose="020B0604020202020204" pitchFamily="34" charset="0"/>
                  <a:cs typeface="Arial" panose="020B0604020202020204" pitchFamily="34" charset="0"/>
                </a:rPr>
                <a:t>Present results in a story-like manner, which results were obtained first, second, and so on. </a:t>
              </a:r>
            </a:p>
            <a:p>
              <a:pPr marL="0" indent="0" eaLnBrk="1" hangingPunct="1"/>
              <a:endParaRPr lang="en-US" altLang="en-US" sz="3000" strike="sngStrike" dirty="0">
                <a:latin typeface="Arial" panose="020B0604020202020204" pitchFamily="34" charset="0"/>
                <a:cs typeface="Arial" panose="020B0604020202020204" pitchFamily="34" charset="0"/>
              </a:endParaRPr>
            </a:p>
            <a:p>
              <a:pPr marL="0" indent="0" eaLnBrk="1" hangingPunct="1"/>
              <a:r>
                <a:rPr lang="en-US" altLang="en-US" sz="3000" strike="sngStrike" dirty="0">
                  <a:latin typeface="Arial" panose="020B0604020202020204" pitchFamily="34" charset="0"/>
                  <a:cs typeface="Arial" panose="020B0604020202020204" pitchFamily="34" charset="0"/>
                </a:rPr>
                <a:t>Don’t worry if you did not obtain many results or “bad” results. Any result is a good result.)</a:t>
              </a: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50" name="TextBox 21"/>
            <p:cNvSpPr txBox="1">
              <a:spLocks noChangeArrowheads="1"/>
            </p:cNvSpPr>
            <p:nvPr/>
          </p:nvSpPr>
          <p:spPr bwMode="auto">
            <a:xfrm>
              <a:off x="463911" y="4358829"/>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Results</a:t>
              </a:r>
            </a:p>
          </p:txBody>
        </p:sp>
      </p:grpSp>
      <p:pic>
        <p:nvPicPr>
          <p:cNvPr id="3" name="Picture 2" descr="A picture containing font, text, graphics, typography&#10;&#10;Description automatically generated">
            <a:extLst>
              <a:ext uri="{FF2B5EF4-FFF2-40B4-BE49-F238E27FC236}">
                <a16:creationId xmlns:a16="http://schemas.microsoft.com/office/drawing/2014/main" id="{A431BADB-6E05-5353-0ED9-B2B45F2D9D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16177" y="1231865"/>
            <a:ext cx="4223714" cy="2181479"/>
          </a:xfrm>
          <a:prstGeom prst="rect">
            <a:avLst/>
          </a:prstGeom>
        </p:spPr>
      </p:pic>
      <p:sp>
        <p:nvSpPr>
          <p:cNvPr id="4" name="Freeform 61">
            <a:extLst>
              <a:ext uri="{FF2B5EF4-FFF2-40B4-BE49-F238E27FC236}">
                <a16:creationId xmlns:a16="http://schemas.microsoft.com/office/drawing/2014/main" id="{77B703EC-65E4-3392-7A86-DB419E8F3BE7}"/>
              </a:ext>
            </a:extLst>
          </p:cNvPr>
          <p:cNvSpPr/>
          <p:nvPr/>
        </p:nvSpPr>
        <p:spPr>
          <a:xfrm>
            <a:off x="37539891" y="1448911"/>
            <a:ext cx="5184210" cy="1897518"/>
          </a:xfrm>
          <a:custGeom>
            <a:avLst/>
            <a:gdLst/>
            <a:ahLst/>
            <a:cxnLst/>
            <a:rect l="l" t="t" r="r" b="b"/>
            <a:pathLst>
              <a:path w="7772558" h="2603807">
                <a:moveTo>
                  <a:pt x="0" y="0"/>
                </a:moveTo>
                <a:lnTo>
                  <a:pt x="7772558" y="0"/>
                </a:lnTo>
                <a:lnTo>
                  <a:pt x="7772558" y="2603807"/>
                </a:lnTo>
                <a:lnTo>
                  <a:pt x="0" y="2603807"/>
                </a:lnTo>
                <a:lnTo>
                  <a:pt x="0" y="0"/>
                </a:lnTo>
                <a:close/>
              </a:path>
            </a:pathLst>
          </a:custGeom>
          <a:blipFill>
            <a:blip r:embed="rId6"/>
            <a:stretch>
              <a:fillRect/>
            </a:stretch>
          </a:blipFill>
        </p:spPr>
        <p:txBody>
          <a:bodyPr/>
          <a:lstStyle/>
          <a:p>
            <a:endParaRPr lang="en-US"/>
          </a:p>
        </p:txBody>
      </p:sp>
      <p:pic>
        <p:nvPicPr>
          <p:cNvPr id="1028" name="Picture 4">
            <a:extLst>
              <a:ext uri="{FF2B5EF4-FFF2-40B4-BE49-F238E27FC236}">
                <a16:creationId xmlns:a16="http://schemas.microsoft.com/office/drawing/2014/main" id="{A0224E1D-0645-AA4C-4B9B-779DC930C73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811" r="72623"/>
          <a:stretch/>
        </p:blipFill>
        <p:spPr bwMode="auto">
          <a:xfrm>
            <a:off x="37539890" y="1458196"/>
            <a:ext cx="1425741" cy="189751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6">
            <a:extLst>
              <a:ext uri="{FF2B5EF4-FFF2-40B4-BE49-F238E27FC236}">
                <a16:creationId xmlns:a16="http://schemas.microsoft.com/office/drawing/2014/main" id="{A8FFB267-6A8A-D7D4-356B-0E39CD52FC2C}"/>
              </a:ext>
            </a:extLst>
          </p:cNvPr>
          <p:cNvGrpSpPr>
            <a:grpSpLocks/>
          </p:cNvGrpSpPr>
          <p:nvPr/>
        </p:nvGrpSpPr>
        <p:grpSpPr bwMode="auto">
          <a:xfrm>
            <a:off x="14796147" y="4278696"/>
            <a:ext cx="14240654" cy="9758059"/>
            <a:chOff x="432287" y="4365904"/>
            <a:chExt cx="13705567" cy="5269887"/>
          </a:xfrm>
        </p:grpSpPr>
        <p:sp>
          <p:nvSpPr>
            <p:cNvPr id="6" name="TextBox 3">
              <a:extLst>
                <a:ext uri="{FF2B5EF4-FFF2-40B4-BE49-F238E27FC236}">
                  <a16:creationId xmlns:a16="http://schemas.microsoft.com/office/drawing/2014/main" id="{B4721B72-BDAF-75CA-D561-C3577F24EF51}"/>
                </a:ext>
              </a:extLst>
            </p:cNvPr>
            <p:cNvSpPr txBox="1">
              <a:spLocks noChangeArrowheads="1"/>
            </p:cNvSpPr>
            <p:nvPr/>
          </p:nvSpPr>
          <p:spPr bwMode="auto">
            <a:xfrm>
              <a:off x="432287" y="4848764"/>
              <a:ext cx="13700233" cy="4787027"/>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Embedding: </a:t>
              </a:r>
              <a:r>
                <a:rPr lang="en-US" sz="3000" dirty="0">
                  <a:latin typeface="Arial" panose="020B0604020202020204" pitchFamily="34" charset="0"/>
                  <a:cs typeface="Arial" panose="020B0604020202020204" pitchFamily="34" charset="0"/>
                </a:rPr>
                <a:t>The process of embedding is the process to give sentiment to words and thus sentences, there are several techniques to give sentiment to words, and a handful of them were applied to observe their effects during the training. The techniques that were applied were:</a:t>
              </a:r>
              <a:endParaRPr lang="en-US" sz="3000" b="1" dirty="0">
                <a:latin typeface="Arial" panose="020B0604020202020204" pitchFamily="34" charset="0"/>
                <a:cs typeface="Arial" panose="020B0604020202020204" pitchFamily="34" charset="0"/>
              </a:endParaRP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Count Vectorizer</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BERT</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TF-IDF</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Hashing vectorizer</a:t>
              </a:r>
            </a:p>
            <a:p>
              <a:pPr lvl="2">
                <a:buFont typeface="Arial" panose="020B0604020202020204" pitchFamily="34" charset="0"/>
                <a:buChar char="•"/>
              </a:pPr>
              <a:endParaRPr lang="en-US" sz="3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Model selection and training</a:t>
              </a:r>
            </a:p>
            <a:p>
              <a:pPr lvl="1">
                <a:buFont typeface="Arial" panose="020B0604020202020204" pitchFamily="34" charset="0"/>
                <a:buChar char="•"/>
              </a:pPr>
              <a:r>
                <a:rPr lang="en-US" sz="3000" dirty="0">
                  <a:latin typeface="Arial" panose="020B0604020202020204" pitchFamily="34" charset="0"/>
                  <a:cs typeface="Arial" panose="020B0604020202020204" pitchFamily="34" charset="0"/>
                </a:rPr>
                <a:t>After the text preprocessing was done, different models, with each of the different embedding techniques were trained, the types of models that were used are:</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Naive Bayes Classifier</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K-Nearest neighbors Classifier</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Decision Tree Classifier</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Random Forest Classifier</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Long Short Term Memory (Recurrent Neural Network)</a:t>
              </a: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7" name="TextBox 21">
              <a:extLst>
                <a:ext uri="{FF2B5EF4-FFF2-40B4-BE49-F238E27FC236}">
                  <a16:creationId xmlns:a16="http://schemas.microsoft.com/office/drawing/2014/main" id="{9B193C8D-9331-B469-CD0C-74EDF399C333}"/>
                </a:ext>
              </a:extLst>
            </p:cNvPr>
            <p:cNvSpPr txBox="1">
              <a:spLocks noChangeArrowheads="1"/>
            </p:cNvSpPr>
            <p:nvPr/>
          </p:nvSpPr>
          <p:spPr bwMode="auto">
            <a:xfrm>
              <a:off x="437621" y="4365904"/>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Methods (continued)</a:t>
              </a:r>
            </a:p>
          </p:txBody>
        </p:sp>
      </p:grpSp>
      <p:pic>
        <p:nvPicPr>
          <p:cNvPr id="9" name="Picture 8" descr="A diagram of the process">
            <a:extLst>
              <a:ext uri="{FF2B5EF4-FFF2-40B4-BE49-F238E27FC236}">
                <a16:creationId xmlns:a16="http://schemas.microsoft.com/office/drawing/2014/main" id="{63D02D34-C393-6F50-0B9A-134BD5AF730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024581" y="13103875"/>
            <a:ext cx="12587920" cy="1101084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29326</TotalTime>
  <Words>1079</Words>
  <Application>Microsoft Office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Zulueta</dc:creator>
  <cp:lastModifiedBy>Orozco, Armando</cp:lastModifiedBy>
  <cp:revision>445</cp:revision>
  <cp:lastPrinted>2016-10-02T03:22:10Z</cp:lastPrinted>
  <dcterms:created xsi:type="dcterms:W3CDTF">2016-08-02T01:04:02Z</dcterms:created>
  <dcterms:modified xsi:type="dcterms:W3CDTF">2024-07-27T03:41:54Z</dcterms:modified>
</cp:coreProperties>
</file>