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b851e4e7e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b851e4e7e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NLP e</a:t>
            </a:r>
            <a:r>
              <a:rPr lang="it"/>
              <a:t>ngineers are not the only ones who are responsible for the development and consequences of technology. As users we have a role in the direction that NLP development will take in the future.</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b851e4e7e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b851e4e7e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it"/>
              <a:t>that’s why it is important to have an active responsibility approach, formulating not only functional requirements but also ethical requirements as user in order to avoid now bigger problems that may happen in the future and in order to try to mitigate bias in the real world. beacuse today gender bias is…..and tomorrow can be worse.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b90593380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b90593380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What I argue until now is that, NLP is pervasive and have a strong influence in our perception of the world, it’s particular morally charged and can easily amplify morality. Even if it’s developed by a particular class of AI engineers, its social consequences are not only an engineering problem.</a:t>
            </a:r>
            <a:endParaRPr/>
          </a:p>
          <a:p>
            <a:pPr indent="0" lvl="0" marL="0" rtl="0" algn="l">
              <a:spcBef>
                <a:spcPts val="0"/>
              </a:spcBef>
              <a:spcAft>
                <a:spcPts val="0"/>
              </a:spcAft>
              <a:buNone/>
            </a:pPr>
            <a:r>
              <a:rPr lang="it"/>
              <a:t>Users have an important role and have to be conscious of that.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b90593380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b90593380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b851e4e7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b851e4e7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highlight>
                  <a:srgbClr val="FFFFFF"/>
                </a:highlight>
                <a:latin typeface="Georgia"/>
                <a:ea typeface="Georgia"/>
                <a:cs typeface="Georgia"/>
                <a:sym typeface="Georgia"/>
              </a:rPr>
              <a:t>The acronym NLP means Natural Language Processing, a branch of artificial intelligence that deals with the interaction between computers and humans (natural) language</a:t>
            </a:r>
            <a:r>
              <a:rPr lang="it" sz="1050">
                <a:solidFill>
                  <a:srgbClr val="222222"/>
                </a:solidFill>
                <a:highlight>
                  <a:srgbClr val="FFFFFF"/>
                </a:highlight>
              </a:rPr>
              <a:t>.</a:t>
            </a:r>
            <a:r>
              <a:rPr lang="it" sz="1050">
                <a:solidFill>
                  <a:srgbClr val="222222"/>
                </a:solidFill>
                <a:highlight>
                  <a:srgbClr val="FFFFFF"/>
                </a:highlight>
              </a:rPr>
              <a:t> </a:t>
            </a:r>
            <a:r>
              <a:rPr lang="it"/>
              <a:t>Applications of Natural Language Processing are every day more pervasive due to the tasks they solve. in a few years they have changed our perception of the world and the way we interact with computers.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b851e4e7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b851e4e7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 order to understand better some mechanisms,</a:t>
            </a:r>
            <a:r>
              <a:rPr lang="it"/>
              <a:t> I’m showing how words are represented in NLP. Word embeddings are a way to map words as vectors in a vector space where distance between words represent the semantic similarity.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b851e4e7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b851e4e7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Word embeddings are created using a large amount of data from the web this can suggest that they are highly morally</a:t>
            </a:r>
            <a:r>
              <a:rPr lang="it"/>
              <a:t> charged, here</a:t>
            </a:r>
            <a:r>
              <a:rPr lang="it"/>
              <a:t> we can see that they encode societal biases about gender roles and occupations, e.g. engineers are stereotypically men, and nurses are stereotypically women. As a consequence, applications that use these word embeddings also reflect this bias.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b851e4e7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b851e4e7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one of the more important feature of word embeddings is that a simple algebra operation as subtraction allow to solve analogy problem in this example we want to solve the problem man is to king as woman is to ? </a:t>
            </a:r>
            <a:r>
              <a:rPr lang="it"/>
              <a:t>, that can be solve taking king less man plus woman that  give queen as best result. this It’s a very powerful tool.</a:t>
            </a:r>
            <a:r>
              <a:rPr lang="it"/>
              <a:t> Indeed is studied and used in a variety of applications.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b851e4e7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b851e4e7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However In</a:t>
            </a:r>
            <a:r>
              <a:rPr lang="it"/>
              <a:t> 2016 a paper shows that results like these are also present in word embeddings</a:t>
            </a:r>
            <a:r>
              <a:rPr lang="it"/>
              <a:t>. do you think that homemaker can be the best response for the analogy man is to computer programmer as woman  is to ? think about that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b851e4e7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b851e4e7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And think that in NLP word vectors are input for DL model that are famous for have the best accuracy but also to work more or less as black box model, </a:t>
            </a:r>
            <a:r>
              <a:rPr lang="it"/>
              <a:t>because in the end is not easy to see which correlation are used in, given all these premises, can you imagine what can happen?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b851e4e7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b851e4e7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Due to the large usage as basic features, word embeddings not only reflect such stereotypes but can also amplify them, in this case, amazon realized bias amplification effects only after the social consequences took place .in this case this tool have recruited only men for the whole time it's worked. This poses a significant risk and a complex challenge for NLP and its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b851e4e7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b851e4e7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But is it right that this challenge and its risks are responsibility only of its developers? Is clear that NLP ethics  should take more seriously the moral charge of  its applications , however...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hyperlink" Target="https://arxiv.org/abs/1607.0652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215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Why </a:t>
            </a:r>
            <a:r>
              <a:rPr lang="it"/>
              <a:t>should </a:t>
            </a:r>
            <a:r>
              <a:rPr lang="it"/>
              <a:t>people care gender bias in NLP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452" y="372792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Giuseppe Serna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We are all NLP users</a:t>
            </a:r>
            <a:endParaRPr/>
          </a:p>
        </p:txBody>
      </p:sp>
      <p:sp>
        <p:nvSpPr>
          <p:cNvPr id="150" name="Google Shape;150;p22"/>
          <p:cNvSpPr txBox="1"/>
          <p:nvPr>
            <p:ph idx="1" type="body"/>
          </p:nvPr>
        </p:nvSpPr>
        <p:spPr>
          <a:xfrm>
            <a:off x="644525" y="2709125"/>
            <a:ext cx="3215700" cy="1132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t">
                <a:solidFill>
                  <a:srgbClr val="38761D"/>
                </a:solidFill>
              </a:rPr>
              <a:t>Users</a:t>
            </a:r>
            <a:r>
              <a:rPr lang="it"/>
              <a:t> who use the technology may formulate certain wishes or requirements for the functioning of a technology </a:t>
            </a:r>
            <a:endParaRPr/>
          </a:p>
        </p:txBody>
      </p:sp>
      <p:sp>
        <p:nvSpPr>
          <p:cNvPr id="151" name="Google Shape;151;p22"/>
          <p:cNvSpPr txBox="1"/>
          <p:nvPr>
            <p:ph idx="1" type="body"/>
          </p:nvPr>
        </p:nvSpPr>
        <p:spPr>
          <a:xfrm>
            <a:off x="4968325" y="2661925"/>
            <a:ext cx="3215700" cy="1349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t">
                <a:solidFill>
                  <a:srgbClr val="1155CC"/>
                </a:solidFill>
              </a:rPr>
              <a:t>Regulators</a:t>
            </a:r>
            <a:r>
              <a:rPr lang="it"/>
              <a:t> (organizations) can formulate rules or regulations that engineering products have to meet (</a:t>
            </a:r>
            <a:r>
              <a:rPr lang="it" sz="1200">
                <a:solidFill>
                  <a:srgbClr val="545454"/>
                </a:solidFill>
                <a:highlight>
                  <a:srgbClr val="FFFFFF"/>
                </a:highlight>
                <a:latin typeface="Arial"/>
                <a:ea typeface="Arial"/>
                <a:cs typeface="Arial"/>
                <a:sym typeface="Arial"/>
              </a:rPr>
              <a:t>e.g </a:t>
            </a:r>
            <a:r>
              <a:rPr lang="it"/>
              <a:t>concerning discriminations)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Gender Bias in NLP</a:t>
            </a:r>
            <a:endParaRPr/>
          </a:p>
        </p:txBody>
      </p:sp>
      <p:sp>
        <p:nvSpPr>
          <p:cNvPr id="157" name="Google Shape;157;p23"/>
          <p:cNvSpPr txBox="1"/>
          <p:nvPr/>
        </p:nvSpPr>
        <p:spPr>
          <a:xfrm>
            <a:off x="891575" y="1682400"/>
            <a:ext cx="3031200" cy="2750700"/>
          </a:xfrm>
          <a:prstGeom prst="rect">
            <a:avLst/>
          </a:prstGeom>
          <a:noFill/>
          <a:ln>
            <a:noFill/>
          </a:ln>
        </p:spPr>
        <p:txBody>
          <a:bodyPr anchorCtr="0" anchor="t" bIns="91425" lIns="91425" spcFirstLastPara="1" rIns="91425" wrap="square" tIns="91425">
            <a:noAutofit/>
          </a:bodyPr>
          <a:lstStyle/>
          <a:p>
            <a:pPr indent="0" lvl="0" marL="457200" rtl="0" algn="l">
              <a:lnSpc>
                <a:spcPct val="112000"/>
              </a:lnSpc>
              <a:spcBef>
                <a:spcPts val="4500"/>
              </a:spcBef>
              <a:spcAft>
                <a:spcPts val="0"/>
              </a:spcAft>
              <a:buNone/>
            </a:pPr>
            <a:r>
              <a:rPr lang="it">
                <a:solidFill>
                  <a:srgbClr val="B45F06"/>
                </a:solidFill>
                <a:highlight>
                  <a:srgbClr val="FFFFFF"/>
                </a:highlight>
              </a:rPr>
              <a:t>Now :</a:t>
            </a:r>
            <a:endParaRPr>
              <a:solidFill>
                <a:srgbClr val="B45F06"/>
              </a:solidFill>
              <a:highlight>
                <a:srgbClr val="FFFFFF"/>
              </a:highlight>
            </a:endParaRPr>
          </a:p>
          <a:p>
            <a:pPr indent="-317500" lvl="0" marL="457200" rtl="0" algn="l">
              <a:lnSpc>
                <a:spcPct val="112000"/>
              </a:lnSpc>
              <a:spcBef>
                <a:spcPts val="4500"/>
              </a:spcBef>
              <a:spcAft>
                <a:spcPts val="0"/>
              </a:spcAft>
              <a:buClr>
                <a:srgbClr val="434343"/>
              </a:buClr>
              <a:buSzPts val="1400"/>
              <a:buChar char="●"/>
            </a:pPr>
            <a:r>
              <a:rPr lang="it">
                <a:solidFill>
                  <a:srgbClr val="434343"/>
                </a:solidFill>
                <a:highlight>
                  <a:srgbClr val="FFFFFF"/>
                </a:highlight>
              </a:rPr>
              <a:t>Complex problem</a:t>
            </a:r>
            <a:endParaRPr>
              <a:solidFill>
                <a:srgbClr val="434343"/>
              </a:solidFill>
              <a:highlight>
                <a:srgbClr val="FFFFFF"/>
              </a:highlight>
            </a:endParaRPr>
          </a:p>
          <a:p>
            <a:pPr indent="-317500" lvl="0" marL="457200" rtl="0" algn="l">
              <a:lnSpc>
                <a:spcPct val="112000"/>
              </a:lnSpc>
              <a:spcBef>
                <a:spcPts val="0"/>
              </a:spcBef>
              <a:spcAft>
                <a:spcPts val="0"/>
              </a:spcAft>
              <a:buClr>
                <a:srgbClr val="434343"/>
              </a:buClr>
              <a:buSzPts val="1400"/>
              <a:buChar char="●"/>
            </a:pPr>
            <a:r>
              <a:rPr lang="it">
                <a:solidFill>
                  <a:srgbClr val="434343"/>
                </a:solidFill>
                <a:highlight>
                  <a:srgbClr val="FFFFFF"/>
                </a:highlight>
              </a:rPr>
              <a:t>No one-time fix exist</a:t>
            </a:r>
            <a:endParaRPr>
              <a:solidFill>
                <a:srgbClr val="434343"/>
              </a:solidFill>
              <a:highlight>
                <a:srgbClr val="FFFFFF"/>
              </a:highlight>
            </a:endParaRPr>
          </a:p>
          <a:p>
            <a:pPr indent="-317500" lvl="0" marL="457200" rtl="0" algn="l">
              <a:lnSpc>
                <a:spcPct val="112000"/>
              </a:lnSpc>
              <a:spcBef>
                <a:spcPts val="0"/>
              </a:spcBef>
              <a:spcAft>
                <a:spcPts val="0"/>
              </a:spcAft>
              <a:buClr>
                <a:srgbClr val="434343"/>
              </a:buClr>
              <a:buSzPts val="1400"/>
              <a:buChar char="●"/>
            </a:pPr>
            <a:r>
              <a:rPr lang="it">
                <a:solidFill>
                  <a:srgbClr val="434343"/>
                </a:solidFill>
                <a:highlight>
                  <a:srgbClr val="FFFFFF"/>
                </a:highlight>
              </a:rPr>
              <a:t>Have social consequences</a:t>
            </a:r>
            <a:endParaRPr>
              <a:solidFill>
                <a:srgbClr val="434343"/>
              </a:solidFill>
              <a:highlight>
                <a:srgbClr val="FFFFFF"/>
              </a:highlight>
            </a:endParaRPr>
          </a:p>
        </p:txBody>
      </p:sp>
      <p:sp>
        <p:nvSpPr>
          <p:cNvPr id="158" name="Google Shape;158;p23"/>
          <p:cNvSpPr txBox="1"/>
          <p:nvPr/>
        </p:nvSpPr>
        <p:spPr>
          <a:xfrm>
            <a:off x="5224825" y="1682400"/>
            <a:ext cx="3031200" cy="2750700"/>
          </a:xfrm>
          <a:prstGeom prst="rect">
            <a:avLst/>
          </a:prstGeom>
          <a:noFill/>
          <a:ln>
            <a:noFill/>
          </a:ln>
        </p:spPr>
        <p:txBody>
          <a:bodyPr anchorCtr="0" anchor="t" bIns="91425" lIns="91425" spcFirstLastPara="1" rIns="91425" wrap="square" tIns="91425">
            <a:noAutofit/>
          </a:bodyPr>
          <a:lstStyle/>
          <a:p>
            <a:pPr indent="0" lvl="0" marL="457200" rtl="0" algn="l">
              <a:lnSpc>
                <a:spcPct val="112000"/>
              </a:lnSpc>
              <a:spcBef>
                <a:spcPts val="4500"/>
              </a:spcBef>
              <a:spcAft>
                <a:spcPts val="0"/>
              </a:spcAft>
              <a:buNone/>
            </a:pPr>
            <a:r>
              <a:rPr lang="it">
                <a:solidFill>
                  <a:srgbClr val="990000"/>
                </a:solidFill>
                <a:highlight>
                  <a:srgbClr val="FFFFFF"/>
                </a:highlight>
              </a:rPr>
              <a:t>In the Future</a:t>
            </a:r>
            <a:r>
              <a:rPr lang="it">
                <a:solidFill>
                  <a:srgbClr val="990000"/>
                </a:solidFill>
                <a:highlight>
                  <a:srgbClr val="FFFFFF"/>
                </a:highlight>
              </a:rPr>
              <a:t>:</a:t>
            </a:r>
            <a:endParaRPr>
              <a:solidFill>
                <a:srgbClr val="990000"/>
              </a:solidFill>
              <a:highlight>
                <a:srgbClr val="FFFFFF"/>
              </a:highlight>
            </a:endParaRPr>
          </a:p>
          <a:p>
            <a:pPr indent="-317500" lvl="0" marL="457200" rtl="0" algn="l">
              <a:lnSpc>
                <a:spcPct val="112000"/>
              </a:lnSpc>
              <a:spcBef>
                <a:spcPts val="4500"/>
              </a:spcBef>
              <a:spcAft>
                <a:spcPts val="0"/>
              </a:spcAft>
              <a:buClr>
                <a:srgbClr val="434343"/>
              </a:buClr>
              <a:buSzPts val="1400"/>
              <a:buChar char="●"/>
            </a:pPr>
            <a:r>
              <a:rPr lang="it">
                <a:solidFill>
                  <a:srgbClr val="434343"/>
                </a:solidFill>
                <a:highlight>
                  <a:srgbClr val="FFFFFF"/>
                </a:highlight>
              </a:rPr>
              <a:t>More pervasive AI</a:t>
            </a:r>
            <a:endParaRPr>
              <a:solidFill>
                <a:srgbClr val="434343"/>
              </a:solidFill>
              <a:highlight>
                <a:srgbClr val="FFFFFF"/>
              </a:highlight>
            </a:endParaRPr>
          </a:p>
          <a:p>
            <a:pPr indent="-317500" lvl="0" marL="457200" rtl="0" algn="l">
              <a:lnSpc>
                <a:spcPct val="112000"/>
              </a:lnSpc>
              <a:spcBef>
                <a:spcPts val="0"/>
              </a:spcBef>
              <a:spcAft>
                <a:spcPts val="0"/>
              </a:spcAft>
              <a:buClr>
                <a:srgbClr val="434343"/>
              </a:buClr>
              <a:buSzPts val="1400"/>
              <a:buChar char="●"/>
            </a:pPr>
            <a:r>
              <a:rPr lang="it">
                <a:solidFill>
                  <a:srgbClr val="434343"/>
                </a:solidFill>
                <a:highlight>
                  <a:srgbClr val="FFFFFF"/>
                </a:highlight>
              </a:rPr>
              <a:t>more complex ML models</a:t>
            </a:r>
            <a:endParaRPr>
              <a:solidFill>
                <a:srgbClr val="434343"/>
              </a:solidFill>
              <a:highlight>
                <a:srgbClr val="FFFFFF"/>
              </a:highlight>
            </a:endParaRPr>
          </a:p>
          <a:p>
            <a:pPr indent="-317500" lvl="0" marL="457200" rtl="0" algn="l">
              <a:lnSpc>
                <a:spcPct val="112000"/>
              </a:lnSpc>
              <a:spcBef>
                <a:spcPts val="0"/>
              </a:spcBef>
              <a:spcAft>
                <a:spcPts val="0"/>
              </a:spcAft>
              <a:buClr>
                <a:srgbClr val="434343"/>
              </a:buClr>
              <a:buSzPts val="1400"/>
              <a:buChar char="●"/>
            </a:pPr>
            <a:r>
              <a:rPr lang="it">
                <a:solidFill>
                  <a:srgbClr val="434343"/>
                </a:solidFill>
                <a:highlight>
                  <a:srgbClr val="FFFFFF"/>
                </a:highlight>
              </a:rPr>
              <a:t>More critical decision</a:t>
            </a:r>
            <a:endParaRPr>
              <a:solidFill>
                <a:srgbClr val="434343"/>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Conclusions</a:t>
            </a:r>
            <a:endParaRPr/>
          </a:p>
        </p:txBody>
      </p:sp>
      <p:sp>
        <p:nvSpPr>
          <p:cNvPr id="164" name="Google Shape;164;p24"/>
          <p:cNvSpPr txBox="1"/>
          <p:nvPr/>
        </p:nvSpPr>
        <p:spPr>
          <a:xfrm>
            <a:off x="2763300" y="1661475"/>
            <a:ext cx="3852600" cy="2795100"/>
          </a:xfrm>
          <a:prstGeom prst="rect">
            <a:avLst/>
          </a:prstGeom>
          <a:noFill/>
          <a:ln>
            <a:noFill/>
          </a:ln>
        </p:spPr>
        <p:txBody>
          <a:bodyPr anchorCtr="0" anchor="t" bIns="91425" lIns="91425" spcFirstLastPara="1" rIns="91425" wrap="square" tIns="91425">
            <a:noAutofit/>
          </a:bodyPr>
          <a:lstStyle/>
          <a:p>
            <a:pPr indent="-317500" lvl="0" marL="457200" rtl="0" algn="l">
              <a:lnSpc>
                <a:spcPct val="112000"/>
              </a:lnSpc>
              <a:spcBef>
                <a:spcPts val="4500"/>
              </a:spcBef>
              <a:spcAft>
                <a:spcPts val="0"/>
              </a:spcAft>
              <a:buClr>
                <a:srgbClr val="434343"/>
              </a:buClr>
              <a:buSzPts val="1400"/>
              <a:buChar char="●"/>
            </a:pPr>
            <a:r>
              <a:rPr lang="it">
                <a:solidFill>
                  <a:srgbClr val="434343"/>
                </a:solidFill>
                <a:highlight>
                  <a:srgbClr val="FFFFFF"/>
                </a:highlight>
              </a:rPr>
              <a:t>NLP is pervasive</a:t>
            </a:r>
            <a:endParaRPr>
              <a:solidFill>
                <a:srgbClr val="434343"/>
              </a:solidFill>
              <a:highlight>
                <a:srgbClr val="FFFFFF"/>
              </a:highlight>
            </a:endParaRPr>
          </a:p>
          <a:p>
            <a:pPr indent="-317500" lvl="0" marL="457200" rtl="0" algn="l">
              <a:lnSpc>
                <a:spcPct val="112000"/>
              </a:lnSpc>
              <a:spcBef>
                <a:spcPts val="0"/>
              </a:spcBef>
              <a:spcAft>
                <a:spcPts val="0"/>
              </a:spcAft>
              <a:buClr>
                <a:srgbClr val="434343"/>
              </a:buClr>
              <a:buSzPts val="1400"/>
              <a:buChar char="●"/>
            </a:pPr>
            <a:r>
              <a:rPr lang="it">
                <a:solidFill>
                  <a:srgbClr val="434343"/>
                </a:solidFill>
                <a:highlight>
                  <a:srgbClr val="FFFFFF"/>
                </a:highlight>
              </a:rPr>
              <a:t>Influences our perception of the world</a:t>
            </a:r>
            <a:endParaRPr>
              <a:solidFill>
                <a:srgbClr val="434343"/>
              </a:solidFill>
              <a:highlight>
                <a:srgbClr val="FFFFFF"/>
              </a:highlight>
            </a:endParaRPr>
          </a:p>
          <a:p>
            <a:pPr indent="-317500" lvl="0" marL="457200" rtl="0" algn="l">
              <a:lnSpc>
                <a:spcPct val="112000"/>
              </a:lnSpc>
              <a:spcBef>
                <a:spcPts val="0"/>
              </a:spcBef>
              <a:spcAft>
                <a:spcPts val="0"/>
              </a:spcAft>
              <a:buClr>
                <a:srgbClr val="434343"/>
              </a:buClr>
              <a:buSzPts val="1400"/>
              <a:buChar char="●"/>
            </a:pPr>
            <a:r>
              <a:rPr lang="it">
                <a:solidFill>
                  <a:srgbClr val="434343"/>
                </a:solidFill>
                <a:highlight>
                  <a:srgbClr val="FFFFFF"/>
                </a:highlight>
              </a:rPr>
              <a:t>Particularly charged of morality </a:t>
            </a:r>
            <a:endParaRPr>
              <a:solidFill>
                <a:srgbClr val="434343"/>
              </a:solidFill>
              <a:highlight>
                <a:srgbClr val="FFFFFF"/>
              </a:highlight>
            </a:endParaRPr>
          </a:p>
          <a:p>
            <a:pPr indent="-317500" lvl="0" marL="457200" rtl="0" algn="l">
              <a:lnSpc>
                <a:spcPct val="112000"/>
              </a:lnSpc>
              <a:spcBef>
                <a:spcPts val="0"/>
              </a:spcBef>
              <a:spcAft>
                <a:spcPts val="0"/>
              </a:spcAft>
              <a:buClr>
                <a:srgbClr val="434343"/>
              </a:buClr>
              <a:buSzPts val="1400"/>
              <a:buChar char="●"/>
            </a:pPr>
            <a:r>
              <a:rPr lang="it">
                <a:solidFill>
                  <a:srgbClr val="434343"/>
                </a:solidFill>
                <a:highlight>
                  <a:schemeClr val="lt1"/>
                </a:highlight>
              </a:rPr>
              <a:t>Amplify</a:t>
            </a:r>
            <a:r>
              <a:rPr lang="it">
                <a:solidFill>
                  <a:srgbClr val="434343"/>
                </a:solidFill>
                <a:highlight>
                  <a:schemeClr val="lt1"/>
                </a:highlight>
              </a:rPr>
              <a:t> morality</a:t>
            </a:r>
            <a:endParaRPr>
              <a:solidFill>
                <a:srgbClr val="434343"/>
              </a:solidFill>
              <a:highlight>
                <a:srgbClr val="FFFFFF"/>
              </a:highlight>
            </a:endParaRPr>
          </a:p>
          <a:p>
            <a:pPr indent="-317500" lvl="0" marL="457200" rtl="0" algn="l">
              <a:lnSpc>
                <a:spcPct val="112000"/>
              </a:lnSpc>
              <a:spcBef>
                <a:spcPts val="0"/>
              </a:spcBef>
              <a:spcAft>
                <a:spcPts val="0"/>
              </a:spcAft>
              <a:buClr>
                <a:srgbClr val="434343"/>
              </a:buClr>
              <a:buSzPts val="1400"/>
              <a:buChar char="●"/>
            </a:pPr>
            <a:r>
              <a:rPr lang="it">
                <a:solidFill>
                  <a:srgbClr val="434343"/>
                </a:solidFill>
                <a:highlight>
                  <a:srgbClr val="FFFFFF"/>
                </a:highlight>
              </a:rPr>
              <a:t>Designed by an elite of people</a:t>
            </a:r>
            <a:endParaRPr>
              <a:solidFill>
                <a:srgbClr val="434343"/>
              </a:solidFill>
              <a:highlight>
                <a:srgbClr val="FFFFFF"/>
              </a:highlight>
            </a:endParaRPr>
          </a:p>
          <a:p>
            <a:pPr indent="-317500" lvl="0" marL="457200" rtl="0" algn="l">
              <a:lnSpc>
                <a:spcPct val="112000"/>
              </a:lnSpc>
              <a:spcBef>
                <a:spcPts val="0"/>
              </a:spcBef>
              <a:spcAft>
                <a:spcPts val="0"/>
              </a:spcAft>
              <a:buClr>
                <a:srgbClr val="434343"/>
              </a:buClr>
              <a:buSzPts val="1400"/>
              <a:buChar char="●"/>
            </a:pPr>
            <a:r>
              <a:rPr lang="it">
                <a:solidFill>
                  <a:srgbClr val="434343"/>
                </a:solidFill>
                <a:highlight>
                  <a:srgbClr val="FFFFFF"/>
                </a:highlight>
              </a:rPr>
              <a:t>But is not just an engineering problem</a:t>
            </a:r>
            <a:endParaRPr>
              <a:solidFill>
                <a:srgbClr val="434343"/>
              </a:solidFill>
              <a:highlight>
                <a:srgbClr val="FFFFFF"/>
              </a:highlight>
            </a:endParaRPr>
          </a:p>
          <a:p>
            <a:pPr indent="-317500" lvl="0" marL="457200" rtl="0" algn="l">
              <a:lnSpc>
                <a:spcPct val="112000"/>
              </a:lnSpc>
              <a:spcBef>
                <a:spcPts val="0"/>
              </a:spcBef>
              <a:spcAft>
                <a:spcPts val="0"/>
              </a:spcAft>
              <a:buClr>
                <a:srgbClr val="434343"/>
              </a:buClr>
              <a:buSzPts val="1400"/>
              <a:buChar char="●"/>
            </a:pPr>
            <a:r>
              <a:rPr lang="it">
                <a:solidFill>
                  <a:srgbClr val="434343"/>
                </a:solidFill>
                <a:highlight>
                  <a:srgbClr val="FFFFFF"/>
                </a:highlight>
              </a:rPr>
              <a:t>User responsibility is needed </a:t>
            </a:r>
            <a:endParaRPr>
              <a:solidFill>
                <a:srgbClr val="434343"/>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27650" y="25032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Thank you for your attention</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Natural Language Processing in AI</a:t>
            </a:r>
            <a:endParaRPr/>
          </a:p>
          <a:p>
            <a:pPr indent="0" lvl="0" marL="0" rtl="0" algn="l">
              <a:spcBef>
                <a:spcPts val="0"/>
              </a:spcBef>
              <a:spcAft>
                <a:spcPts val="0"/>
              </a:spcAft>
              <a:buNone/>
            </a:pPr>
            <a:r>
              <a:t/>
            </a:r>
            <a:endParaRPr/>
          </a:p>
        </p:txBody>
      </p:sp>
      <p:pic>
        <p:nvPicPr>
          <p:cNvPr id="93" name="Google Shape;93;p14"/>
          <p:cNvPicPr preferRelativeResize="0"/>
          <p:nvPr/>
        </p:nvPicPr>
        <p:blipFill>
          <a:blip r:embed="rId3">
            <a:alphaModFix/>
          </a:blip>
          <a:stretch>
            <a:fillRect/>
          </a:stretch>
        </p:blipFill>
        <p:spPr>
          <a:xfrm>
            <a:off x="660688" y="1947250"/>
            <a:ext cx="4196522" cy="2984850"/>
          </a:xfrm>
          <a:prstGeom prst="rect">
            <a:avLst/>
          </a:prstGeom>
          <a:noFill/>
          <a:ln>
            <a:noFill/>
          </a:ln>
        </p:spPr>
      </p:pic>
      <p:sp>
        <p:nvSpPr>
          <p:cNvPr id="94" name="Google Shape;94;p14"/>
          <p:cNvSpPr txBox="1"/>
          <p:nvPr/>
        </p:nvSpPr>
        <p:spPr>
          <a:xfrm>
            <a:off x="5461375" y="2181525"/>
            <a:ext cx="3031200" cy="2750700"/>
          </a:xfrm>
          <a:prstGeom prst="rect">
            <a:avLst/>
          </a:prstGeom>
          <a:noFill/>
          <a:ln>
            <a:noFill/>
          </a:ln>
        </p:spPr>
        <p:txBody>
          <a:bodyPr anchorCtr="0" anchor="t" bIns="91425" lIns="91425" spcFirstLastPara="1" rIns="91425" wrap="square" tIns="91425">
            <a:noAutofit/>
          </a:bodyPr>
          <a:lstStyle/>
          <a:p>
            <a:pPr indent="-317500" lvl="0" marL="457200" rtl="0" algn="l">
              <a:lnSpc>
                <a:spcPct val="112000"/>
              </a:lnSpc>
              <a:spcBef>
                <a:spcPts val="4500"/>
              </a:spcBef>
              <a:spcAft>
                <a:spcPts val="0"/>
              </a:spcAft>
              <a:buClr>
                <a:srgbClr val="434343"/>
              </a:buClr>
              <a:buSzPts val="1400"/>
              <a:buFont typeface="Lato"/>
              <a:buChar char="●"/>
            </a:pPr>
            <a:r>
              <a:rPr lang="it">
                <a:solidFill>
                  <a:srgbClr val="434343"/>
                </a:solidFill>
                <a:highlight>
                  <a:srgbClr val="FFFFFF"/>
                </a:highlight>
              </a:rPr>
              <a:t>Question Answering</a:t>
            </a:r>
            <a:endParaRPr>
              <a:solidFill>
                <a:srgbClr val="434343"/>
              </a:solidFill>
              <a:highlight>
                <a:srgbClr val="FFFFFF"/>
              </a:highlight>
            </a:endParaRPr>
          </a:p>
          <a:p>
            <a:pPr indent="-317500" lvl="0" marL="457200" rtl="0" algn="l">
              <a:lnSpc>
                <a:spcPct val="112000"/>
              </a:lnSpc>
              <a:spcBef>
                <a:spcPts val="0"/>
              </a:spcBef>
              <a:spcAft>
                <a:spcPts val="0"/>
              </a:spcAft>
              <a:buClr>
                <a:srgbClr val="434343"/>
              </a:buClr>
              <a:buSzPts val="1400"/>
              <a:buChar char="●"/>
            </a:pPr>
            <a:r>
              <a:rPr lang="it">
                <a:solidFill>
                  <a:srgbClr val="434343"/>
                </a:solidFill>
                <a:highlight>
                  <a:srgbClr val="FFFFFF"/>
                </a:highlight>
              </a:rPr>
              <a:t>Machine Translation</a:t>
            </a:r>
            <a:endParaRPr>
              <a:solidFill>
                <a:srgbClr val="434343"/>
              </a:solidFill>
              <a:highlight>
                <a:srgbClr val="FFFFFF"/>
              </a:highlight>
            </a:endParaRPr>
          </a:p>
          <a:p>
            <a:pPr indent="-317500" lvl="0" marL="457200" rtl="0" algn="l">
              <a:lnSpc>
                <a:spcPct val="112000"/>
              </a:lnSpc>
              <a:spcBef>
                <a:spcPts val="0"/>
              </a:spcBef>
              <a:spcAft>
                <a:spcPts val="0"/>
              </a:spcAft>
              <a:buClr>
                <a:srgbClr val="434343"/>
              </a:buClr>
              <a:buSzPts val="1400"/>
              <a:buChar char="●"/>
            </a:pPr>
            <a:r>
              <a:rPr lang="it">
                <a:solidFill>
                  <a:srgbClr val="434343"/>
                </a:solidFill>
                <a:highlight>
                  <a:srgbClr val="FFFFFF"/>
                </a:highlight>
              </a:rPr>
              <a:t>Speech Recognition</a:t>
            </a:r>
            <a:endParaRPr>
              <a:solidFill>
                <a:srgbClr val="434343"/>
              </a:solidFill>
              <a:highlight>
                <a:srgbClr val="FFFFFF"/>
              </a:highlight>
            </a:endParaRPr>
          </a:p>
          <a:p>
            <a:pPr indent="-317500" lvl="0" marL="457200" rtl="0" algn="l">
              <a:lnSpc>
                <a:spcPct val="112000"/>
              </a:lnSpc>
              <a:spcBef>
                <a:spcPts val="0"/>
              </a:spcBef>
              <a:spcAft>
                <a:spcPts val="0"/>
              </a:spcAft>
              <a:buClr>
                <a:srgbClr val="434343"/>
              </a:buClr>
              <a:buSzPts val="1400"/>
              <a:buChar char="●"/>
            </a:pPr>
            <a:r>
              <a:rPr lang="it">
                <a:solidFill>
                  <a:srgbClr val="434343"/>
                </a:solidFill>
                <a:highlight>
                  <a:srgbClr val="FFFFFF"/>
                </a:highlight>
              </a:rPr>
              <a:t>Document Summarization</a:t>
            </a:r>
            <a:endParaRPr>
              <a:solidFill>
                <a:srgbClr val="434343"/>
              </a:solidFill>
              <a:highlight>
                <a:srgbClr val="FFFFFF"/>
              </a:highlight>
            </a:endParaRPr>
          </a:p>
          <a:p>
            <a:pPr indent="-317500" lvl="0" marL="457200" rtl="0" algn="l">
              <a:lnSpc>
                <a:spcPct val="112000"/>
              </a:lnSpc>
              <a:spcBef>
                <a:spcPts val="0"/>
              </a:spcBef>
              <a:spcAft>
                <a:spcPts val="0"/>
              </a:spcAft>
              <a:buClr>
                <a:srgbClr val="434343"/>
              </a:buClr>
              <a:buSzPts val="1400"/>
              <a:buChar char="●"/>
            </a:pPr>
            <a:r>
              <a:rPr lang="it">
                <a:solidFill>
                  <a:srgbClr val="434343"/>
                </a:solidFill>
                <a:highlight>
                  <a:srgbClr val="FFFFFF"/>
                </a:highlight>
              </a:rPr>
              <a:t>Text Classification</a:t>
            </a:r>
            <a:endParaRPr>
              <a:solidFill>
                <a:srgbClr val="434343"/>
              </a:solidFill>
              <a:highlight>
                <a:srgbClr val="FFFFFF"/>
              </a:highlight>
            </a:endParaRPr>
          </a:p>
          <a:p>
            <a:pPr indent="-317500" lvl="0" marL="457200" rtl="0" algn="l">
              <a:lnSpc>
                <a:spcPct val="112000"/>
              </a:lnSpc>
              <a:spcBef>
                <a:spcPts val="0"/>
              </a:spcBef>
              <a:spcAft>
                <a:spcPts val="0"/>
              </a:spcAft>
              <a:buClr>
                <a:srgbClr val="434343"/>
              </a:buClr>
              <a:buSzPts val="1400"/>
              <a:buChar char="●"/>
            </a:pPr>
            <a:r>
              <a:rPr lang="it">
                <a:solidFill>
                  <a:srgbClr val="434343"/>
                </a:solidFill>
                <a:highlight>
                  <a:srgbClr val="FFFFFF"/>
                </a:highlight>
              </a:rPr>
              <a:t>Language Modeling</a:t>
            </a:r>
            <a:endParaRPr>
              <a:solidFill>
                <a:srgbClr val="434343"/>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30500" y="1361675"/>
            <a:ext cx="8354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What word embeddings are and what they look like</a:t>
            </a:r>
            <a:endParaRPr/>
          </a:p>
          <a:p>
            <a:pPr indent="0" lvl="0" marL="0" rtl="0" algn="l">
              <a:spcBef>
                <a:spcPts val="0"/>
              </a:spcBef>
              <a:spcAft>
                <a:spcPts val="0"/>
              </a:spcAft>
              <a:buNone/>
            </a:pPr>
            <a:r>
              <a:t/>
            </a:r>
            <a:endParaRPr/>
          </a:p>
        </p:txBody>
      </p:sp>
      <p:sp>
        <p:nvSpPr>
          <p:cNvPr id="100" name="Google Shape;100;p15"/>
          <p:cNvSpPr txBox="1"/>
          <p:nvPr/>
        </p:nvSpPr>
        <p:spPr>
          <a:xfrm>
            <a:off x="189475" y="2520375"/>
            <a:ext cx="1963500" cy="22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01" name="Google Shape;101;p15"/>
          <p:cNvSpPr txBox="1"/>
          <p:nvPr/>
        </p:nvSpPr>
        <p:spPr>
          <a:xfrm>
            <a:off x="6627600" y="2789923"/>
            <a:ext cx="2412600" cy="168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Font typeface="Lato"/>
              <a:buChar char="●"/>
            </a:pPr>
            <a:r>
              <a:rPr lang="it">
                <a:solidFill>
                  <a:srgbClr val="434343"/>
                </a:solidFill>
                <a:latin typeface="Lato"/>
                <a:ea typeface="Lato"/>
                <a:cs typeface="Lato"/>
                <a:sym typeface="Lato"/>
              </a:rPr>
              <a:t>words as vector</a:t>
            </a:r>
            <a:br>
              <a:rPr lang="it">
                <a:solidFill>
                  <a:srgbClr val="434343"/>
                </a:solidFill>
                <a:latin typeface="Lato"/>
                <a:ea typeface="Lato"/>
                <a:cs typeface="Lato"/>
                <a:sym typeface="Lato"/>
              </a:rPr>
            </a:br>
            <a:endParaRPr>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it">
                <a:solidFill>
                  <a:srgbClr val="434343"/>
                </a:solidFill>
                <a:latin typeface="Lato"/>
                <a:ea typeface="Lato"/>
                <a:cs typeface="Lato"/>
                <a:sym typeface="Lato"/>
              </a:rPr>
              <a:t>capture semantic</a:t>
            </a:r>
            <a:br>
              <a:rPr lang="it">
                <a:solidFill>
                  <a:srgbClr val="434343"/>
                </a:solidFill>
                <a:latin typeface="Lato"/>
                <a:ea typeface="Lato"/>
                <a:cs typeface="Lato"/>
                <a:sym typeface="Lato"/>
              </a:rPr>
            </a:br>
            <a:endParaRPr>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it">
                <a:solidFill>
                  <a:srgbClr val="434343"/>
                </a:solidFill>
                <a:latin typeface="Lato"/>
                <a:ea typeface="Lato"/>
                <a:cs typeface="Lato"/>
                <a:sym typeface="Lato"/>
              </a:rPr>
              <a:t>capture syntax</a:t>
            </a:r>
            <a:br>
              <a:rPr lang="it">
                <a:solidFill>
                  <a:srgbClr val="434343"/>
                </a:solidFill>
                <a:latin typeface="Lato"/>
                <a:ea typeface="Lato"/>
                <a:cs typeface="Lato"/>
                <a:sym typeface="Lato"/>
              </a:rPr>
            </a:br>
            <a:endParaRPr>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it">
                <a:solidFill>
                  <a:srgbClr val="434343"/>
                </a:solidFill>
                <a:latin typeface="Lato"/>
                <a:ea typeface="Lato"/>
                <a:cs typeface="Lato"/>
                <a:sym typeface="Lato"/>
              </a:rPr>
              <a:t>similar words close</a:t>
            </a:r>
            <a:endParaRPr>
              <a:solidFill>
                <a:srgbClr val="434343"/>
              </a:solidFill>
              <a:latin typeface="Lato"/>
              <a:ea typeface="Lato"/>
              <a:cs typeface="Lato"/>
              <a:sym typeface="Lato"/>
            </a:endParaRPr>
          </a:p>
        </p:txBody>
      </p:sp>
      <p:pic>
        <p:nvPicPr>
          <p:cNvPr id="102" name="Google Shape;102;p15"/>
          <p:cNvPicPr preferRelativeResize="0"/>
          <p:nvPr/>
        </p:nvPicPr>
        <p:blipFill>
          <a:blip r:embed="rId3">
            <a:alphaModFix/>
          </a:blip>
          <a:stretch>
            <a:fillRect/>
          </a:stretch>
        </p:blipFill>
        <p:spPr>
          <a:xfrm>
            <a:off x="996025" y="1896878"/>
            <a:ext cx="5237924" cy="3265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Words about professions in word embeddings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08" name="Google Shape;108;p16"/>
          <p:cNvPicPr preferRelativeResize="0"/>
          <p:nvPr/>
        </p:nvPicPr>
        <p:blipFill>
          <a:blip r:embed="rId3">
            <a:alphaModFix/>
          </a:blip>
          <a:stretch>
            <a:fillRect/>
          </a:stretch>
        </p:blipFill>
        <p:spPr>
          <a:xfrm>
            <a:off x="1476975" y="1812625"/>
            <a:ext cx="5774025" cy="3330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Word vect and algebra operations</a:t>
            </a:r>
            <a:endParaRPr/>
          </a:p>
          <a:p>
            <a:pPr indent="0" lvl="0" marL="0" rtl="0" algn="l">
              <a:spcBef>
                <a:spcPts val="0"/>
              </a:spcBef>
              <a:spcAft>
                <a:spcPts val="0"/>
              </a:spcAft>
              <a:buNone/>
            </a:pPr>
            <a:r>
              <a:t/>
            </a:r>
            <a:endParaRPr/>
          </a:p>
        </p:txBody>
      </p:sp>
      <p:pic>
        <p:nvPicPr>
          <p:cNvPr id="114" name="Google Shape;114;p17"/>
          <p:cNvPicPr preferRelativeResize="0"/>
          <p:nvPr/>
        </p:nvPicPr>
        <p:blipFill>
          <a:blip r:embed="rId3">
            <a:alphaModFix/>
          </a:blip>
          <a:stretch>
            <a:fillRect/>
          </a:stretch>
        </p:blipFill>
        <p:spPr>
          <a:xfrm>
            <a:off x="1109963" y="1853850"/>
            <a:ext cx="3300026" cy="3150900"/>
          </a:xfrm>
          <a:prstGeom prst="rect">
            <a:avLst/>
          </a:prstGeom>
          <a:noFill/>
          <a:ln>
            <a:noFill/>
          </a:ln>
        </p:spPr>
      </p:pic>
      <p:sp>
        <p:nvSpPr>
          <p:cNvPr id="115" name="Google Shape;115;p17"/>
          <p:cNvSpPr txBox="1"/>
          <p:nvPr/>
        </p:nvSpPr>
        <p:spPr>
          <a:xfrm>
            <a:off x="4964375" y="2669550"/>
            <a:ext cx="3690000" cy="1519500"/>
          </a:xfrm>
          <a:prstGeom prst="rect">
            <a:avLst/>
          </a:prstGeom>
          <a:noFill/>
          <a:ln>
            <a:noFill/>
          </a:ln>
        </p:spPr>
        <p:txBody>
          <a:bodyPr anchorCtr="0" anchor="t" bIns="91425" lIns="91425" spcFirstLastPara="1" rIns="91425" wrap="square" tIns="91425">
            <a:noAutofit/>
          </a:bodyPr>
          <a:lstStyle/>
          <a:p>
            <a:pPr indent="-317500" lvl="0" marL="457200" rtl="0" algn="l">
              <a:lnSpc>
                <a:spcPct val="112000"/>
              </a:lnSpc>
              <a:spcBef>
                <a:spcPts val="4500"/>
              </a:spcBef>
              <a:spcAft>
                <a:spcPts val="0"/>
              </a:spcAft>
              <a:buSzPts val="1400"/>
              <a:buChar char="●"/>
            </a:pPr>
            <a:r>
              <a:rPr lang="it">
                <a:solidFill>
                  <a:srgbClr val="38761D"/>
                </a:solidFill>
                <a:highlight>
                  <a:srgbClr val="FFFFFF"/>
                </a:highlight>
              </a:rPr>
              <a:t>man</a:t>
            </a:r>
            <a:r>
              <a:rPr lang="it">
                <a:solidFill>
                  <a:srgbClr val="434343"/>
                </a:solidFill>
                <a:highlight>
                  <a:srgbClr val="FFFFFF"/>
                </a:highlight>
              </a:rPr>
              <a:t> is to </a:t>
            </a:r>
            <a:r>
              <a:rPr lang="it">
                <a:solidFill>
                  <a:srgbClr val="674EA7"/>
                </a:solidFill>
                <a:highlight>
                  <a:srgbClr val="FFFFFF"/>
                </a:highlight>
              </a:rPr>
              <a:t>king</a:t>
            </a:r>
            <a:r>
              <a:rPr lang="it">
                <a:solidFill>
                  <a:srgbClr val="434343"/>
                </a:solidFill>
                <a:highlight>
                  <a:srgbClr val="FFFFFF"/>
                </a:highlight>
              </a:rPr>
              <a:t> as </a:t>
            </a:r>
            <a:r>
              <a:rPr lang="it">
                <a:solidFill>
                  <a:srgbClr val="A61C00"/>
                </a:solidFill>
                <a:highlight>
                  <a:srgbClr val="FFFFFF"/>
                </a:highlight>
              </a:rPr>
              <a:t>woman</a:t>
            </a:r>
            <a:r>
              <a:rPr lang="it">
                <a:solidFill>
                  <a:srgbClr val="434343"/>
                </a:solidFill>
                <a:highlight>
                  <a:srgbClr val="FFFFFF"/>
                </a:highlight>
              </a:rPr>
              <a:t> is to </a:t>
            </a:r>
            <a:r>
              <a:rPr lang="it">
                <a:solidFill>
                  <a:srgbClr val="0B5394"/>
                </a:solidFill>
                <a:highlight>
                  <a:srgbClr val="FFFFFF"/>
                </a:highlight>
              </a:rPr>
              <a:t>queen</a:t>
            </a:r>
            <a:endParaRPr>
              <a:solidFill>
                <a:srgbClr val="0B5394"/>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Word vect and gender bias</a:t>
            </a:r>
            <a:endParaRPr/>
          </a:p>
        </p:txBody>
      </p:sp>
      <p:pic>
        <p:nvPicPr>
          <p:cNvPr id="121" name="Google Shape;121;p18"/>
          <p:cNvPicPr preferRelativeResize="0"/>
          <p:nvPr/>
        </p:nvPicPr>
        <p:blipFill>
          <a:blip r:embed="rId3">
            <a:alphaModFix/>
          </a:blip>
          <a:stretch>
            <a:fillRect/>
          </a:stretch>
        </p:blipFill>
        <p:spPr>
          <a:xfrm>
            <a:off x="1065038" y="1853850"/>
            <a:ext cx="3393526" cy="3058401"/>
          </a:xfrm>
          <a:prstGeom prst="rect">
            <a:avLst/>
          </a:prstGeom>
          <a:noFill/>
          <a:ln>
            <a:noFill/>
          </a:ln>
        </p:spPr>
      </p:pic>
      <p:sp>
        <p:nvSpPr>
          <p:cNvPr id="122" name="Google Shape;122;p18"/>
          <p:cNvSpPr txBox="1"/>
          <p:nvPr/>
        </p:nvSpPr>
        <p:spPr>
          <a:xfrm>
            <a:off x="6941800" y="4751425"/>
            <a:ext cx="2128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600" u="sng">
                <a:solidFill>
                  <a:schemeClr val="hlink"/>
                </a:solidFill>
                <a:latin typeface="Lato"/>
                <a:ea typeface="Lato"/>
                <a:cs typeface="Lato"/>
                <a:sym typeface="Lato"/>
                <a:hlinkClick r:id="rId4"/>
              </a:rPr>
              <a:t>Man is to Computer Programmer as Woman is to Homemaker?   Tolga Bolukbasi  Kai-Wei Chang</a:t>
            </a:r>
            <a:endParaRPr sz="600" u="sng">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23" name="Google Shape;123;p18"/>
          <p:cNvSpPr txBox="1"/>
          <p:nvPr/>
        </p:nvSpPr>
        <p:spPr>
          <a:xfrm>
            <a:off x="4954950" y="2623300"/>
            <a:ext cx="3690000" cy="1519500"/>
          </a:xfrm>
          <a:prstGeom prst="rect">
            <a:avLst/>
          </a:prstGeom>
          <a:noFill/>
          <a:ln>
            <a:noFill/>
          </a:ln>
        </p:spPr>
        <p:txBody>
          <a:bodyPr anchorCtr="0" anchor="t" bIns="91425" lIns="91425" spcFirstLastPara="1" rIns="91425" wrap="square" tIns="91425">
            <a:noAutofit/>
          </a:bodyPr>
          <a:lstStyle/>
          <a:p>
            <a:pPr indent="-317500" lvl="0" marL="457200" rtl="0" algn="l">
              <a:lnSpc>
                <a:spcPct val="112000"/>
              </a:lnSpc>
              <a:spcBef>
                <a:spcPts val="4500"/>
              </a:spcBef>
              <a:spcAft>
                <a:spcPts val="0"/>
              </a:spcAft>
              <a:buSzPts val="1400"/>
              <a:buChar char="●"/>
            </a:pPr>
            <a:r>
              <a:rPr lang="it">
                <a:solidFill>
                  <a:srgbClr val="38761D"/>
                </a:solidFill>
                <a:highlight>
                  <a:srgbClr val="FFFFFF"/>
                </a:highlight>
              </a:rPr>
              <a:t>man</a:t>
            </a:r>
            <a:r>
              <a:rPr lang="it">
                <a:solidFill>
                  <a:srgbClr val="434343"/>
                </a:solidFill>
                <a:highlight>
                  <a:srgbClr val="FFFFFF"/>
                </a:highlight>
              </a:rPr>
              <a:t> is to </a:t>
            </a:r>
            <a:r>
              <a:rPr lang="it">
                <a:solidFill>
                  <a:srgbClr val="674EA7"/>
                </a:solidFill>
                <a:highlight>
                  <a:srgbClr val="FFFFFF"/>
                </a:highlight>
              </a:rPr>
              <a:t>computer programmer</a:t>
            </a:r>
            <a:r>
              <a:rPr lang="it">
                <a:solidFill>
                  <a:srgbClr val="434343"/>
                </a:solidFill>
                <a:highlight>
                  <a:srgbClr val="FFFFFF"/>
                </a:highlight>
              </a:rPr>
              <a:t> as </a:t>
            </a:r>
            <a:r>
              <a:rPr lang="it">
                <a:solidFill>
                  <a:srgbClr val="A61C00"/>
                </a:solidFill>
                <a:highlight>
                  <a:srgbClr val="FFFFFF"/>
                </a:highlight>
              </a:rPr>
              <a:t>woman</a:t>
            </a:r>
            <a:r>
              <a:rPr lang="it">
                <a:solidFill>
                  <a:srgbClr val="434343"/>
                </a:solidFill>
                <a:highlight>
                  <a:srgbClr val="FFFFFF"/>
                </a:highlight>
              </a:rPr>
              <a:t> is to </a:t>
            </a:r>
            <a:r>
              <a:rPr lang="it">
                <a:solidFill>
                  <a:srgbClr val="0B5394"/>
                </a:solidFill>
                <a:highlight>
                  <a:srgbClr val="FFFFFF"/>
                </a:highlight>
              </a:rPr>
              <a:t>homemaker</a:t>
            </a:r>
            <a:endParaRPr>
              <a:solidFill>
                <a:srgbClr val="0B5394"/>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14100" y="1310050"/>
            <a:ext cx="8317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Word vect are inputs for Deep Learning models</a:t>
            </a:r>
            <a:endParaRPr/>
          </a:p>
        </p:txBody>
      </p:sp>
      <p:pic>
        <p:nvPicPr>
          <p:cNvPr id="129" name="Google Shape;129;p19"/>
          <p:cNvPicPr preferRelativeResize="0"/>
          <p:nvPr/>
        </p:nvPicPr>
        <p:blipFill>
          <a:blip r:embed="rId3">
            <a:alphaModFix/>
          </a:blip>
          <a:stretch>
            <a:fillRect/>
          </a:stretch>
        </p:blipFill>
        <p:spPr>
          <a:xfrm>
            <a:off x="886926" y="2030350"/>
            <a:ext cx="4366850" cy="2777526"/>
          </a:xfrm>
          <a:prstGeom prst="rect">
            <a:avLst/>
          </a:prstGeom>
          <a:noFill/>
          <a:ln>
            <a:noFill/>
          </a:ln>
        </p:spPr>
      </p:pic>
      <p:sp>
        <p:nvSpPr>
          <p:cNvPr id="130" name="Google Shape;130;p19"/>
          <p:cNvSpPr txBox="1"/>
          <p:nvPr/>
        </p:nvSpPr>
        <p:spPr>
          <a:xfrm>
            <a:off x="5775825" y="2138975"/>
            <a:ext cx="2793600" cy="2824200"/>
          </a:xfrm>
          <a:prstGeom prst="rect">
            <a:avLst/>
          </a:prstGeom>
          <a:noFill/>
          <a:ln>
            <a:noFill/>
          </a:ln>
        </p:spPr>
        <p:txBody>
          <a:bodyPr anchorCtr="0" anchor="t" bIns="91425" lIns="91425" spcFirstLastPara="1" rIns="91425" wrap="square" tIns="91425">
            <a:noAutofit/>
          </a:bodyPr>
          <a:lstStyle/>
          <a:p>
            <a:pPr indent="-342900" lvl="0" marL="457200" rtl="0" algn="l">
              <a:lnSpc>
                <a:spcPct val="112000"/>
              </a:lnSpc>
              <a:spcBef>
                <a:spcPts val="4500"/>
              </a:spcBef>
              <a:spcAft>
                <a:spcPts val="0"/>
              </a:spcAft>
              <a:buClr>
                <a:srgbClr val="6AA84F"/>
              </a:buClr>
              <a:buSzPts val="1800"/>
              <a:buChar char="+"/>
            </a:pPr>
            <a:r>
              <a:rPr lang="it">
                <a:solidFill>
                  <a:srgbClr val="434343"/>
                </a:solidFill>
                <a:highlight>
                  <a:srgbClr val="FFFFFF"/>
                </a:highlight>
              </a:rPr>
              <a:t>Best Performance</a:t>
            </a:r>
            <a:br>
              <a:rPr lang="it">
                <a:solidFill>
                  <a:srgbClr val="434343"/>
                </a:solidFill>
                <a:highlight>
                  <a:srgbClr val="FFFFFF"/>
                </a:highlight>
              </a:rPr>
            </a:br>
            <a:endParaRPr>
              <a:solidFill>
                <a:srgbClr val="434343"/>
              </a:solidFill>
              <a:highlight>
                <a:srgbClr val="FFFFFF"/>
              </a:highlight>
            </a:endParaRPr>
          </a:p>
          <a:p>
            <a:pPr indent="-342900" lvl="0" marL="457200" rtl="0" algn="l">
              <a:lnSpc>
                <a:spcPct val="112000"/>
              </a:lnSpc>
              <a:spcBef>
                <a:spcPts val="0"/>
              </a:spcBef>
              <a:spcAft>
                <a:spcPts val="0"/>
              </a:spcAft>
              <a:buClr>
                <a:srgbClr val="CC0000"/>
              </a:buClr>
              <a:buSzPts val="1800"/>
              <a:buChar char="-"/>
            </a:pPr>
            <a:r>
              <a:rPr lang="it">
                <a:solidFill>
                  <a:srgbClr val="434343"/>
                </a:solidFill>
                <a:highlight>
                  <a:srgbClr val="FFFFFF"/>
                </a:highlight>
              </a:rPr>
              <a:t>Minor Interpretability</a:t>
            </a:r>
            <a:endParaRPr>
              <a:solidFill>
                <a:srgbClr val="434343"/>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a:t>
            </a:r>
            <a:r>
              <a:rPr lang="it"/>
              <a:t>his can unintentionally lead to</a:t>
            </a:r>
            <a:endParaRPr/>
          </a:p>
        </p:txBody>
      </p:sp>
      <p:pic>
        <p:nvPicPr>
          <p:cNvPr id="136" name="Google Shape;136;p20"/>
          <p:cNvPicPr preferRelativeResize="0"/>
          <p:nvPr/>
        </p:nvPicPr>
        <p:blipFill>
          <a:blip r:embed="rId3">
            <a:alphaModFix/>
          </a:blip>
          <a:stretch>
            <a:fillRect/>
          </a:stretch>
        </p:blipFill>
        <p:spPr>
          <a:xfrm>
            <a:off x="729450" y="2137100"/>
            <a:ext cx="5039573" cy="2541176"/>
          </a:xfrm>
          <a:prstGeom prst="rect">
            <a:avLst/>
          </a:prstGeom>
          <a:noFill/>
          <a:ln>
            <a:noFill/>
          </a:ln>
        </p:spPr>
      </p:pic>
      <p:sp>
        <p:nvSpPr>
          <p:cNvPr id="137" name="Google Shape;137;p20"/>
          <p:cNvSpPr txBox="1"/>
          <p:nvPr/>
        </p:nvSpPr>
        <p:spPr>
          <a:xfrm>
            <a:off x="6520325" y="2298075"/>
            <a:ext cx="3031200" cy="1125300"/>
          </a:xfrm>
          <a:prstGeom prst="rect">
            <a:avLst/>
          </a:prstGeom>
          <a:noFill/>
          <a:ln>
            <a:noFill/>
          </a:ln>
        </p:spPr>
        <p:txBody>
          <a:bodyPr anchorCtr="0" anchor="t" bIns="91425" lIns="91425" spcFirstLastPara="1" rIns="91425" wrap="square" tIns="91425">
            <a:noAutofit/>
          </a:bodyPr>
          <a:lstStyle/>
          <a:p>
            <a:pPr indent="0" lvl="0" marL="0" rtl="0" algn="l">
              <a:lnSpc>
                <a:spcPct val="112000"/>
              </a:lnSpc>
              <a:spcBef>
                <a:spcPts val="4500"/>
              </a:spcBef>
              <a:spcAft>
                <a:spcPts val="0"/>
              </a:spcAft>
              <a:buNone/>
            </a:pPr>
            <a:r>
              <a:rPr lang="it" sz="1800">
                <a:solidFill>
                  <a:srgbClr val="990000"/>
                </a:solidFill>
                <a:highlight>
                  <a:srgbClr val="FFFFFF"/>
                </a:highlight>
              </a:rPr>
              <a:t>Bias Propagation</a:t>
            </a:r>
            <a:endParaRPr sz="1800">
              <a:solidFill>
                <a:srgbClr val="990000"/>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7650" y="1299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Who leads NLP research?</a:t>
            </a:r>
            <a:endParaRPr/>
          </a:p>
        </p:txBody>
      </p:sp>
      <p:pic>
        <p:nvPicPr>
          <p:cNvPr id="143" name="Google Shape;143;p21"/>
          <p:cNvPicPr preferRelativeResize="0"/>
          <p:nvPr/>
        </p:nvPicPr>
        <p:blipFill>
          <a:blip r:embed="rId3">
            <a:alphaModFix/>
          </a:blip>
          <a:stretch>
            <a:fillRect/>
          </a:stretch>
        </p:blipFill>
        <p:spPr>
          <a:xfrm>
            <a:off x="543100" y="2250450"/>
            <a:ext cx="5701655" cy="1912700"/>
          </a:xfrm>
          <a:prstGeom prst="rect">
            <a:avLst/>
          </a:prstGeom>
          <a:noFill/>
          <a:ln>
            <a:noFill/>
          </a:ln>
        </p:spPr>
      </p:pic>
      <p:sp>
        <p:nvSpPr>
          <p:cNvPr id="144" name="Google Shape;144;p21"/>
          <p:cNvSpPr txBox="1"/>
          <p:nvPr/>
        </p:nvSpPr>
        <p:spPr>
          <a:xfrm>
            <a:off x="6310750" y="2174725"/>
            <a:ext cx="3031200" cy="2750700"/>
          </a:xfrm>
          <a:prstGeom prst="rect">
            <a:avLst/>
          </a:prstGeom>
          <a:noFill/>
          <a:ln>
            <a:noFill/>
          </a:ln>
        </p:spPr>
        <p:txBody>
          <a:bodyPr anchorCtr="0" anchor="t" bIns="91425" lIns="91425" spcFirstLastPara="1" rIns="91425" wrap="square" tIns="91425">
            <a:noAutofit/>
          </a:bodyPr>
          <a:lstStyle/>
          <a:p>
            <a:pPr indent="-317500" lvl="0" marL="457200" rtl="0" algn="l">
              <a:lnSpc>
                <a:spcPct val="112000"/>
              </a:lnSpc>
              <a:spcBef>
                <a:spcPts val="4500"/>
              </a:spcBef>
              <a:spcAft>
                <a:spcPts val="0"/>
              </a:spcAft>
              <a:buClr>
                <a:srgbClr val="434343"/>
              </a:buClr>
              <a:buSzPts val="1400"/>
              <a:buFont typeface="Lato"/>
              <a:buChar char="●"/>
            </a:pPr>
            <a:r>
              <a:rPr lang="it">
                <a:solidFill>
                  <a:srgbClr val="434343"/>
                </a:solidFill>
                <a:highlight>
                  <a:srgbClr val="FFFFFF"/>
                </a:highlight>
              </a:rPr>
              <a:t>Few groups of people</a:t>
            </a:r>
            <a:endParaRPr>
              <a:solidFill>
                <a:srgbClr val="434343"/>
              </a:solidFill>
              <a:highlight>
                <a:srgbClr val="FFFFFF"/>
              </a:highlight>
            </a:endParaRPr>
          </a:p>
          <a:p>
            <a:pPr indent="-317500" lvl="0" marL="457200" rtl="0" algn="l">
              <a:lnSpc>
                <a:spcPct val="112000"/>
              </a:lnSpc>
              <a:spcBef>
                <a:spcPts val="0"/>
              </a:spcBef>
              <a:spcAft>
                <a:spcPts val="0"/>
              </a:spcAft>
              <a:buClr>
                <a:srgbClr val="434343"/>
              </a:buClr>
              <a:buSzPts val="1400"/>
              <a:buChar char="●"/>
            </a:pPr>
            <a:r>
              <a:rPr lang="it">
                <a:solidFill>
                  <a:srgbClr val="434343"/>
                </a:solidFill>
                <a:highlight>
                  <a:srgbClr val="FFFFFF"/>
                </a:highlight>
              </a:rPr>
              <a:t>Trust Issue</a:t>
            </a:r>
            <a:endParaRPr>
              <a:solidFill>
                <a:srgbClr val="434343"/>
              </a:solidFill>
              <a:highlight>
                <a:srgbClr val="FFFFFF"/>
              </a:highlight>
            </a:endParaRPr>
          </a:p>
          <a:p>
            <a:pPr indent="-317500" lvl="0" marL="457200" rtl="0" algn="l">
              <a:lnSpc>
                <a:spcPct val="112000"/>
              </a:lnSpc>
              <a:spcBef>
                <a:spcPts val="0"/>
              </a:spcBef>
              <a:spcAft>
                <a:spcPts val="0"/>
              </a:spcAft>
              <a:buClr>
                <a:srgbClr val="434343"/>
              </a:buClr>
              <a:buSzPts val="1400"/>
              <a:buChar char="●"/>
            </a:pPr>
            <a:r>
              <a:rPr lang="it">
                <a:solidFill>
                  <a:srgbClr val="434343"/>
                </a:solidFill>
                <a:highlight>
                  <a:srgbClr val="FFFFFF"/>
                </a:highlight>
              </a:rPr>
              <a:t>Responsibility Issue</a:t>
            </a:r>
            <a:endParaRPr>
              <a:solidFill>
                <a:srgbClr val="434343"/>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