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</p:sldIdLst>
  <p:sldSz cx="3200400" cy="1828800"/>
  <p:notesSz cx="6858000" cy="9144000"/>
  <p:defaultTextStyle>
    <a:defPPr>
      <a:defRPr lang="en-US"/>
    </a:defPPr>
    <a:lvl1pPr marL="0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3652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87304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30957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74609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18261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61913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05566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49218" algn="l" defTabSz="143652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10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2D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94"/>
  </p:normalViewPr>
  <p:slideViewPr>
    <p:cSldViewPr snapToGrid="0" snapToObjects="1">
      <p:cViewPr varScale="1">
        <p:scale>
          <a:sx n="400" d="100"/>
          <a:sy n="400" d="100"/>
        </p:scale>
        <p:origin x="1344" y="480"/>
      </p:cViewPr>
      <p:guideLst>
        <p:guide orient="horz" pos="576"/>
        <p:guide pos="1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568115"/>
            <a:ext cx="2720340" cy="3920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1036320"/>
            <a:ext cx="2240280" cy="4673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3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7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74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18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6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05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49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8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2327" y="19474"/>
            <a:ext cx="251697" cy="4161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122" y="19474"/>
            <a:ext cx="702865" cy="416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8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1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10" y="1175173"/>
            <a:ext cx="2720340" cy="363220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10" y="775124"/>
            <a:ext cx="2720340" cy="400050"/>
          </a:xfrm>
        </p:spPr>
        <p:txBody>
          <a:bodyPr anchor="b"/>
          <a:lstStyle>
            <a:lvl1pPr marL="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1pPr>
            <a:lvl2pPr marL="1436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8730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30957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574609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718261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861913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1005566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1149218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120" y="113879"/>
            <a:ext cx="477283" cy="32173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743" y="113879"/>
            <a:ext cx="477283" cy="321733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" y="73237"/>
            <a:ext cx="288036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409366"/>
            <a:ext cx="1414067" cy="17060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652" indent="0">
              <a:buNone/>
              <a:defRPr sz="600" b="1"/>
            </a:lvl2pPr>
            <a:lvl3pPr marL="287304" indent="0">
              <a:buNone/>
              <a:defRPr sz="600" b="1"/>
            </a:lvl3pPr>
            <a:lvl4pPr marL="430957" indent="0">
              <a:buNone/>
              <a:defRPr sz="500" b="1"/>
            </a:lvl4pPr>
            <a:lvl5pPr marL="574609" indent="0">
              <a:buNone/>
              <a:defRPr sz="500" b="1"/>
            </a:lvl5pPr>
            <a:lvl6pPr marL="718261" indent="0">
              <a:buNone/>
              <a:defRPr sz="500" b="1"/>
            </a:lvl6pPr>
            <a:lvl7pPr marL="861913" indent="0">
              <a:buNone/>
              <a:defRPr sz="500" b="1"/>
            </a:lvl7pPr>
            <a:lvl8pPr marL="1005566" indent="0">
              <a:buNone/>
              <a:defRPr sz="500" b="1"/>
            </a:lvl8pPr>
            <a:lvl9pPr marL="1149218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" y="579969"/>
            <a:ext cx="1414067" cy="1053677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62" y="409366"/>
            <a:ext cx="1414621" cy="170603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43652" indent="0">
              <a:buNone/>
              <a:defRPr sz="600" b="1"/>
            </a:lvl2pPr>
            <a:lvl3pPr marL="287304" indent="0">
              <a:buNone/>
              <a:defRPr sz="600" b="1"/>
            </a:lvl3pPr>
            <a:lvl4pPr marL="430957" indent="0">
              <a:buNone/>
              <a:defRPr sz="500" b="1"/>
            </a:lvl4pPr>
            <a:lvl5pPr marL="574609" indent="0">
              <a:buNone/>
              <a:defRPr sz="500" b="1"/>
            </a:lvl5pPr>
            <a:lvl6pPr marL="718261" indent="0">
              <a:buNone/>
              <a:defRPr sz="500" b="1"/>
            </a:lvl6pPr>
            <a:lvl7pPr marL="861913" indent="0">
              <a:buNone/>
              <a:defRPr sz="500" b="1"/>
            </a:lvl7pPr>
            <a:lvl8pPr marL="1005566" indent="0">
              <a:buNone/>
              <a:defRPr sz="500" b="1"/>
            </a:lvl8pPr>
            <a:lvl9pPr marL="1149218" indent="0">
              <a:buNone/>
              <a:defRPr sz="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62" y="579969"/>
            <a:ext cx="1414621" cy="1053677"/>
          </a:xfrm>
        </p:spPr>
        <p:txBody>
          <a:bodyPr/>
          <a:lstStyle>
            <a:lvl1pPr>
              <a:defRPr sz="800"/>
            </a:lvl1pPr>
            <a:lvl2pPr>
              <a:defRPr sz="6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1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4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3" y="72813"/>
            <a:ext cx="1052910" cy="30988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" y="72814"/>
            <a:ext cx="1789113" cy="1560830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8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3" y="382694"/>
            <a:ext cx="1052910" cy="1250950"/>
          </a:xfrm>
        </p:spPr>
        <p:txBody>
          <a:bodyPr/>
          <a:lstStyle>
            <a:lvl1pPr marL="0" indent="0">
              <a:buNone/>
              <a:defRPr sz="400"/>
            </a:lvl1pPr>
            <a:lvl2pPr marL="143652" indent="0">
              <a:buNone/>
              <a:defRPr sz="400"/>
            </a:lvl2pPr>
            <a:lvl3pPr marL="287304" indent="0">
              <a:buNone/>
              <a:defRPr sz="300"/>
            </a:lvl3pPr>
            <a:lvl4pPr marL="430957" indent="0">
              <a:buNone/>
              <a:defRPr sz="300"/>
            </a:lvl4pPr>
            <a:lvl5pPr marL="574609" indent="0">
              <a:buNone/>
              <a:defRPr sz="300"/>
            </a:lvl5pPr>
            <a:lvl6pPr marL="718261" indent="0">
              <a:buNone/>
              <a:defRPr sz="300"/>
            </a:lvl6pPr>
            <a:lvl7pPr marL="861913" indent="0">
              <a:buNone/>
              <a:defRPr sz="300"/>
            </a:lvl7pPr>
            <a:lvl8pPr marL="1005566" indent="0">
              <a:buNone/>
              <a:defRPr sz="300"/>
            </a:lvl8pPr>
            <a:lvl9pPr marL="1149218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02" y="1280160"/>
            <a:ext cx="1920240" cy="151130"/>
          </a:xfrm>
        </p:spPr>
        <p:txBody>
          <a:bodyPr anchor="b"/>
          <a:lstStyle>
            <a:lvl1pPr algn="l">
              <a:defRPr sz="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02" y="163407"/>
            <a:ext cx="1920240" cy="1097280"/>
          </a:xfrm>
        </p:spPr>
        <p:txBody>
          <a:bodyPr/>
          <a:lstStyle>
            <a:lvl1pPr marL="0" indent="0">
              <a:buNone/>
              <a:defRPr sz="1000"/>
            </a:lvl1pPr>
            <a:lvl2pPr marL="143652" indent="0">
              <a:buNone/>
              <a:defRPr sz="900"/>
            </a:lvl2pPr>
            <a:lvl3pPr marL="287304" indent="0">
              <a:buNone/>
              <a:defRPr sz="800"/>
            </a:lvl3pPr>
            <a:lvl4pPr marL="430957" indent="0">
              <a:buNone/>
              <a:defRPr sz="600"/>
            </a:lvl4pPr>
            <a:lvl5pPr marL="574609" indent="0">
              <a:buNone/>
              <a:defRPr sz="600"/>
            </a:lvl5pPr>
            <a:lvl6pPr marL="718261" indent="0">
              <a:buNone/>
              <a:defRPr sz="600"/>
            </a:lvl6pPr>
            <a:lvl7pPr marL="861913" indent="0">
              <a:buNone/>
              <a:defRPr sz="600"/>
            </a:lvl7pPr>
            <a:lvl8pPr marL="1005566" indent="0">
              <a:buNone/>
              <a:defRPr sz="600"/>
            </a:lvl8pPr>
            <a:lvl9pPr marL="1149218" indent="0">
              <a:buNone/>
              <a:defRPr sz="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02" y="1431290"/>
            <a:ext cx="1920240" cy="214630"/>
          </a:xfrm>
        </p:spPr>
        <p:txBody>
          <a:bodyPr/>
          <a:lstStyle>
            <a:lvl1pPr marL="0" indent="0">
              <a:buNone/>
              <a:defRPr sz="400"/>
            </a:lvl1pPr>
            <a:lvl2pPr marL="143652" indent="0">
              <a:buNone/>
              <a:defRPr sz="400"/>
            </a:lvl2pPr>
            <a:lvl3pPr marL="287304" indent="0">
              <a:buNone/>
              <a:defRPr sz="300"/>
            </a:lvl3pPr>
            <a:lvl4pPr marL="430957" indent="0">
              <a:buNone/>
              <a:defRPr sz="300"/>
            </a:lvl4pPr>
            <a:lvl5pPr marL="574609" indent="0">
              <a:buNone/>
              <a:defRPr sz="300"/>
            </a:lvl5pPr>
            <a:lvl6pPr marL="718261" indent="0">
              <a:buNone/>
              <a:defRPr sz="300"/>
            </a:lvl6pPr>
            <a:lvl7pPr marL="861913" indent="0">
              <a:buNone/>
              <a:defRPr sz="300"/>
            </a:lvl7pPr>
            <a:lvl8pPr marL="1005566" indent="0">
              <a:buNone/>
              <a:defRPr sz="300"/>
            </a:lvl8pPr>
            <a:lvl9pPr marL="1149218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" y="73237"/>
            <a:ext cx="2880360" cy="304800"/>
          </a:xfrm>
          <a:prstGeom prst="rect">
            <a:avLst/>
          </a:prstGeom>
        </p:spPr>
        <p:txBody>
          <a:bodyPr vert="horz" lIns="28730" tIns="14365" rIns="28730" bIns="1436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" y="426722"/>
            <a:ext cx="2880360" cy="1206923"/>
          </a:xfrm>
          <a:prstGeom prst="rect">
            <a:avLst/>
          </a:prstGeom>
        </p:spPr>
        <p:txBody>
          <a:bodyPr vert="horz" lIns="28730" tIns="14365" rIns="28730" bIns="1436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020" y="1695027"/>
            <a:ext cx="746760" cy="97367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0BA8-42D0-A744-9B86-6CBFB0528791}" type="datetimeFigureOut">
              <a:t>7/21/21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3470" y="1695027"/>
            <a:ext cx="1013460" cy="97367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3620" y="1695027"/>
            <a:ext cx="746760" cy="97367"/>
          </a:xfrm>
          <a:prstGeom prst="rect">
            <a:avLst/>
          </a:prstGeom>
        </p:spPr>
        <p:txBody>
          <a:bodyPr vert="horz" lIns="28730" tIns="14365" rIns="28730" bIns="14365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3AEA5-7779-6642-87D6-240949F9F3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2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3652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739" indent="-107739" algn="l" defTabSz="143652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33435" indent="-89783" algn="l" defTabSz="143652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31" indent="-71826" algn="l" defTabSz="143652" rtl="0" eaLnBrk="1" latinLnBrk="0" hangingPunct="1">
        <a:spcBef>
          <a:spcPct val="20000"/>
        </a:spcBef>
        <a:buFont typeface="Arial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502783" indent="-71826" algn="l" defTabSz="143652" rtl="0" eaLnBrk="1" latinLnBrk="0" hangingPunct="1">
        <a:spcBef>
          <a:spcPct val="20000"/>
        </a:spcBef>
        <a:buFont typeface="Arial"/>
        <a:buChar char="–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46435" indent="-71826" algn="l" defTabSz="143652" rtl="0" eaLnBrk="1" latinLnBrk="0" hangingPunct="1">
        <a:spcBef>
          <a:spcPct val="20000"/>
        </a:spcBef>
        <a:buFont typeface="Arial"/>
        <a:buChar char="»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90087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3740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7392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21044" indent="-71826" algn="l" defTabSz="143652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3652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7304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30957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74609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18261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61913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05566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9218" algn="l" defTabSz="1436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406C-7498-DF45-A545-3BA4A61E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" y="100800"/>
            <a:ext cx="2880360" cy="1532845"/>
          </a:xfrm>
        </p:spPr>
        <p:txBody>
          <a:bodyPr>
            <a:normAutofit fontScale="92500" lnSpcReduction="10000"/>
          </a:bodyPr>
          <a:lstStyle/>
          <a:p>
            <a:r>
              <a:rPr lang="en-US" sz="900"/>
              <a:t>You'll need to download and install the "UC Berkeley Old Style" font family from identity.berkeley.edu</a:t>
            </a:r>
          </a:p>
          <a:p>
            <a:r>
              <a:rPr lang="en-US" sz="900"/>
              <a:t>I used the font "Roboto" (from Google Fonts) for the GPG key but any font will do; but pick one that does not "stylize" digits since readability is key for the GPG fingerprint</a:t>
            </a:r>
          </a:p>
          <a:p>
            <a:r>
              <a:rPr lang="en-US" sz="900"/>
              <a:t>I'd suggest having 2 versions of card: one </a:t>
            </a:r>
            <a:r>
              <a:rPr lang="en-US" sz="900" i="1"/>
              <a:t>with </a:t>
            </a:r>
            <a:r>
              <a:rPr lang="en-US" sz="900"/>
              <a:t>your cell phone# (for trusted colleagues) and one without (for everyone else)</a:t>
            </a:r>
          </a:p>
          <a:p>
            <a:r>
              <a:rPr lang="en-US" sz="900"/>
              <a:t>When printing, make sure (eg by opening the PDF in Preview or Acrobat and selecting Get Info) that the final dimensions of the PDF are correct (3.5"x2").</a:t>
            </a:r>
          </a:p>
          <a:p>
            <a:r>
              <a:rPr lang="en-US" sz="900"/>
              <a:t>Any online print shop (I use VistaPrint) should be able to print ~500 of them for ~$25.</a:t>
            </a:r>
          </a:p>
        </p:txBody>
      </p:sp>
    </p:spTree>
    <p:extLst>
      <p:ext uri="{BB962C8B-B14F-4D97-AF65-F5344CB8AC3E}">
        <p14:creationId xmlns:p14="http://schemas.microsoft.com/office/powerpoint/2010/main" val="243201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berkeleyseal_139_54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8" y="383338"/>
            <a:ext cx="913334" cy="91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8760" y="163717"/>
            <a:ext cx="1849820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A</a:t>
            </a:r>
            <a:r>
              <a:rPr lang="en-US" sz="8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RMANDO</a:t>
            </a:r>
            <a:r>
              <a:rPr lang="en-US" sz="9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  </a:t>
            </a:r>
            <a:r>
              <a:rPr lang="en-US" sz="10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F</a:t>
            </a:r>
            <a:r>
              <a:rPr lang="en-US" sz="8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OX</a:t>
            </a:r>
            <a:endParaRPr lang="en-US" sz="900" b="1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PROFESSOR, Computer Science Division</a:t>
            </a:r>
            <a:endParaRPr lang="en-US" sz="700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FACULTY ADVISOR, </a:t>
            </a:r>
            <a:r>
              <a:rPr lang="en-US" sz="700" kern="500" cap="small" spc="-10">
                <a:solidFill>
                  <a:srgbClr val="002D4E"/>
                </a:solidFill>
                <a:latin typeface="UC Berkeley OS"/>
                <a:cs typeface="UC Berkeley OS"/>
              </a:rPr>
              <a:t>Digital Learning Strategy</a:t>
            </a:r>
            <a:b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</a:br>
            <a:endParaRPr lang="en-US" sz="700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endParaRPr lang="en-US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pPr>
              <a:lnSpc>
                <a:spcPts val="840"/>
              </a:lnSpc>
            </a:pPr>
            <a:r>
              <a:rPr lang="en-US" sz="700" kern="400" spc="20">
                <a:solidFill>
                  <a:srgbClr val="002D4E"/>
                </a:solidFill>
                <a:latin typeface="UC Berkeley OS"/>
                <a:cs typeface="UC Berkeley OS"/>
              </a:rPr>
              <a:t>UNIVERSITY OF CALIFORNIA, BERKELEY</a:t>
            </a:r>
          </a:p>
          <a:p>
            <a:pPr>
              <a:lnSpc>
                <a:spcPts val="840"/>
              </a:lnSpc>
            </a:pPr>
            <a:r>
              <a:rPr lang="en-US" kern="400" spc="20">
                <a:solidFill>
                  <a:srgbClr val="002D4E"/>
                </a:solidFill>
                <a:latin typeface="UC Berkeley OS"/>
                <a:cs typeface="UC Berkeley OS"/>
              </a:rPr>
              <a:t>390 SODA HALL, MC#1776</a:t>
            </a:r>
          </a:p>
          <a:p>
            <a:pPr>
              <a:lnSpc>
                <a:spcPts val="840"/>
              </a:lnSpc>
            </a:pPr>
            <a:r>
              <a:rPr lang="en-US" kern="400" spc="20">
                <a:solidFill>
                  <a:srgbClr val="002D4E"/>
                </a:solidFill>
                <a:latin typeface="UC Berkeley OS"/>
                <a:cs typeface="UC Berkeley OS"/>
              </a:rPr>
              <a:t>BERKELEY, CA 94720–1776</a:t>
            </a:r>
          </a:p>
          <a:p>
            <a:pPr>
              <a:spcBef>
                <a:spcPts val="400"/>
              </a:spcBef>
            </a:pPr>
            <a:r>
              <a:rPr lang="en-US" kern="500" spc="40">
                <a:solidFill>
                  <a:srgbClr val="002D4E"/>
                </a:solidFill>
                <a:latin typeface="UC Berkeley OS"/>
                <a:cs typeface="UC Berkeley OS"/>
              </a:rPr>
              <a:t>w: +1.510.642.6820</a:t>
            </a:r>
          </a:p>
          <a:p>
            <a:r>
              <a:rPr lang="en-US" kern="500" spc="30">
                <a:solidFill>
                  <a:srgbClr val="002D4E"/>
                </a:solidFill>
                <a:latin typeface="UC Berkeley OS"/>
                <a:cs typeface="UC Berkeley OS"/>
              </a:rPr>
              <a:t>fox@berkeley.edu</a:t>
            </a:r>
          </a:p>
          <a:p>
            <a:r>
              <a:rPr lang="en-US" kern="500" spc="30">
                <a:solidFill>
                  <a:srgbClr val="002D4E"/>
                </a:solidFill>
                <a:latin typeface="UC Berkeley OS"/>
                <a:cs typeface="UC Berkeley OS"/>
              </a:rPr>
              <a:t>www.cs.berkeley.edu/</a:t>
            </a:r>
            <a:r>
              <a:rPr lang="en-US" sz="500" kern="500" spc="30">
                <a:solidFill>
                  <a:srgbClr val="002D4E"/>
                </a:solidFill>
                <a:latin typeface="Helvetica"/>
                <a:cs typeface="Helvetica"/>
              </a:rPr>
              <a:t>~</a:t>
            </a:r>
            <a:r>
              <a:rPr lang="en-US" kern="500" spc="30">
                <a:solidFill>
                  <a:srgbClr val="002D4E"/>
                </a:solidFill>
                <a:latin typeface="UC Berkeley OS"/>
                <a:cs typeface="UC Berkeley OS"/>
              </a:rPr>
              <a:t>fox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2D4E"/>
                </a:solidFill>
                <a:latin typeface="UC Berkeley OS"/>
                <a:cs typeface="UC Berkeley OS"/>
              </a:rPr>
              <a:t>GPG  key  ID:  </a:t>
            </a:r>
            <a:r>
              <a:rPr lang="en-US">
                <a:solidFill>
                  <a:srgbClr val="002D4E"/>
                </a:solidFill>
                <a:latin typeface="Roboto Light"/>
                <a:cs typeface="Roboto Light"/>
              </a:rPr>
              <a:t>158D 52EC 9AD0 E747</a:t>
            </a:r>
          </a:p>
        </p:txBody>
      </p:sp>
    </p:spTree>
    <p:extLst>
      <p:ext uri="{BB962C8B-B14F-4D97-AF65-F5344CB8AC3E}">
        <p14:creationId xmlns:p14="http://schemas.microsoft.com/office/powerpoint/2010/main" val="37062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berkeleyseal_139_54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8" y="383338"/>
            <a:ext cx="913334" cy="91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8760" y="163717"/>
            <a:ext cx="1849820" cy="146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A</a:t>
            </a:r>
            <a:r>
              <a:rPr lang="en-US" sz="8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RMANDO</a:t>
            </a:r>
            <a:r>
              <a:rPr lang="en-US" sz="9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  </a:t>
            </a:r>
            <a:r>
              <a:rPr lang="en-US" sz="10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F</a:t>
            </a:r>
            <a:r>
              <a:rPr lang="en-US" sz="8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OX</a:t>
            </a:r>
            <a:endParaRPr lang="en-US" sz="900" b="1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PROFESSOR, Computer Science Division</a:t>
            </a:r>
            <a:endParaRPr lang="en-US" sz="700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FACULTY ADVISOR, </a:t>
            </a:r>
            <a:r>
              <a:rPr lang="en-US" sz="700" kern="500" cap="small" spc="-10">
                <a:solidFill>
                  <a:srgbClr val="002D4E"/>
                </a:solidFill>
                <a:latin typeface="UC Berkeley OS"/>
                <a:cs typeface="UC Berkeley OS"/>
              </a:rPr>
              <a:t>Digital Learning Strategy</a:t>
            </a:r>
            <a:b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</a:br>
            <a:endParaRPr lang="en-US" sz="700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endParaRPr lang="en-US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pPr>
              <a:lnSpc>
                <a:spcPts val="840"/>
              </a:lnSpc>
            </a:pPr>
            <a:r>
              <a:rPr lang="en-US" sz="700" kern="400" spc="20">
                <a:solidFill>
                  <a:srgbClr val="002D4E"/>
                </a:solidFill>
                <a:latin typeface="UC Berkeley OS"/>
                <a:cs typeface="UC Berkeley OS"/>
              </a:rPr>
              <a:t>UNIVERSITY OF CALIFORNIA, BERKELEY</a:t>
            </a:r>
          </a:p>
          <a:p>
            <a:pPr>
              <a:lnSpc>
                <a:spcPts val="840"/>
              </a:lnSpc>
            </a:pPr>
            <a:r>
              <a:rPr lang="en-US" kern="400" spc="20">
                <a:solidFill>
                  <a:srgbClr val="002D4E"/>
                </a:solidFill>
                <a:latin typeface="UC Berkeley OS"/>
                <a:cs typeface="UC Berkeley OS"/>
              </a:rPr>
              <a:t>390 SODA HALL, MC#1776</a:t>
            </a:r>
          </a:p>
          <a:p>
            <a:pPr>
              <a:lnSpc>
                <a:spcPts val="840"/>
              </a:lnSpc>
            </a:pPr>
            <a:r>
              <a:rPr lang="en-US" kern="400" spc="20">
                <a:solidFill>
                  <a:srgbClr val="002D4E"/>
                </a:solidFill>
                <a:latin typeface="UC Berkeley OS"/>
                <a:cs typeface="UC Berkeley OS"/>
              </a:rPr>
              <a:t>BERKELEY, CA 94720–1776</a:t>
            </a:r>
          </a:p>
          <a:p>
            <a:pPr>
              <a:spcBef>
                <a:spcPts val="400"/>
              </a:spcBef>
            </a:pPr>
            <a:r>
              <a:rPr lang="en-US" kern="500" spc="40">
                <a:solidFill>
                  <a:srgbClr val="002D4E"/>
                </a:solidFill>
                <a:latin typeface="UC Berkeley OS"/>
                <a:cs typeface="UC Berkeley OS"/>
              </a:rPr>
              <a:t>w: +1.510.642.6820            </a:t>
            </a:r>
            <a:r>
              <a:rPr lang="en-US" b="1" kern="500" spc="40">
                <a:solidFill>
                  <a:srgbClr val="002D4E"/>
                </a:solidFill>
                <a:latin typeface="UC Berkeley OS"/>
                <a:cs typeface="UC Berkeley OS"/>
              </a:rPr>
              <a:t>m: +1.650.279.5289</a:t>
            </a:r>
          </a:p>
          <a:p>
            <a:r>
              <a:rPr lang="en-US" kern="500" spc="30">
                <a:solidFill>
                  <a:srgbClr val="002D4E"/>
                </a:solidFill>
                <a:latin typeface="UC Berkeley OS"/>
                <a:cs typeface="UC Berkeley OS"/>
              </a:rPr>
              <a:t>fox@berkeley.edu</a:t>
            </a:r>
          </a:p>
          <a:p>
            <a:r>
              <a:rPr lang="en-US" kern="500" spc="30">
                <a:solidFill>
                  <a:srgbClr val="002D4E"/>
                </a:solidFill>
                <a:latin typeface="UC Berkeley OS"/>
                <a:cs typeface="UC Berkeley OS"/>
              </a:rPr>
              <a:t>www.cs.berkeley.edu/</a:t>
            </a:r>
            <a:r>
              <a:rPr lang="en-US" sz="500" kern="500" spc="30">
                <a:solidFill>
                  <a:srgbClr val="002D4E"/>
                </a:solidFill>
                <a:latin typeface="Helvetica"/>
                <a:cs typeface="Helvetica"/>
              </a:rPr>
              <a:t>~</a:t>
            </a:r>
            <a:r>
              <a:rPr lang="en-US" kern="500" spc="30">
                <a:solidFill>
                  <a:srgbClr val="002D4E"/>
                </a:solidFill>
                <a:latin typeface="UC Berkeley OS"/>
                <a:cs typeface="UC Berkeley OS"/>
              </a:rPr>
              <a:t>fox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2D4E"/>
                </a:solidFill>
                <a:latin typeface="UC Berkeley OS"/>
                <a:cs typeface="UC Berkeley OS"/>
              </a:rPr>
              <a:t>GPG  key  ID:  </a:t>
            </a:r>
            <a:r>
              <a:rPr lang="en-US">
                <a:solidFill>
                  <a:srgbClr val="002D4E"/>
                </a:solidFill>
                <a:latin typeface="Roboto Light"/>
                <a:cs typeface="Roboto Light"/>
              </a:rPr>
              <a:t>158D 52EC 9AD0 E747</a:t>
            </a:r>
          </a:p>
        </p:txBody>
      </p:sp>
    </p:spTree>
    <p:extLst>
      <p:ext uri="{BB962C8B-B14F-4D97-AF65-F5344CB8AC3E}">
        <p14:creationId xmlns:p14="http://schemas.microsoft.com/office/powerpoint/2010/main" val="826951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berkeleyseal_139_54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8" y="383338"/>
            <a:ext cx="913334" cy="91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8760" y="138317"/>
            <a:ext cx="184982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A</a:t>
            </a:r>
            <a:r>
              <a:rPr lang="en-US" sz="8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RMANDO</a:t>
            </a:r>
            <a:r>
              <a:rPr lang="en-US" sz="9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  </a:t>
            </a:r>
            <a:r>
              <a:rPr lang="en-US" sz="10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F</a:t>
            </a:r>
            <a:r>
              <a:rPr lang="en-US" sz="8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OX</a:t>
            </a:r>
            <a:endParaRPr lang="en-US" sz="900" b="1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r>
              <a:rPr lang="en-US" sz="700" b="1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Professor</a:t>
            </a:r>
            <a: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, Computer Science Division</a:t>
            </a:r>
            <a:endParaRPr lang="en-US" sz="700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r>
              <a:rPr lang="en-US" sz="700" b="1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Faculty Advisor</a:t>
            </a:r>
            <a: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, </a:t>
            </a:r>
            <a:r>
              <a:rPr lang="en-US" sz="700" kern="500" cap="small" spc="-10">
                <a:solidFill>
                  <a:srgbClr val="002D4E"/>
                </a:solidFill>
                <a:latin typeface="UC Berkeley OS"/>
                <a:cs typeface="UC Berkeley OS"/>
              </a:rPr>
              <a:t>Digital Learning Strategy</a:t>
            </a:r>
            <a:br>
              <a:rPr lang="en-US" sz="700" kern="500" cap="small" spc="-10">
                <a:solidFill>
                  <a:srgbClr val="002D4E"/>
                </a:solidFill>
                <a:latin typeface="UC Berkeley OS"/>
                <a:cs typeface="UC Berkeley OS"/>
              </a:rPr>
            </a:br>
            <a:r>
              <a:rPr lang="en-US" sz="700" b="1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Associate Dean for Online Education</a:t>
            </a:r>
            <a: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, </a:t>
            </a:r>
            <a:r>
              <a:rPr lang="en-US" sz="700" kern="500" cap="small" spc="-10">
                <a:solidFill>
                  <a:srgbClr val="002D4E"/>
                </a:solidFill>
                <a:latin typeface="UC Berkeley OS"/>
                <a:cs typeface="UC Berkeley OS"/>
              </a:rPr>
              <a:t>Center for Computing, Data Science &amp; Society</a:t>
            </a:r>
            <a:b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</a:br>
            <a:endParaRPr lang="en-US" sz="700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endParaRPr lang="en-US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pPr>
              <a:lnSpc>
                <a:spcPts val="840"/>
              </a:lnSpc>
            </a:pPr>
            <a:r>
              <a:rPr lang="en-US" sz="700" kern="400" spc="20">
                <a:solidFill>
                  <a:srgbClr val="002D4E"/>
                </a:solidFill>
                <a:latin typeface="UC Berkeley OS"/>
                <a:cs typeface="UC Berkeley OS"/>
              </a:rPr>
              <a:t>UNIVERSITY OF CALIFORNIA, BERKELEY</a:t>
            </a:r>
          </a:p>
          <a:p>
            <a:pPr>
              <a:lnSpc>
                <a:spcPts val="840"/>
              </a:lnSpc>
            </a:pPr>
            <a:r>
              <a:rPr lang="en-US" kern="400" spc="20">
                <a:solidFill>
                  <a:srgbClr val="002D4E"/>
                </a:solidFill>
                <a:latin typeface="UC Berkeley OS"/>
                <a:cs typeface="UC Berkeley OS"/>
              </a:rPr>
              <a:t>390 SODA HALL, MC#1776</a:t>
            </a:r>
          </a:p>
          <a:p>
            <a:pPr>
              <a:lnSpc>
                <a:spcPts val="840"/>
              </a:lnSpc>
            </a:pPr>
            <a:r>
              <a:rPr lang="en-US" kern="400" spc="20">
                <a:solidFill>
                  <a:srgbClr val="002D4E"/>
                </a:solidFill>
                <a:latin typeface="UC Berkeley OS"/>
                <a:cs typeface="UC Berkeley OS"/>
              </a:rPr>
              <a:t>BERKELEY, CA 94720–1776</a:t>
            </a:r>
          </a:p>
          <a:p>
            <a:pPr>
              <a:spcBef>
                <a:spcPts val="400"/>
              </a:spcBef>
            </a:pPr>
            <a:br>
              <a:rPr lang="en-US" kern="500" spc="40">
                <a:solidFill>
                  <a:srgbClr val="002D4E"/>
                </a:solidFill>
                <a:latin typeface="UC Berkeley OS"/>
                <a:cs typeface="UC Berkeley OS"/>
              </a:rPr>
            </a:br>
            <a:r>
              <a:rPr lang="en-US" kern="500" spc="40">
                <a:solidFill>
                  <a:srgbClr val="002D4E"/>
                </a:solidFill>
                <a:latin typeface="UC Berkeley OS"/>
                <a:cs typeface="UC Berkeley OS"/>
              </a:rPr>
              <a:t>w: +1.510.642.6820</a:t>
            </a:r>
          </a:p>
          <a:p>
            <a:r>
              <a:rPr lang="en-US" kern="500" spc="30">
                <a:solidFill>
                  <a:srgbClr val="002D4E"/>
                </a:solidFill>
                <a:latin typeface="UC Berkeley OS"/>
                <a:cs typeface="UC Berkeley OS"/>
              </a:rPr>
              <a:t>fox@berkeley.edu            www.cs.berkeley.edu/</a:t>
            </a:r>
            <a:r>
              <a:rPr lang="en-US" sz="500" kern="500" spc="30">
                <a:solidFill>
                  <a:srgbClr val="002D4E"/>
                </a:solidFill>
                <a:latin typeface="Helvetica"/>
                <a:cs typeface="Helvetica"/>
              </a:rPr>
              <a:t>~</a:t>
            </a:r>
            <a:r>
              <a:rPr lang="en-US" kern="500" spc="30">
                <a:solidFill>
                  <a:srgbClr val="002D4E"/>
                </a:solidFill>
                <a:latin typeface="UC Berkeley OS"/>
                <a:cs typeface="UC Berkeley OS"/>
              </a:rPr>
              <a:t>fox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2D4E"/>
                </a:solidFill>
                <a:latin typeface="UC Berkeley OS"/>
                <a:cs typeface="UC Berkeley OS"/>
              </a:rPr>
              <a:t>GPG  key  ID:  </a:t>
            </a:r>
            <a:r>
              <a:rPr lang="en-US">
                <a:solidFill>
                  <a:srgbClr val="002D4E"/>
                </a:solidFill>
                <a:latin typeface="Roboto Light"/>
                <a:cs typeface="Roboto Light"/>
              </a:rPr>
              <a:t>158D 52EC 9AD0 E747</a:t>
            </a:r>
          </a:p>
        </p:txBody>
      </p:sp>
    </p:spTree>
    <p:extLst>
      <p:ext uri="{BB962C8B-B14F-4D97-AF65-F5344CB8AC3E}">
        <p14:creationId xmlns:p14="http://schemas.microsoft.com/office/powerpoint/2010/main" val="4180655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cberkeleyseal_139_540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78" y="383338"/>
            <a:ext cx="913334" cy="9133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8760" y="138317"/>
            <a:ext cx="184982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A</a:t>
            </a:r>
            <a:r>
              <a:rPr lang="en-US" sz="8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RMANDO</a:t>
            </a:r>
            <a:r>
              <a:rPr lang="en-US" sz="9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  </a:t>
            </a:r>
            <a:r>
              <a:rPr lang="en-US" sz="10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F</a:t>
            </a:r>
            <a:r>
              <a:rPr lang="en-US" sz="800" b="1" kern="500" spc="20">
                <a:solidFill>
                  <a:srgbClr val="002D4E"/>
                </a:solidFill>
                <a:latin typeface="UC Berkeley OS"/>
                <a:cs typeface="UC Berkeley OS"/>
              </a:rPr>
              <a:t>OX</a:t>
            </a:r>
            <a:endParaRPr lang="en-US" sz="900" b="1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r>
              <a:rPr lang="en-US" sz="700" b="1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Professor</a:t>
            </a:r>
            <a: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, </a:t>
            </a:r>
            <a:r>
              <a:rPr lang="en-US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Computer Science Division, EECS</a:t>
            </a:r>
            <a:endParaRPr lang="en-US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r>
              <a:rPr lang="en-US" sz="700" b="1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Faculty Advisor</a:t>
            </a:r>
            <a: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, </a:t>
            </a:r>
            <a:r>
              <a:rPr lang="en-US" kern="500" cap="small" spc="-10">
                <a:solidFill>
                  <a:srgbClr val="002D4E"/>
                </a:solidFill>
                <a:latin typeface="UC Berkeley OS"/>
                <a:cs typeface="UC Berkeley OS"/>
              </a:rPr>
              <a:t>Digital Learning Strategy</a:t>
            </a:r>
            <a:br>
              <a:rPr lang="en-US" sz="700" kern="500" cap="small" spc="-10">
                <a:solidFill>
                  <a:srgbClr val="002D4E"/>
                </a:solidFill>
                <a:latin typeface="UC Berkeley OS"/>
                <a:cs typeface="UC Berkeley OS"/>
              </a:rPr>
            </a:br>
            <a:r>
              <a:rPr lang="en-US" sz="700" b="1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Associate Dean for Online Education</a:t>
            </a:r>
            <a: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, </a:t>
            </a:r>
            <a:b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</a:br>
            <a:r>
              <a:rPr lang="en-US" kern="500" cap="small" spc="20">
                <a:solidFill>
                  <a:srgbClr val="002D4E"/>
                </a:solidFill>
                <a:latin typeface="UC Berkeley OS"/>
                <a:cs typeface="UC Berkeley OS"/>
              </a:rPr>
              <a:t>   	 </a:t>
            </a:r>
            <a:r>
              <a:rPr lang="en-US" kern="500" cap="small" spc="-10">
                <a:solidFill>
                  <a:srgbClr val="002D4E"/>
                </a:solidFill>
                <a:latin typeface="UC Berkeley OS"/>
                <a:cs typeface="UC Berkeley OS"/>
              </a:rPr>
              <a:t>Division of Computing, Data Science &amp; Society</a:t>
            </a:r>
            <a:br>
              <a:rPr lang="en-US" sz="700" kern="500" cap="small" spc="20">
                <a:solidFill>
                  <a:srgbClr val="002D4E"/>
                </a:solidFill>
                <a:latin typeface="UC Berkeley OS"/>
                <a:cs typeface="UC Berkeley OS"/>
              </a:rPr>
            </a:br>
            <a:endParaRPr lang="en-US" sz="700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endParaRPr lang="en-US" kern="500" spc="20">
              <a:solidFill>
                <a:srgbClr val="002D4E"/>
              </a:solidFill>
              <a:latin typeface="UC Berkeley OS"/>
              <a:cs typeface="UC Berkeley OS"/>
            </a:endParaRPr>
          </a:p>
          <a:p>
            <a:pPr>
              <a:lnSpc>
                <a:spcPts val="840"/>
              </a:lnSpc>
            </a:pPr>
            <a:r>
              <a:rPr lang="en-US" sz="700" kern="400" spc="20">
                <a:solidFill>
                  <a:srgbClr val="002D4E"/>
                </a:solidFill>
                <a:latin typeface="UC Berkeley OS"/>
                <a:cs typeface="UC Berkeley OS"/>
              </a:rPr>
              <a:t>UNIVERSITY OF CALIFORNIA, BERKELEY</a:t>
            </a:r>
          </a:p>
          <a:p>
            <a:pPr>
              <a:lnSpc>
                <a:spcPts val="840"/>
              </a:lnSpc>
            </a:pPr>
            <a:r>
              <a:rPr lang="en-US" kern="400" spc="20">
                <a:solidFill>
                  <a:srgbClr val="002D4E"/>
                </a:solidFill>
                <a:latin typeface="UC Berkeley OS"/>
                <a:cs typeface="UC Berkeley OS"/>
              </a:rPr>
              <a:t>390 SODA HALL, MC#1776</a:t>
            </a:r>
          </a:p>
          <a:p>
            <a:pPr>
              <a:lnSpc>
                <a:spcPts val="840"/>
              </a:lnSpc>
            </a:pPr>
            <a:r>
              <a:rPr lang="en-US" kern="400" spc="20">
                <a:solidFill>
                  <a:srgbClr val="002D4E"/>
                </a:solidFill>
                <a:latin typeface="UC Berkeley OS"/>
                <a:cs typeface="UC Berkeley OS"/>
              </a:rPr>
              <a:t>BERKELEY, CA 94720–1776</a:t>
            </a:r>
          </a:p>
          <a:p>
            <a:pPr>
              <a:spcBef>
                <a:spcPts val="400"/>
              </a:spcBef>
            </a:pPr>
            <a:br>
              <a:rPr lang="en-US" kern="500" spc="40">
                <a:solidFill>
                  <a:srgbClr val="002D4E"/>
                </a:solidFill>
                <a:latin typeface="UC Berkeley OS"/>
                <a:cs typeface="UC Berkeley OS"/>
              </a:rPr>
            </a:br>
            <a:r>
              <a:rPr lang="en-US" kern="500" spc="40">
                <a:solidFill>
                  <a:srgbClr val="002D4E"/>
                </a:solidFill>
                <a:latin typeface="UC Berkeley OS"/>
                <a:cs typeface="UC Berkeley OS"/>
              </a:rPr>
              <a:t>w: +1.510.642.6820        m:  +1.650.279.5289</a:t>
            </a:r>
          </a:p>
          <a:p>
            <a:r>
              <a:rPr lang="en-US" kern="500" spc="30">
                <a:solidFill>
                  <a:srgbClr val="002D4E"/>
                </a:solidFill>
                <a:latin typeface="UC Berkeley OS"/>
                <a:cs typeface="UC Berkeley OS"/>
              </a:rPr>
              <a:t>fox@berkeley.edu            www.cs.berkeley.edu/</a:t>
            </a:r>
            <a:r>
              <a:rPr lang="en-US" sz="500" kern="500" spc="30">
                <a:solidFill>
                  <a:srgbClr val="002D4E"/>
                </a:solidFill>
                <a:latin typeface="Helvetica"/>
                <a:cs typeface="Helvetica"/>
              </a:rPr>
              <a:t>~</a:t>
            </a:r>
            <a:r>
              <a:rPr lang="en-US" kern="500" spc="30">
                <a:solidFill>
                  <a:srgbClr val="002D4E"/>
                </a:solidFill>
                <a:latin typeface="UC Berkeley OS"/>
                <a:cs typeface="UC Berkeley OS"/>
              </a:rPr>
              <a:t>fox</a:t>
            </a:r>
          </a:p>
          <a:p>
            <a:pPr>
              <a:spcBef>
                <a:spcPts val="600"/>
              </a:spcBef>
            </a:pPr>
            <a:r>
              <a:rPr lang="en-US">
                <a:solidFill>
                  <a:srgbClr val="002D4E"/>
                </a:solidFill>
                <a:latin typeface="UC Berkeley OS"/>
                <a:cs typeface="UC Berkeley OS"/>
              </a:rPr>
              <a:t>GPG  key  ID:  </a:t>
            </a:r>
            <a:r>
              <a:rPr lang="en-US">
                <a:solidFill>
                  <a:srgbClr val="002D4E"/>
                </a:solidFill>
                <a:latin typeface="Roboto Light"/>
                <a:cs typeface="Roboto Light"/>
              </a:rPr>
              <a:t>158D 52EC 9AD0 E747</a:t>
            </a:r>
          </a:p>
        </p:txBody>
      </p:sp>
    </p:spTree>
    <p:extLst>
      <p:ext uri="{BB962C8B-B14F-4D97-AF65-F5344CB8AC3E}">
        <p14:creationId xmlns:p14="http://schemas.microsoft.com/office/powerpoint/2010/main" val="108715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414</Words>
  <Application>Microsoft Macintosh PowerPoint</Application>
  <PresentationFormat>Custom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Helvetica</vt:lpstr>
      <vt:lpstr>Roboto Light</vt:lpstr>
      <vt:lpstr>UC Berkeley 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Armando Fox</dc:creator>
  <cp:lastModifiedBy>Armando Fox</cp:lastModifiedBy>
  <cp:revision>9</cp:revision>
  <cp:lastPrinted>2021-07-21T20:51:26Z</cp:lastPrinted>
  <dcterms:created xsi:type="dcterms:W3CDTF">2017-11-11T00:55:24Z</dcterms:created>
  <dcterms:modified xsi:type="dcterms:W3CDTF">2021-07-21T20:52:56Z</dcterms:modified>
</cp:coreProperties>
</file>