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4"/>
  </p:notesMasterIdLst>
  <p:sldIdLst>
    <p:sldId id="283" r:id="rId2"/>
    <p:sldId id="303" r:id="rId3"/>
    <p:sldId id="304" r:id="rId4"/>
    <p:sldId id="305"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3" r:id="rId23"/>
  </p:sldIdLst>
  <p:sldSz cx="9144000" cy="5143500" type="screen16x9"/>
  <p:notesSz cx="6858000" cy="9144000"/>
  <p:embeddedFontLst>
    <p:embeddedFont>
      <p:font typeface="Montserrat Light" panose="020B0604020202020204" charset="0"/>
      <p:regular r:id="rId25"/>
      <p:bold r:id="rId26"/>
      <p:italic r:id="rId27"/>
      <p:boldItalic r:id="rId28"/>
    </p:embeddedFont>
    <p:embeddedFont>
      <p:font typeface="Century Gothic" panose="020B0502020202020204" pitchFamily="34" charset="0"/>
      <p:regular r:id="rId29"/>
      <p:bold r:id="rId30"/>
      <p:italic r:id="rId31"/>
      <p:boldItalic r:id="rId32"/>
    </p:embeddedFont>
    <p:embeddedFont>
      <p:font typeface="Montserrat ExtraBold" panose="020B0604020202020204" charset="0"/>
      <p:bold r:id="rId33"/>
      <p:boldItalic r:id="rId34"/>
    </p:embeddedFont>
    <p:embeddedFont>
      <p:font typeface="Arial Unicode MS" panose="020B0604020202020204" pitchFamily="34" charset="-128"/>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D45F5A-624D-4C4B-B525-A5E7E128D495}">
  <a:tblStyle styleId="{C3D45F5A-624D-4C4B-B525-A5E7E128D49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5733113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7816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701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6135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6818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246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3779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7125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274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1830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0703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3929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941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3806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5893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75149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pic>
        <p:nvPicPr>
          <p:cNvPr id="54" name="Google Shape;54;p11"/>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3C78D8"/>
            </a:gs>
            <a:gs pos="100000">
              <a:srgbClr val="00FFFF"/>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9000" y="911700"/>
            <a:ext cx="2020800" cy="332760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lstStyle>
            <a:lvl1pPr lvl="0">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1pPr>
            <a:lvl2pPr lvl="1">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2pPr>
            <a:lvl3pPr lvl="2">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3pPr>
            <a:lvl4pPr lvl="3">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4pPr>
            <a:lvl5pPr lvl="4">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5pPr>
            <a:lvl6pPr lvl="5">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6pPr>
            <a:lvl7pPr lvl="6">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7pPr>
            <a:lvl8pPr lvl="7">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8pPr>
            <a:lvl9pPr lvl="8">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3844325" y="805325"/>
            <a:ext cx="4842600" cy="3548100"/>
          </a:xfrm>
          <a:prstGeom prst="rect">
            <a:avLst/>
          </a:prstGeom>
          <a:noFill/>
          <a:ln>
            <a:noFill/>
          </a:ln>
        </p:spPr>
        <p:txBody>
          <a:bodyPr spcFirstLastPara="1" wrap="square" lIns="0" tIns="0" rIns="0" bIns="0" anchor="ctr" anchorCtr="0"/>
          <a:lstStyle>
            <a:lvl1pPr marL="457200" lvl="0" indent="-368300">
              <a:lnSpc>
                <a:spcPct val="115000"/>
              </a:lnSpc>
              <a:spcBef>
                <a:spcPts val="6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1pPr>
            <a:lvl2pPr marL="914400" lvl="1"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2pPr>
            <a:lvl3pPr marL="1371600" lvl="2"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3pPr>
            <a:lvl4pPr marL="1828800" lvl="3"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4pPr>
            <a:lvl5pPr marL="2286000" lvl="4"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5pPr>
            <a:lvl6pPr marL="2743200" lvl="5"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6pPr>
            <a:lvl7pPr marL="3200400" lvl="6"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7pPr>
            <a:lvl8pPr marL="3657600" lvl="7"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8pPr>
            <a:lvl9pPr marL="4114800" lvl="8" indent="-368300">
              <a:lnSpc>
                <a:spcPct val="115000"/>
              </a:lnSpc>
              <a:spcBef>
                <a:spcPts val="1000"/>
              </a:spcBef>
              <a:spcAft>
                <a:spcPts val="100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200">
                <a:solidFill>
                  <a:srgbClr val="B7B7B7"/>
                </a:solidFill>
                <a:latin typeface="Montserrat Light"/>
                <a:ea typeface="Montserrat Light"/>
                <a:cs typeface="Montserrat Light"/>
                <a:sym typeface="Montserrat Light"/>
              </a:defRPr>
            </a:lvl1pPr>
            <a:lvl2pPr lvl="1" algn="r">
              <a:buNone/>
              <a:defRPr sz="1200">
                <a:solidFill>
                  <a:srgbClr val="B7B7B7"/>
                </a:solidFill>
                <a:latin typeface="Montserrat Light"/>
                <a:ea typeface="Montserrat Light"/>
                <a:cs typeface="Montserrat Light"/>
                <a:sym typeface="Montserrat Light"/>
              </a:defRPr>
            </a:lvl2pPr>
            <a:lvl3pPr lvl="2" algn="r">
              <a:buNone/>
              <a:defRPr sz="1200">
                <a:solidFill>
                  <a:srgbClr val="B7B7B7"/>
                </a:solidFill>
                <a:latin typeface="Montserrat Light"/>
                <a:ea typeface="Montserrat Light"/>
                <a:cs typeface="Montserrat Light"/>
                <a:sym typeface="Montserrat Light"/>
              </a:defRPr>
            </a:lvl3pPr>
            <a:lvl4pPr lvl="3" algn="r">
              <a:buNone/>
              <a:defRPr sz="1200">
                <a:solidFill>
                  <a:srgbClr val="B7B7B7"/>
                </a:solidFill>
                <a:latin typeface="Montserrat Light"/>
                <a:ea typeface="Montserrat Light"/>
                <a:cs typeface="Montserrat Light"/>
                <a:sym typeface="Montserrat Light"/>
              </a:defRPr>
            </a:lvl4pPr>
            <a:lvl5pPr lvl="4" algn="r">
              <a:buNone/>
              <a:defRPr sz="1200">
                <a:solidFill>
                  <a:srgbClr val="B7B7B7"/>
                </a:solidFill>
                <a:latin typeface="Montserrat Light"/>
                <a:ea typeface="Montserrat Light"/>
                <a:cs typeface="Montserrat Light"/>
                <a:sym typeface="Montserrat Light"/>
              </a:defRPr>
            </a:lvl5pPr>
            <a:lvl6pPr lvl="5" algn="r">
              <a:buNone/>
              <a:defRPr sz="1200">
                <a:solidFill>
                  <a:srgbClr val="B7B7B7"/>
                </a:solidFill>
                <a:latin typeface="Montserrat Light"/>
                <a:ea typeface="Montserrat Light"/>
                <a:cs typeface="Montserrat Light"/>
                <a:sym typeface="Montserrat Light"/>
              </a:defRPr>
            </a:lvl6pPr>
            <a:lvl7pPr lvl="6" algn="r">
              <a:buNone/>
              <a:defRPr sz="1200">
                <a:solidFill>
                  <a:srgbClr val="B7B7B7"/>
                </a:solidFill>
                <a:latin typeface="Montserrat Light"/>
                <a:ea typeface="Montserrat Light"/>
                <a:cs typeface="Montserrat Light"/>
                <a:sym typeface="Montserrat Light"/>
              </a:defRPr>
            </a:lvl7pPr>
            <a:lvl8pPr lvl="7" algn="r">
              <a:buNone/>
              <a:defRPr sz="1200">
                <a:solidFill>
                  <a:srgbClr val="B7B7B7"/>
                </a:solidFill>
                <a:latin typeface="Montserrat Light"/>
                <a:ea typeface="Montserrat Light"/>
                <a:cs typeface="Montserrat Light"/>
                <a:sym typeface="Montserrat Light"/>
              </a:defRPr>
            </a:lvl8pPr>
            <a:lvl9pPr lvl="8" algn="r">
              <a:buNone/>
              <a:defRPr sz="1200">
                <a:solidFill>
                  <a:srgbClr val="B7B7B7"/>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57" r:id="rId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blog.phonehouse.es/2018/03/26/tipos-pantalla/" TargetMode="External"/><Relationship Id="rId2" Type="http://schemas.openxmlformats.org/officeDocument/2006/relationships/hyperlink" Target="https://www.unocero.com/smartphones/conoce-los-tipos-de-bateria-que-tienen-los-celulares/" TargetMode="External"/><Relationship Id="rId1" Type="http://schemas.openxmlformats.org/officeDocument/2006/relationships/slideLayout" Target="../slideLayouts/slideLayout1.xml"/><Relationship Id="rId4" Type="http://schemas.openxmlformats.org/officeDocument/2006/relationships/hyperlink" Target="https://reddesignsystems.com/apps-nativas-vs-apps-web-vs-apps-hibridas-cual-es-mejor-y-en-que-se-diferencia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2" name="Google Shape;272;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3" name="Rectángulo 2"/>
          <p:cNvSpPr/>
          <p:nvPr/>
        </p:nvSpPr>
        <p:spPr>
          <a:xfrm>
            <a:off x="658258" y="389302"/>
            <a:ext cx="7779694" cy="1200329"/>
          </a:xfrm>
          <a:prstGeom prst="rect">
            <a:avLst/>
          </a:prstGeom>
          <a:noFill/>
        </p:spPr>
        <p:txBody>
          <a:bodyPr wrap="none" lIns="91440" tIns="45720" rIns="91440" bIns="45720">
            <a:spAutoFit/>
          </a:bodyPr>
          <a:lstStyle/>
          <a:p>
            <a:pPr algn="ctr"/>
            <a:r>
              <a:rPr lang="es-MX"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Century Gothic" panose="020B0502020202020204" pitchFamily="34" charset="0"/>
              </a:rPr>
              <a:t>Universidad Nacional Autónoma </a:t>
            </a:r>
            <a:endParaRPr lang="es-MX"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Century Gothic" panose="020B0502020202020204" pitchFamily="34" charset="0"/>
            </a:endParaRPr>
          </a:p>
          <a:p>
            <a:pPr algn="ctr"/>
            <a:r>
              <a:rPr lang="es-MX" sz="36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anose="020B0502020202020204" pitchFamily="34" charset="0"/>
              </a:rPr>
              <a:t>de </a:t>
            </a:r>
            <a:r>
              <a:rPr lang="es-MX" sz="3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anose="020B0502020202020204" pitchFamily="34" charset="0"/>
              </a:rPr>
              <a:t>México</a:t>
            </a:r>
          </a:p>
        </p:txBody>
      </p:sp>
      <p:pic>
        <p:nvPicPr>
          <p:cNvPr id="1028" name="Picture 4" descr="Resultado de imagen para logo un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38" y="856314"/>
            <a:ext cx="1715755" cy="15310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logo facultad de ingenieria un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7882" y="989467"/>
            <a:ext cx="1290453" cy="1264781"/>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2719208" y="1589631"/>
            <a:ext cx="2579553" cy="584775"/>
          </a:xfrm>
          <a:prstGeom prst="rect">
            <a:avLst/>
          </a:prstGeom>
          <a:noFill/>
        </p:spPr>
        <p:txBody>
          <a:bodyPr wrap="none" lIns="91440" tIns="45720" rIns="91440" bIns="45720">
            <a:spAutoFit/>
          </a:bodyPr>
          <a:lstStyle/>
          <a:p>
            <a:pPr algn="ctr"/>
            <a:r>
              <a:rPr lang="es-ES" sz="3200" b="1" spc="50" dirty="0" smtClean="0">
                <a:ln w="9525" cmpd="sng">
                  <a:solidFill>
                    <a:schemeClr val="accent1"/>
                  </a:solidFill>
                  <a:prstDash val="solid"/>
                </a:ln>
                <a:solidFill>
                  <a:srgbClr val="92D050"/>
                </a:solidFill>
                <a:effectLst>
                  <a:glow rad="38100">
                    <a:schemeClr val="accent1">
                      <a:alpha val="40000"/>
                    </a:schemeClr>
                  </a:glow>
                </a:effectLst>
                <a:latin typeface="Century Gothic" panose="020B0502020202020204" pitchFamily="34" charset="0"/>
              </a:rPr>
              <a:t>Iphone (XS)</a:t>
            </a:r>
            <a:endParaRPr lang="es-ES" sz="3200" b="1" spc="50" dirty="0">
              <a:ln w="9525" cmpd="sng">
                <a:solidFill>
                  <a:schemeClr val="accent1"/>
                </a:solidFill>
                <a:prstDash val="solid"/>
              </a:ln>
              <a:solidFill>
                <a:srgbClr val="92D050"/>
              </a:solidFill>
              <a:effectLst>
                <a:glow rad="38100">
                  <a:schemeClr val="accent1">
                    <a:alpha val="40000"/>
                  </a:schemeClr>
                </a:glow>
              </a:effectLst>
              <a:latin typeface="Century Gothic" panose="020B0502020202020204" pitchFamily="34" charset="0"/>
            </a:endParaRPr>
          </a:p>
        </p:txBody>
      </p:sp>
      <p:sp>
        <p:nvSpPr>
          <p:cNvPr id="8" name="CuadroTexto 7"/>
          <p:cNvSpPr txBox="1"/>
          <p:nvPr/>
        </p:nvSpPr>
        <p:spPr>
          <a:xfrm>
            <a:off x="373674" y="4241441"/>
            <a:ext cx="4536189" cy="400110"/>
          </a:xfrm>
          <a:prstGeom prst="rect">
            <a:avLst/>
          </a:prstGeom>
          <a:noFill/>
        </p:spPr>
        <p:txBody>
          <a:bodyPr wrap="square" rtlCol="0">
            <a:spAutoFit/>
          </a:bodyPr>
          <a:lstStyle/>
          <a:p>
            <a:pPr algn="ctr"/>
            <a:r>
              <a:rPr lang="es-MX" sz="2000" b="1" dirty="0" smtClean="0">
                <a:latin typeface="Century Gothic" panose="020B0502020202020204" pitchFamily="34" charset="0"/>
              </a:rPr>
              <a:t>Ricardo Vilchis Tomás : Grupo 9</a:t>
            </a:r>
            <a:endParaRPr lang="es-MX" sz="2000" b="1" dirty="0">
              <a:latin typeface="Century Gothic" panose="020B0502020202020204" pitchFamily="34" charset="0"/>
            </a:endParaRPr>
          </a:p>
        </p:txBody>
      </p:sp>
      <p:pic>
        <p:nvPicPr>
          <p:cNvPr id="1032" name="Picture 8" descr="Resultado de imagen para first ipho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482" y="2337007"/>
            <a:ext cx="3178037" cy="174183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sultado de imagen para iphone x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8863" y="2313866"/>
            <a:ext cx="3178037" cy="17418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sultado de imagen para logo app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74716" y="1406994"/>
            <a:ext cx="755395" cy="847254"/>
          </a:xfrm>
          <a:prstGeom prst="rect">
            <a:avLst/>
          </a:prstGeom>
          <a:noFill/>
          <a:extLst>
            <a:ext uri="{909E8E84-426E-40DD-AFC4-6F175D3DCCD1}">
              <a14:hiddenFill xmlns:a14="http://schemas.microsoft.com/office/drawing/2010/main">
                <a:solidFill>
                  <a:srgbClr val="FFFFFF"/>
                </a:solidFill>
              </a14:hiddenFill>
            </a:ext>
          </a:extLst>
        </p:spPr>
      </p:pic>
      <p:sp>
        <p:nvSpPr>
          <p:cNvPr id="9" name="Flecha derecha 8"/>
          <p:cNvSpPr/>
          <p:nvPr/>
        </p:nvSpPr>
        <p:spPr>
          <a:xfrm>
            <a:off x="4019692" y="2966378"/>
            <a:ext cx="1086998" cy="483091"/>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MX"/>
          </a:p>
        </p:txBody>
      </p:sp>
    </p:spTree>
    <p:extLst>
      <p:ext uri="{BB962C8B-B14F-4D97-AF65-F5344CB8AC3E}">
        <p14:creationId xmlns:p14="http://schemas.microsoft.com/office/powerpoint/2010/main" val="267507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2" name="Google Shape;272;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2" name="CuadroTexto 1"/>
          <p:cNvSpPr txBox="1"/>
          <p:nvPr/>
        </p:nvSpPr>
        <p:spPr>
          <a:xfrm>
            <a:off x="372140" y="956930"/>
            <a:ext cx="8657144" cy="1754326"/>
          </a:xfrm>
          <a:prstGeom prst="rect">
            <a:avLst/>
          </a:prstGeom>
          <a:noFill/>
        </p:spPr>
        <p:txBody>
          <a:bodyPr wrap="square" rtlCol="0">
            <a:spAutoFit/>
          </a:bodyPr>
          <a:lstStyle/>
          <a:p>
            <a:r>
              <a:rPr lang="es-MX" sz="1200" b="1" dirty="0" smtClean="0">
                <a:latin typeface="Century Gothic" panose="020B0502020202020204" pitchFamily="34" charset="0"/>
              </a:rPr>
              <a:t>Apps Hibridas</a:t>
            </a:r>
            <a:r>
              <a:rPr lang="es-MX" sz="1200" dirty="0" smtClean="0">
                <a:latin typeface="Century Gothic" panose="020B0502020202020204" pitchFamily="34" charset="0"/>
              </a:rPr>
              <a:t>: Es </a:t>
            </a:r>
            <a:r>
              <a:rPr lang="es-MX" sz="1200" dirty="0">
                <a:latin typeface="Century Gothic" panose="020B0502020202020204" pitchFamily="34" charset="0"/>
              </a:rPr>
              <a:t>una combinación de las dos anteriores (Nativa y Web). Las Apps Híbridas se desarrollan con lenguajes propios de las </a:t>
            </a:r>
            <a:r>
              <a:rPr lang="es-MX" sz="1200" dirty="0" err="1">
                <a:latin typeface="Century Gothic" panose="020B0502020202020204" pitchFamily="34" charset="0"/>
              </a:rPr>
              <a:t>WebApp</a:t>
            </a:r>
            <a:r>
              <a:rPr lang="es-MX" sz="1200" dirty="0">
                <a:latin typeface="Century Gothic" panose="020B0502020202020204" pitchFamily="34" charset="0"/>
              </a:rPr>
              <a:t> (HTML, </a:t>
            </a:r>
            <a:r>
              <a:rPr lang="es-MX" sz="1200" dirty="0" err="1">
                <a:latin typeface="Century Gothic" panose="020B0502020202020204" pitchFamily="34" charset="0"/>
              </a:rPr>
              <a:t>Javascript</a:t>
            </a:r>
            <a:r>
              <a:rPr lang="es-MX" sz="1200" dirty="0">
                <a:latin typeface="Century Gothic" panose="020B0502020202020204" pitchFamily="34" charset="0"/>
              </a:rPr>
              <a:t> y CSS) por lo que permite su uso en diferentes plataformas. Pero a su vez, dan la posibilidad de acceder a gran parte de las características del Hardware del dispositivo</a:t>
            </a:r>
            <a:r>
              <a:rPr lang="es-MX" sz="1200" dirty="0" smtClean="0">
                <a:latin typeface="Century Gothic" panose="020B0502020202020204" pitchFamily="34" charset="0"/>
              </a:rPr>
              <a:t>.</a:t>
            </a:r>
          </a:p>
          <a:p>
            <a:r>
              <a:rPr lang="es-MX" sz="1200" b="1" dirty="0" smtClean="0">
                <a:latin typeface="Century Gothic" panose="020B0502020202020204" pitchFamily="34" charset="0"/>
              </a:rPr>
              <a:t>Ventajas</a:t>
            </a:r>
            <a:r>
              <a:rPr lang="es-MX" sz="1200" dirty="0" smtClean="0">
                <a:latin typeface="Century Gothic" panose="020B0502020202020204" pitchFamily="34" charset="0"/>
              </a:rPr>
              <a:t>: </a:t>
            </a:r>
            <a:r>
              <a:rPr lang="es-MX" sz="1200" dirty="0">
                <a:latin typeface="Century Gothic" panose="020B0502020202020204" pitchFamily="34" charset="0"/>
              </a:rPr>
              <a:t>A pesar de estar desarrollada con HTML, Java o CSS, es posible reunir los códigos y distribuirla en App Store,</a:t>
            </a:r>
          </a:p>
          <a:p>
            <a:r>
              <a:rPr lang="es-MX" sz="1200" dirty="0">
                <a:latin typeface="Century Gothic" panose="020B0502020202020204" pitchFamily="34" charset="0"/>
              </a:rPr>
              <a:t>Puede utilizar el mismo código base para múltiples plataformas,</a:t>
            </a:r>
          </a:p>
          <a:p>
            <a:r>
              <a:rPr lang="es-MX" sz="1200" dirty="0">
                <a:latin typeface="Century Gothic" panose="020B0502020202020204" pitchFamily="34" charset="0"/>
              </a:rPr>
              <a:t>Acceso a parte del Hardware del dispositivo,</a:t>
            </a:r>
          </a:p>
          <a:p>
            <a:r>
              <a:rPr lang="es-MX" sz="1200" dirty="0">
                <a:latin typeface="Century Gothic" panose="020B0502020202020204" pitchFamily="34" charset="0"/>
              </a:rPr>
              <a:t>Más económica y posibilidad de llegar a un grupo mayor de usuarios.</a:t>
            </a:r>
          </a:p>
          <a:p>
            <a:endParaRPr lang="es-MX" sz="1200" dirty="0">
              <a:latin typeface="Century Gothic" panose="020B0502020202020204" pitchFamily="34" charset="0"/>
            </a:endParaRPr>
          </a:p>
        </p:txBody>
      </p:sp>
      <p:pic>
        <p:nvPicPr>
          <p:cNvPr id="8194" name="Picture 2" descr="Resultado de imagen para swift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140" y="2419856"/>
            <a:ext cx="4898503" cy="1905566"/>
          </a:xfrm>
          <a:prstGeom prst="rect">
            <a:avLst/>
          </a:prstGeom>
          <a:noFill/>
          <a:extLst>
            <a:ext uri="{909E8E84-426E-40DD-AFC4-6F175D3DCCD1}">
              <a14:hiddenFill xmlns:a14="http://schemas.microsoft.com/office/drawing/2010/main">
                <a:solidFill>
                  <a:srgbClr val="FFFFFF"/>
                </a:solidFill>
              </a14:hiddenFill>
            </a:ext>
          </a:extLst>
        </p:spPr>
      </p:pic>
      <p:sp>
        <p:nvSpPr>
          <p:cNvPr id="3" name="Flecha derecha 2"/>
          <p:cNvSpPr/>
          <p:nvPr/>
        </p:nvSpPr>
        <p:spPr>
          <a:xfrm>
            <a:off x="5435028" y="3236360"/>
            <a:ext cx="1037690" cy="54453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MX"/>
          </a:p>
        </p:txBody>
      </p:sp>
      <p:sp>
        <p:nvSpPr>
          <p:cNvPr id="4" name="CuadroTexto 3"/>
          <p:cNvSpPr txBox="1"/>
          <p:nvPr/>
        </p:nvSpPr>
        <p:spPr>
          <a:xfrm>
            <a:off x="6631118" y="3153741"/>
            <a:ext cx="1773143" cy="738664"/>
          </a:xfrm>
          <a:prstGeom prst="rect">
            <a:avLst/>
          </a:prstGeom>
          <a:noFill/>
        </p:spPr>
        <p:txBody>
          <a:bodyPr wrap="square" rtlCol="0">
            <a:spAutoFit/>
          </a:bodyPr>
          <a:lstStyle/>
          <a:p>
            <a:r>
              <a:rPr lang="es-MX" b="1" dirty="0" smtClean="0">
                <a:latin typeface="Century Gothic" panose="020B0502020202020204" pitchFamily="34" charset="0"/>
              </a:rPr>
              <a:t>Para desarrollo de Apps nativas en IOS</a:t>
            </a:r>
            <a:endParaRPr lang="es-MX" b="1" dirty="0">
              <a:latin typeface="Century Gothic" panose="020B0502020202020204" pitchFamily="34" charset="0"/>
            </a:endParaRPr>
          </a:p>
        </p:txBody>
      </p:sp>
    </p:spTree>
    <p:extLst>
      <p:ext uri="{BB962C8B-B14F-4D97-AF65-F5344CB8AC3E}">
        <p14:creationId xmlns:p14="http://schemas.microsoft.com/office/powerpoint/2010/main" val="3218940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2" name="Google Shape;272;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Rectángulo 1"/>
          <p:cNvSpPr/>
          <p:nvPr/>
        </p:nvSpPr>
        <p:spPr>
          <a:xfrm>
            <a:off x="459073" y="355713"/>
            <a:ext cx="8295861" cy="646331"/>
          </a:xfrm>
          <a:prstGeom prst="rect">
            <a:avLst/>
          </a:prstGeom>
          <a:noFill/>
        </p:spPr>
        <p:txBody>
          <a:bodyPr wrap="none" lIns="91440" tIns="45720" rIns="91440" bIns="45720">
            <a:spAutoFit/>
          </a:bodyPr>
          <a:lstStyle/>
          <a:p>
            <a:pPr algn="ctr"/>
            <a:r>
              <a:rPr lang="es-ES" sz="3600" b="1" spc="50" dirty="0" smtClean="0">
                <a:ln w="0"/>
                <a:solidFill>
                  <a:schemeClr val="bg2"/>
                </a:solidFill>
                <a:effectLst>
                  <a:innerShdw blurRad="63500" dist="50800" dir="13500000">
                    <a:srgbClr val="000000">
                      <a:alpha val="50000"/>
                    </a:srgbClr>
                  </a:innerShdw>
                </a:effectLst>
                <a:latin typeface="Century Gothic" panose="020B0502020202020204" pitchFamily="34" charset="0"/>
              </a:rPr>
              <a:t>Especificaciones Técnicas y Costos</a:t>
            </a:r>
            <a:endParaRPr lang="es-ES" sz="3600" b="1" cap="none" spc="50" dirty="0">
              <a:ln w="0"/>
              <a:solidFill>
                <a:schemeClr val="bg2"/>
              </a:solidFill>
              <a:effectLst>
                <a:innerShdw blurRad="63500" dist="50800" dir="13500000">
                  <a:srgbClr val="000000">
                    <a:alpha val="50000"/>
                  </a:srgbClr>
                </a:innerShdw>
              </a:effectLst>
              <a:latin typeface="Century Gothic" panose="020B0502020202020204" pitchFamily="34" charset="0"/>
            </a:endParaRPr>
          </a:p>
        </p:txBody>
      </p:sp>
      <p:sp>
        <p:nvSpPr>
          <p:cNvPr id="3" name="Rectángulo 2"/>
          <p:cNvSpPr/>
          <p:nvPr/>
        </p:nvSpPr>
        <p:spPr>
          <a:xfrm>
            <a:off x="3637025" y="1526884"/>
            <a:ext cx="1939955" cy="523220"/>
          </a:xfrm>
          <a:prstGeom prst="rect">
            <a:avLst/>
          </a:prstGeom>
          <a:noFill/>
        </p:spPr>
        <p:txBody>
          <a:bodyPr wrap="none" lIns="91440" tIns="45720" rIns="91440" bIns="45720">
            <a:spAutoFit/>
          </a:bodyPr>
          <a:lstStyle/>
          <a:p>
            <a:pPr algn="ctr"/>
            <a:r>
              <a:rPr lang="es-ES" sz="28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Century Gothic" panose="020B0502020202020204" pitchFamily="34" charset="0"/>
              </a:rPr>
              <a:t>Iphone XS</a:t>
            </a:r>
            <a:endParaRPr lang="es-ES" sz="28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Century Gothic" panose="020B0502020202020204" pitchFamily="34" charset="0"/>
            </a:endParaRPr>
          </a:p>
        </p:txBody>
      </p:sp>
      <p:sp>
        <p:nvSpPr>
          <p:cNvPr id="4" name="CuadroTexto 3"/>
          <p:cNvSpPr txBox="1"/>
          <p:nvPr/>
        </p:nvSpPr>
        <p:spPr>
          <a:xfrm>
            <a:off x="723014" y="1265274"/>
            <a:ext cx="3019646" cy="523220"/>
          </a:xfrm>
          <a:prstGeom prst="rect">
            <a:avLst/>
          </a:prstGeom>
          <a:noFill/>
        </p:spPr>
        <p:txBody>
          <a:bodyPr wrap="square" rtlCol="0">
            <a:spAutoFit/>
          </a:bodyPr>
          <a:lstStyle/>
          <a:p>
            <a:r>
              <a:rPr lang="es-MX" b="1" dirty="0" smtClean="0">
                <a:latin typeface="Century Gothic" panose="020B0502020202020204" pitchFamily="34" charset="0"/>
              </a:rPr>
              <a:t>Capacidades: 64,256 y 512 GB (Memoria no ampliable)</a:t>
            </a:r>
            <a:endParaRPr lang="es-MX" b="1" dirty="0">
              <a:latin typeface="Century Gothic" panose="020B0502020202020204" pitchFamily="34" charset="0"/>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400" y="2314954"/>
            <a:ext cx="3755177" cy="2046557"/>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4307" y="915842"/>
            <a:ext cx="2822377" cy="4227609"/>
          </a:xfrm>
          <a:prstGeom prst="rect">
            <a:avLst/>
          </a:prstGeom>
        </p:spPr>
      </p:pic>
    </p:spTree>
    <p:extLst>
      <p:ext uri="{BB962C8B-B14F-4D97-AF65-F5344CB8AC3E}">
        <p14:creationId xmlns:p14="http://schemas.microsoft.com/office/powerpoint/2010/main" val="1659244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2" name="Google Shape;272;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CuadroTexto 1"/>
          <p:cNvSpPr txBox="1"/>
          <p:nvPr/>
        </p:nvSpPr>
        <p:spPr>
          <a:xfrm>
            <a:off x="691116" y="1157537"/>
            <a:ext cx="7070651" cy="2631490"/>
          </a:xfrm>
          <a:prstGeom prst="rect">
            <a:avLst/>
          </a:prstGeom>
          <a:noFill/>
        </p:spPr>
        <p:txBody>
          <a:bodyPr wrap="square" rtlCol="0">
            <a:spAutoFit/>
          </a:bodyPr>
          <a:lstStyle/>
          <a:p>
            <a:r>
              <a:rPr lang="es-MX" sz="1100" b="1" dirty="0" err="1" smtClean="0"/>
              <a:t>LCD</a:t>
            </a:r>
            <a:r>
              <a:rPr lang="es-MX" sz="1100" dirty="0" err="1" smtClean="0"/>
              <a:t>:Una</a:t>
            </a:r>
            <a:r>
              <a:rPr lang="es-MX" sz="1100" dirty="0" smtClean="0"/>
              <a:t> </a:t>
            </a:r>
            <a:r>
              <a:rPr lang="es-MX" sz="1100" dirty="0"/>
              <a:t>pantalla </a:t>
            </a:r>
            <a:r>
              <a:rPr lang="es-MX" sz="1100" b="1" dirty="0"/>
              <a:t>LCD</a:t>
            </a:r>
            <a:r>
              <a:rPr lang="es-MX" sz="1100" dirty="0"/>
              <a:t> </a:t>
            </a:r>
            <a:r>
              <a:rPr lang="es-MX" sz="1100" i="1" dirty="0"/>
              <a:t>(</a:t>
            </a:r>
            <a:r>
              <a:rPr lang="es-MX" sz="1100" b="1" i="1" dirty="0" err="1"/>
              <a:t>liquid</a:t>
            </a:r>
            <a:r>
              <a:rPr lang="es-MX" sz="1100" b="1" i="1" dirty="0"/>
              <a:t> </a:t>
            </a:r>
            <a:r>
              <a:rPr lang="es-MX" sz="1100" b="1" i="1" dirty="0" err="1"/>
              <a:t>crystal</a:t>
            </a:r>
            <a:r>
              <a:rPr lang="es-MX" sz="1100" b="1" i="1" dirty="0"/>
              <a:t> </a:t>
            </a:r>
            <a:r>
              <a:rPr lang="es-MX" sz="1100" b="1" i="1" dirty="0" err="1"/>
              <a:t>display</a:t>
            </a:r>
            <a:r>
              <a:rPr lang="es-MX" sz="1100" i="1" dirty="0"/>
              <a:t>:</a:t>
            </a:r>
            <a:r>
              <a:rPr lang="es-MX" sz="1100" dirty="0"/>
              <a:t> ‘</a:t>
            </a:r>
            <a:r>
              <a:rPr lang="es-MX" sz="1100" b="1" dirty="0"/>
              <a:t>pantalla de cristal </a:t>
            </a:r>
            <a:r>
              <a:rPr lang="es-MX" sz="1100" b="1" dirty="0" smtClean="0"/>
              <a:t>líquido</a:t>
            </a:r>
            <a:r>
              <a:rPr lang="es-MX" sz="1100" dirty="0" smtClean="0"/>
              <a:t>’ )es </a:t>
            </a:r>
            <a:r>
              <a:rPr lang="es-MX" sz="1100" dirty="0"/>
              <a:t>una pantalla delgada y plana formada por un número de píxeles en color o monocromos colocados delante de una fuente de luz o reflectora. Hay </a:t>
            </a:r>
            <a:r>
              <a:rPr lang="es-MX" sz="1100" b="1" dirty="0"/>
              <a:t>pantallas LCD que son de tipo TFT o de tipo IPS.</a:t>
            </a:r>
            <a:r>
              <a:rPr lang="es-MX" sz="1100" dirty="0"/>
              <a:t> Ambas son LCD. Las pantallas IPS con una mejora </a:t>
            </a:r>
            <a:r>
              <a:rPr lang="es-MX" sz="1100" dirty="0" smtClean="0"/>
              <a:t>de las </a:t>
            </a:r>
            <a:r>
              <a:rPr lang="es-MX" sz="1100" dirty="0"/>
              <a:t>pantallas TFT y permiten que los ángulos de visión sean más anchos y, además, el consumo de energía es más reducido. Aunque es más reducido en las pantallas IPS, las pantallas LCD, en general, consumen más que otros tipos de pantalla. </a:t>
            </a:r>
            <a:r>
              <a:rPr lang="es-MX" sz="1100" b="1" dirty="0"/>
              <a:t>Necesitan mucha energía</a:t>
            </a:r>
            <a:r>
              <a:rPr lang="es-MX" sz="1100" dirty="0"/>
              <a:t> para funcionar y hacen que la batería del teléfono sufra más</a:t>
            </a:r>
            <a:r>
              <a:rPr lang="es-MX" sz="1100" dirty="0" smtClean="0"/>
              <a:t>.</a:t>
            </a:r>
          </a:p>
          <a:p>
            <a:r>
              <a:rPr lang="es-MX" sz="1100" b="1" dirty="0" smtClean="0"/>
              <a:t>LED: </a:t>
            </a:r>
            <a:r>
              <a:rPr lang="es-MX" sz="1100" dirty="0" smtClean="0"/>
              <a:t>Un</a:t>
            </a:r>
            <a:r>
              <a:rPr lang="es-MX" sz="1100" dirty="0"/>
              <a:t> </a:t>
            </a:r>
            <a:r>
              <a:rPr lang="es-MX" sz="1100" b="1" dirty="0"/>
              <a:t>diodo emisor de luz</a:t>
            </a:r>
            <a:r>
              <a:rPr lang="es-MX" sz="1100" dirty="0"/>
              <a:t> o </a:t>
            </a:r>
            <a:r>
              <a:rPr lang="es-MX" sz="1100" dirty="0" smtClean="0"/>
              <a:t>ledes </a:t>
            </a:r>
            <a:r>
              <a:rPr lang="es-MX" sz="1100" dirty="0"/>
              <a:t>una fuente de </a:t>
            </a:r>
            <a:r>
              <a:rPr lang="es-MX" sz="1100" dirty="0" smtClean="0"/>
              <a:t>luz constituida </a:t>
            </a:r>
            <a:r>
              <a:rPr lang="es-MX" sz="1100" dirty="0"/>
              <a:t>por un material semiconductor dotado de dos terminales. Se trata de un diodo de unión p-n, que emite luz cuando está activado</a:t>
            </a:r>
            <a:r>
              <a:rPr lang="es-MX" sz="1100" dirty="0" smtClean="0"/>
              <a:t>.</a:t>
            </a:r>
            <a:endParaRPr lang="es-MX" sz="1100" b="1" dirty="0" smtClean="0"/>
          </a:p>
          <a:p>
            <a:r>
              <a:rPr lang="es-MX" sz="1100" b="1" dirty="0" smtClean="0"/>
              <a:t>OLED: </a:t>
            </a:r>
            <a:r>
              <a:rPr lang="es-MX" sz="1100" dirty="0" smtClean="0"/>
              <a:t>Un</a:t>
            </a:r>
            <a:r>
              <a:rPr lang="es-MX" sz="1100" dirty="0"/>
              <a:t> </a:t>
            </a:r>
            <a:r>
              <a:rPr lang="es-MX" sz="1100" b="1" dirty="0"/>
              <a:t>diodo orgánico de emisión de luz</a:t>
            </a:r>
            <a:r>
              <a:rPr lang="es-MX" sz="1100" dirty="0"/>
              <a:t> u </a:t>
            </a:r>
            <a:r>
              <a:rPr lang="es-MX" sz="1100" b="1" dirty="0"/>
              <a:t>OLED</a:t>
            </a:r>
            <a:r>
              <a:rPr lang="es-MX" sz="1100" dirty="0"/>
              <a:t> (siglas en inglés de </a:t>
            </a:r>
            <a:r>
              <a:rPr lang="es-MX" sz="1100" i="1" dirty="0" err="1"/>
              <a:t>organic</a:t>
            </a:r>
            <a:r>
              <a:rPr lang="es-MX" sz="1100" i="1" dirty="0"/>
              <a:t> light-</a:t>
            </a:r>
            <a:r>
              <a:rPr lang="es-MX" sz="1100" i="1" dirty="0" err="1"/>
              <a:t>emitting</a:t>
            </a:r>
            <a:r>
              <a:rPr lang="es-MX" sz="1100" i="1" dirty="0"/>
              <a:t> </a:t>
            </a:r>
            <a:r>
              <a:rPr lang="es-MX" sz="1100" i="1" dirty="0" err="1"/>
              <a:t>diode</a:t>
            </a:r>
            <a:r>
              <a:rPr lang="es-MX" sz="1100" dirty="0"/>
              <a:t>) es un tipo de diodo que se basa en una capa electroluminiscente formada por una película de componentes orgánicos que reaccionan a una determinada estimulación eléctrica, generando y emitiendo luz por sí mismos</a:t>
            </a:r>
            <a:r>
              <a:rPr lang="es-MX" sz="1100" dirty="0" smtClean="0"/>
              <a:t>. Son </a:t>
            </a:r>
            <a:r>
              <a:rPr lang="es-MX" sz="1100" dirty="0"/>
              <a:t>más brillantes, delgadas y más eficientes que las pantallas LCD. Es normal verlas en modelos de gamas altas en alguna de sus variantes (AMOLED o </a:t>
            </a:r>
            <a:r>
              <a:rPr lang="es-MX" sz="1100" dirty="0" err="1"/>
              <a:t>Super</a:t>
            </a:r>
            <a:r>
              <a:rPr lang="es-MX" sz="1100" dirty="0"/>
              <a:t> AMOLED) y permiten que el </a:t>
            </a:r>
            <a:r>
              <a:rPr lang="es-MX" sz="1100" b="1" dirty="0"/>
              <a:t>contraste sea mayor, tengan más eficiencia energética o que los colores negros se vean más profundos en el móvil.</a:t>
            </a:r>
          </a:p>
        </p:txBody>
      </p:sp>
      <p:sp>
        <p:nvSpPr>
          <p:cNvPr id="3" name="Rectángulo 2"/>
          <p:cNvSpPr/>
          <p:nvPr/>
        </p:nvSpPr>
        <p:spPr>
          <a:xfrm>
            <a:off x="2318127" y="432866"/>
            <a:ext cx="4677883" cy="830997"/>
          </a:xfrm>
          <a:prstGeom prst="rect">
            <a:avLst/>
          </a:prstGeom>
          <a:noFill/>
        </p:spPr>
        <p:txBody>
          <a:bodyPr wrap="none" lIns="91440" tIns="45720" rIns="91440" bIns="45720">
            <a:spAutoFit/>
          </a:bodyPr>
          <a:lstStyle/>
          <a:p>
            <a:pPr algn="ctr"/>
            <a:r>
              <a:rPr lang="es-ES" sz="2400" b="1" spc="50" dirty="0" smtClean="0">
                <a:ln w="0"/>
                <a:solidFill>
                  <a:schemeClr val="bg2"/>
                </a:solidFill>
                <a:effectLst>
                  <a:innerShdw blurRad="63500" dist="50800" dir="13500000">
                    <a:srgbClr val="000000">
                      <a:alpha val="50000"/>
                    </a:srgbClr>
                  </a:innerShdw>
                </a:effectLst>
                <a:latin typeface="Century Gothic" panose="020B0502020202020204" pitchFamily="34" charset="0"/>
              </a:rPr>
              <a:t>Principales t</a:t>
            </a:r>
            <a:r>
              <a:rPr lang="es-ES" sz="2400" b="1" cap="none" spc="50" dirty="0" smtClean="0">
                <a:ln w="0"/>
                <a:solidFill>
                  <a:schemeClr val="bg2"/>
                </a:solidFill>
                <a:effectLst>
                  <a:innerShdw blurRad="63500" dist="50800" dir="13500000">
                    <a:srgbClr val="000000">
                      <a:alpha val="50000"/>
                    </a:srgbClr>
                  </a:innerShdw>
                </a:effectLst>
                <a:latin typeface="Century Gothic" panose="020B0502020202020204" pitchFamily="34" charset="0"/>
              </a:rPr>
              <a:t>ipos de pantalla </a:t>
            </a:r>
          </a:p>
          <a:p>
            <a:pPr algn="ctr"/>
            <a:r>
              <a:rPr lang="es-ES" sz="2400" b="1" cap="none" spc="50" dirty="0" smtClean="0">
                <a:ln w="0"/>
                <a:solidFill>
                  <a:schemeClr val="bg2"/>
                </a:solidFill>
                <a:effectLst>
                  <a:innerShdw blurRad="63500" dist="50800" dir="13500000">
                    <a:srgbClr val="000000">
                      <a:alpha val="50000"/>
                    </a:srgbClr>
                  </a:innerShdw>
                </a:effectLst>
                <a:latin typeface="Century Gothic" panose="020B0502020202020204" pitchFamily="34" charset="0"/>
              </a:rPr>
              <a:t>en </a:t>
            </a:r>
            <a:r>
              <a:rPr lang="es-ES" sz="2400" b="1" cap="none" spc="50" dirty="0" err="1" smtClean="0">
                <a:ln w="0"/>
                <a:solidFill>
                  <a:schemeClr val="bg2"/>
                </a:solidFill>
                <a:effectLst>
                  <a:innerShdw blurRad="63500" dist="50800" dir="13500000">
                    <a:srgbClr val="000000">
                      <a:alpha val="50000"/>
                    </a:srgbClr>
                  </a:innerShdw>
                </a:effectLst>
                <a:latin typeface="Century Gothic" panose="020B0502020202020204" pitchFamily="34" charset="0"/>
              </a:rPr>
              <a:t>telefonia</a:t>
            </a:r>
            <a:endParaRPr lang="es-ES" sz="2400" b="1" cap="none" spc="50" dirty="0">
              <a:ln w="0"/>
              <a:solidFill>
                <a:schemeClr val="bg2"/>
              </a:solidFill>
              <a:effectLst>
                <a:innerShdw blurRad="63500" dist="50800" dir="13500000">
                  <a:srgbClr val="000000">
                    <a:alpha val="50000"/>
                  </a:srgbClr>
                </a:innerShdw>
              </a:effectLst>
              <a:latin typeface="Century Gothic" panose="020B0502020202020204" pitchFamily="34" charset="0"/>
            </a:endParaRPr>
          </a:p>
        </p:txBody>
      </p:sp>
    </p:spTree>
    <p:extLst>
      <p:ext uri="{BB962C8B-B14F-4D97-AF65-F5344CB8AC3E}">
        <p14:creationId xmlns:p14="http://schemas.microsoft.com/office/powerpoint/2010/main" val="4262248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2" name="Google Shape;272;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2" name="Rectángulo 1"/>
          <p:cNvSpPr/>
          <p:nvPr/>
        </p:nvSpPr>
        <p:spPr>
          <a:xfrm>
            <a:off x="3492655" y="568962"/>
            <a:ext cx="2097048" cy="769441"/>
          </a:xfrm>
          <a:prstGeom prst="rect">
            <a:avLst/>
          </a:prstGeom>
        </p:spPr>
        <p:style>
          <a:lnRef idx="1">
            <a:schemeClr val="accent4"/>
          </a:lnRef>
          <a:fillRef idx="2">
            <a:schemeClr val="accent4"/>
          </a:fillRef>
          <a:effectRef idx="1">
            <a:schemeClr val="accent4"/>
          </a:effectRef>
          <a:fontRef idx="minor">
            <a:schemeClr val="dk1"/>
          </a:fontRef>
        </p:style>
        <p:txBody>
          <a:bodyPr wrap="none" lIns="91440" tIns="45720" rIns="91440" bIns="45720">
            <a:spAutoFit/>
          </a:bodyPr>
          <a:lstStyle/>
          <a:p>
            <a:pPr algn="ctr"/>
            <a:r>
              <a:rPr lang="es-ES" sz="4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Costos</a:t>
            </a:r>
            <a:endParaRPr lang="es-ES"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uadroTexto 2"/>
          <p:cNvSpPr txBox="1"/>
          <p:nvPr/>
        </p:nvSpPr>
        <p:spPr>
          <a:xfrm>
            <a:off x="1181528" y="2075380"/>
            <a:ext cx="6780944" cy="1477328"/>
          </a:xfrm>
          <a:prstGeom prst="rect">
            <a:avLst/>
          </a:prstGeom>
          <a:noFill/>
        </p:spPr>
        <p:txBody>
          <a:bodyPr wrap="square" rtlCol="0">
            <a:spAutoFit/>
          </a:bodyPr>
          <a:lstStyle/>
          <a:p>
            <a:r>
              <a:rPr lang="es-MX" sz="1800" b="1" dirty="0" smtClean="0"/>
              <a:t>Iphone XS                                     Modelo 64GB 24,499 MXN</a:t>
            </a:r>
          </a:p>
          <a:p>
            <a:endParaRPr lang="es-MX" sz="1800" b="1" dirty="0"/>
          </a:p>
          <a:p>
            <a:r>
              <a:rPr lang="es-MX" sz="1800" b="1" dirty="0" smtClean="0"/>
              <a:t>Iphone XR                                     Modelo 64GB 18,499 MXN</a:t>
            </a:r>
          </a:p>
          <a:p>
            <a:endParaRPr lang="es-MX" sz="1800" b="1" dirty="0"/>
          </a:p>
          <a:p>
            <a:r>
              <a:rPr lang="es-MX" sz="1800" b="1" dirty="0" smtClean="0"/>
              <a:t>Iphone XS MAX                            Modelo 64GB 26,999 MXN</a:t>
            </a:r>
            <a:endParaRPr lang="es-MX" sz="1800" b="1" dirty="0"/>
          </a:p>
        </p:txBody>
      </p:sp>
    </p:spTree>
    <p:extLst>
      <p:ext uri="{BB962C8B-B14F-4D97-AF65-F5344CB8AC3E}">
        <p14:creationId xmlns:p14="http://schemas.microsoft.com/office/powerpoint/2010/main" val="4100074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2" name="Google Shape;272;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2" name="Rectángulo 1"/>
          <p:cNvSpPr/>
          <p:nvPr/>
        </p:nvSpPr>
        <p:spPr>
          <a:xfrm>
            <a:off x="1780797" y="297062"/>
            <a:ext cx="5726248" cy="707886"/>
          </a:xfrm>
          <a:prstGeom prst="rect">
            <a:avLst/>
          </a:prstGeom>
          <a:noFill/>
        </p:spPr>
        <p:txBody>
          <a:bodyPr wrap="none" lIns="91440" tIns="45720" rIns="91440" bIns="45720">
            <a:spAutoFit/>
          </a:bodyPr>
          <a:lstStyle/>
          <a:p>
            <a:pPr algn="ctr"/>
            <a:r>
              <a:rPr lang="es-ES" sz="4000" b="1" cap="none" spc="50" dirty="0" smtClean="0">
                <a:ln w="0"/>
                <a:solidFill>
                  <a:schemeClr val="bg2"/>
                </a:solidFill>
                <a:effectLst>
                  <a:innerShdw blurRad="63500" dist="50800" dir="13500000">
                    <a:srgbClr val="000000">
                      <a:alpha val="50000"/>
                    </a:srgbClr>
                  </a:innerShdw>
                </a:effectLst>
                <a:latin typeface="Century Gothic" panose="020B0502020202020204" pitchFamily="34" charset="0"/>
              </a:rPr>
              <a:t>Sensores (Modelo XS)</a:t>
            </a:r>
            <a:endParaRPr lang="es-ES" sz="4000" b="1" cap="none" spc="50" dirty="0">
              <a:ln w="0"/>
              <a:solidFill>
                <a:schemeClr val="bg2"/>
              </a:solidFill>
              <a:effectLst>
                <a:innerShdw blurRad="63500" dist="50800" dir="13500000">
                  <a:srgbClr val="000000">
                    <a:alpha val="50000"/>
                  </a:srgbClr>
                </a:innerShdw>
              </a:effectLst>
              <a:latin typeface="Century Gothic" panose="020B0502020202020204" pitchFamily="34" charset="0"/>
            </a:endParaRPr>
          </a:p>
        </p:txBody>
      </p:sp>
      <p:sp>
        <p:nvSpPr>
          <p:cNvPr id="3" name="CuadroTexto 2"/>
          <p:cNvSpPr txBox="1"/>
          <p:nvPr/>
        </p:nvSpPr>
        <p:spPr>
          <a:xfrm>
            <a:off x="390418" y="2306073"/>
            <a:ext cx="9041258" cy="954107"/>
          </a:xfrm>
          <a:prstGeom prst="rect">
            <a:avLst/>
          </a:prstGeom>
          <a:noFill/>
        </p:spPr>
        <p:txBody>
          <a:bodyPr wrap="square" rtlCol="0">
            <a:spAutoFit/>
          </a:bodyPr>
          <a:lstStyle/>
          <a:p>
            <a:r>
              <a:rPr lang="es-MX" b="1" dirty="0" err="1">
                <a:latin typeface="Century Gothic" panose="020B0502020202020204" pitchFamily="34" charset="0"/>
              </a:rPr>
              <a:t>Face</a:t>
            </a:r>
            <a:r>
              <a:rPr lang="es-MX" b="1" dirty="0">
                <a:latin typeface="Century Gothic" panose="020B0502020202020204" pitchFamily="34" charset="0"/>
              </a:rPr>
              <a:t> </a:t>
            </a:r>
            <a:r>
              <a:rPr lang="es-MX" b="1" dirty="0" smtClean="0">
                <a:latin typeface="Century Gothic" panose="020B0502020202020204" pitchFamily="34" charset="0"/>
              </a:rPr>
              <a:t>ID: </a:t>
            </a:r>
            <a:r>
              <a:rPr lang="es-MX" b="1" dirty="0" err="1" smtClean="0"/>
              <a:t>Face</a:t>
            </a:r>
            <a:r>
              <a:rPr lang="es-MX" b="1" dirty="0" smtClean="0"/>
              <a:t> </a:t>
            </a:r>
            <a:r>
              <a:rPr lang="es-MX" b="1" dirty="0"/>
              <a:t>ID</a:t>
            </a:r>
            <a:r>
              <a:rPr lang="es-MX" dirty="0"/>
              <a:t> es un sistema de desbloqueo por reconocimiento facial diseñado y desarrollado por Apple para el iPhone X. </a:t>
            </a:r>
            <a:r>
              <a:rPr lang="es-MX" dirty="0" smtClean="0"/>
              <a:t>Creado </a:t>
            </a:r>
            <a:r>
              <a:rPr lang="es-MX" dirty="0"/>
              <a:t>para ser más fiable que </a:t>
            </a:r>
            <a:r>
              <a:rPr lang="es-MX" dirty="0" err="1" smtClean="0"/>
              <a:t>Touch</a:t>
            </a:r>
            <a:r>
              <a:rPr lang="es-MX" dirty="0" smtClean="0"/>
              <a:t> ID(Sensor de huellas). Se usa la </a:t>
            </a:r>
            <a:r>
              <a:rPr lang="es-MX" dirty="0" err="1" smtClean="0"/>
              <a:t>camara</a:t>
            </a:r>
            <a:r>
              <a:rPr lang="es-MX" dirty="0" smtClean="0"/>
              <a:t> delantera para reconocer por patrones el rostro del usuario y ser capaz de recordarlo.</a:t>
            </a:r>
          </a:p>
          <a:p>
            <a:endParaRPr lang="es-MX" dirty="0"/>
          </a:p>
        </p:txBody>
      </p:sp>
      <p:sp>
        <p:nvSpPr>
          <p:cNvPr id="4" name="CuadroTexto 3"/>
          <p:cNvSpPr txBox="1"/>
          <p:nvPr/>
        </p:nvSpPr>
        <p:spPr>
          <a:xfrm>
            <a:off x="390418" y="903776"/>
            <a:ext cx="8167955" cy="1384995"/>
          </a:xfrm>
          <a:prstGeom prst="rect">
            <a:avLst/>
          </a:prstGeom>
          <a:noFill/>
        </p:spPr>
        <p:txBody>
          <a:bodyPr wrap="square" rtlCol="0">
            <a:spAutoFit/>
          </a:bodyPr>
          <a:lstStyle/>
          <a:p>
            <a:r>
              <a:rPr lang="es-MX" b="1" dirty="0" smtClean="0"/>
              <a:t>¿Qué es un sensor?</a:t>
            </a:r>
            <a:r>
              <a:rPr lang="es-MX" dirty="0" smtClean="0"/>
              <a:t>:</a:t>
            </a:r>
            <a:r>
              <a:rPr lang="es-MX" dirty="0"/>
              <a:t>Un dispositivo capaz de dar una respuesta eléctrica a estímulos </a:t>
            </a:r>
            <a:r>
              <a:rPr lang="es-MX" dirty="0" smtClean="0"/>
              <a:t>físicos externos.</a:t>
            </a:r>
          </a:p>
          <a:p>
            <a:r>
              <a:rPr lang="es-MX" b="1" dirty="0" smtClean="0"/>
              <a:t>¿Cómo funciona un sensor?: </a:t>
            </a:r>
            <a:r>
              <a:rPr lang="es-MX" dirty="0"/>
              <a:t>Un sensor transforma una acción física que se va a medir en un equivalente eléctrico y lo procesa, de forma que las señales eléctricas se puedan transferir y procesar fácilmente. El sensor puede emitir si hay un objeto presente o no (binario) o qué valor de medición se ha alcanzado (analógico o digital).</a:t>
            </a:r>
          </a:p>
        </p:txBody>
      </p:sp>
      <p:pic>
        <p:nvPicPr>
          <p:cNvPr id="9220" name="Picture 4" descr="Resultado de imagen para face 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3526" y="2983055"/>
            <a:ext cx="2741737" cy="1560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636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2" name="Google Shape;272;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2" name="CuadroTexto 1"/>
          <p:cNvSpPr txBox="1"/>
          <p:nvPr/>
        </p:nvSpPr>
        <p:spPr>
          <a:xfrm>
            <a:off x="729465" y="1253447"/>
            <a:ext cx="7936054" cy="1815882"/>
          </a:xfrm>
          <a:prstGeom prst="rect">
            <a:avLst/>
          </a:prstGeom>
          <a:noFill/>
        </p:spPr>
        <p:txBody>
          <a:bodyPr wrap="square" rtlCol="0">
            <a:spAutoFit/>
          </a:bodyPr>
          <a:lstStyle/>
          <a:p>
            <a:r>
              <a:rPr lang="es-MX" b="1" dirty="0">
                <a:latin typeface="Century Gothic" panose="020B0502020202020204" pitchFamily="34" charset="0"/>
              </a:rPr>
              <a:t>Barómetro: </a:t>
            </a:r>
            <a:r>
              <a:rPr lang="es-MX" dirty="0">
                <a:latin typeface="Century Gothic" panose="020B0502020202020204" pitchFamily="34" charset="0"/>
              </a:rPr>
              <a:t>Instrumento para medir la presión atmosférica</a:t>
            </a:r>
          </a:p>
          <a:p>
            <a:r>
              <a:rPr lang="es-MX" b="1" dirty="0">
                <a:latin typeface="Century Gothic" panose="020B0502020202020204" pitchFamily="34" charset="0"/>
              </a:rPr>
              <a:t>Giroscopio de tres ejes: </a:t>
            </a:r>
            <a:r>
              <a:rPr lang="es-MX" dirty="0"/>
              <a:t>El giroscopio es importante para situar el móvil en el espacio.</a:t>
            </a:r>
            <a:endParaRPr lang="es-MX" b="1" dirty="0">
              <a:latin typeface="Century Gothic" panose="020B0502020202020204" pitchFamily="34" charset="0"/>
            </a:endParaRPr>
          </a:p>
          <a:p>
            <a:r>
              <a:rPr lang="es-MX" b="1" dirty="0">
                <a:latin typeface="Century Gothic" panose="020B0502020202020204" pitchFamily="34" charset="0"/>
              </a:rPr>
              <a:t>Acelerómetro</a:t>
            </a:r>
            <a:r>
              <a:rPr lang="es-MX" dirty="0">
                <a:latin typeface="Century Gothic" panose="020B0502020202020204" pitchFamily="34" charset="0"/>
              </a:rPr>
              <a:t>: Instrumento que sirve para medir la aceleración de un dispositivo</a:t>
            </a:r>
          </a:p>
          <a:p>
            <a:r>
              <a:rPr lang="es-MX" b="1" dirty="0">
                <a:latin typeface="Century Gothic" panose="020B0502020202020204" pitchFamily="34" charset="0"/>
              </a:rPr>
              <a:t>Sensor de proximidad</a:t>
            </a:r>
          </a:p>
          <a:p>
            <a:r>
              <a:rPr lang="es-MX" b="1" dirty="0">
                <a:latin typeface="Century Gothic" panose="020B0502020202020204" pitchFamily="34" charset="0"/>
              </a:rPr>
              <a:t>Sensor de luz ambiental</a:t>
            </a:r>
          </a:p>
          <a:p>
            <a:endParaRPr lang="es-MX" dirty="0" smtClean="0"/>
          </a:p>
          <a:p>
            <a:r>
              <a:rPr lang="es-MX" b="1" dirty="0" smtClean="0"/>
              <a:t>NOTA</a:t>
            </a:r>
            <a:r>
              <a:rPr lang="es-MX" dirty="0" smtClean="0"/>
              <a:t>: No cuenta con </a:t>
            </a:r>
            <a:r>
              <a:rPr lang="es-MX" b="1" dirty="0" smtClean="0"/>
              <a:t>NFC </a:t>
            </a:r>
            <a:r>
              <a:rPr lang="es-MX" dirty="0" smtClean="0"/>
              <a:t>que es tecnología inalámbrica de corto alcance que sirve para la transferencia de datos de manera rápida a corta distancia (contacto)</a:t>
            </a:r>
            <a:endParaRPr lang="es-MX" dirty="0"/>
          </a:p>
        </p:txBody>
      </p:sp>
    </p:spTree>
    <p:extLst>
      <p:ext uri="{BB962C8B-B14F-4D97-AF65-F5344CB8AC3E}">
        <p14:creationId xmlns:p14="http://schemas.microsoft.com/office/powerpoint/2010/main" val="1129521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750464" y="342930"/>
            <a:ext cx="3581430" cy="707886"/>
          </a:xfrm>
          <a:prstGeom prst="rect">
            <a:avLst/>
          </a:prstGeom>
          <a:noFill/>
        </p:spPr>
        <p:txBody>
          <a:bodyPr wrap="none" lIns="91440" tIns="45720" rIns="91440" bIns="45720">
            <a:spAutoFit/>
          </a:bodyPr>
          <a:lstStyle/>
          <a:p>
            <a:pPr algn="ctr"/>
            <a:r>
              <a:rPr lang="es-ES" sz="40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entury Gothic" panose="020B0502020202020204" pitchFamily="34" charset="0"/>
              </a:rPr>
              <a:t>Conectividad</a:t>
            </a:r>
            <a:endParaRPr lang="es-E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entury Gothic" panose="020B0502020202020204" pitchFamily="34"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009" y="1050816"/>
            <a:ext cx="7032340" cy="3929330"/>
          </a:xfrm>
          <a:prstGeom prst="rect">
            <a:avLst/>
          </a:prstGeom>
        </p:spPr>
      </p:pic>
    </p:spTree>
    <p:extLst>
      <p:ext uri="{BB962C8B-B14F-4D97-AF65-F5344CB8AC3E}">
        <p14:creationId xmlns:p14="http://schemas.microsoft.com/office/powerpoint/2010/main" val="2614098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43394" y="0"/>
            <a:ext cx="7898317" cy="584775"/>
          </a:xfrm>
          <a:prstGeom prst="rect">
            <a:avLst/>
          </a:prstGeom>
          <a:noFill/>
        </p:spPr>
        <p:txBody>
          <a:bodyPr wrap="none" lIns="91440" tIns="45720" rIns="91440" bIns="45720">
            <a:spAutoFit/>
          </a:bodyPr>
          <a:lstStyle/>
          <a:p>
            <a:pPr algn="ctr"/>
            <a:r>
              <a:rPr lang="es-ES" sz="3200" b="1" cap="none" spc="50" dirty="0" smtClean="0">
                <a:ln w="0"/>
                <a:solidFill>
                  <a:schemeClr val="bg2"/>
                </a:solidFill>
                <a:effectLst>
                  <a:innerShdw blurRad="63500" dist="50800" dir="13500000">
                    <a:srgbClr val="000000">
                      <a:alpha val="50000"/>
                    </a:srgbClr>
                  </a:innerShdw>
                </a:effectLst>
                <a:latin typeface="Century Gothic" panose="020B0502020202020204" pitchFamily="34" charset="0"/>
              </a:rPr>
              <a:t>Tipos de Batería (dispositivos móviles)</a:t>
            </a:r>
            <a:endParaRPr lang="es-ES" sz="3200" b="1" cap="none" spc="50" dirty="0">
              <a:ln w="0"/>
              <a:solidFill>
                <a:schemeClr val="bg2"/>
              </a:solidFill>
              <a:effectLst>
                <a:innerShdw blurRad="63500" dist="50800" dir="13500000">
                  <a:srgbClr val="000000">
                    <a:alpha val="50000"/>
                  </a:srgbClr>
                </a:innerShdw>
              </a:effectLst>
              <a:latin typeface="Century Gothic" panose="020B0502020202020204" pitchFamily="34" charset="0"/>
            </a:endParaRPr>
          </a:p>
        </p:txBody>
      </p:sp>
      <p:sp>
        <p:nvSpPr>
          <p:cNvPr id="3" name="CuadroTexto 2"/>
          <p:cNvSpPr txBox="1"/>
          <p:nvPr/>
        </p:nvSpPr>
        <p:spPr>
          <a:xfrm>
            <a:off x="643393" y="584775"/>
            <a:ext cx="7898317" cy="892552"/>
          </a:xfrm>
          <a:prstGeom prst="rect">
            <a:avLst/>
          </a:prstGeom>
          <a:noFill/>
        </p:spPr>
        <p:txBody>
          <a:bodyPr wrap="square" rtlCol="0">
            <a:spAutoFit/>
          </a:bodyPr>
          <a:lstStyle/>
          <a:p>
            <a:r>
              <a:rPr lang="es-MX" sz="1200" b="1" dirty="0"/>
              <a:t>Baterías de </a:t>
            </a:r>
            <a:r>
              <a:rPr lang="es-MX" sz="1200" b="1" dirty="0" err="1"/>
              <a:t>Niquel</a:t>
            </a:r>
            <a:r>
              <a:rPr lang="es-MX" sz="1200" b="1" dirty="0"/>
              <a:t>-Cadmio (</a:t>
            </a:r>
            <a:r>
              <a:rPr lang="es-MX" sz="1200" b="1" dirty="0" err="1" smtClean="0"/>
              <a:t>NiCd</a:t>
            </a:r>
            <a:r>
              <a:rPr lang="es-MX" sz="1200" b="1" dirty="0" smtClean="0"/>
              <a:t>): </a:t>
            </a:r>
            <a:r>
              <a:rPr lang="es-MX" sz="1200" dirty="0" smtClean="0"/>
              <a:t>Este </a:t>
            </a:r>
            <a:r>
              <a:rPr lang="es-MX" sz="1200" dirty="0"/>
              <a:t>tipo de baterías son consideradas las primeras que se utilizaron cuando comenzaron a desarrollarse los dispositivos móviles, por lo que es comprensible que su vida útil fuera tan corta, ya que no se tenía el suficiente conocimiento para crear una que durara más tiempo.</a:t>
            </a:r>
          </a:p>
          <a:p>
            <a:endParaRPr lang="es-MX" sz="1600" dirty="0"/>
          </a:p>
        </p:txBody>
      </p:sp>
      <p:pic>
        <p:nvPicPr>
          <p:cNvPr id="10242"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1381" y="1404863"/>
            <a:ext cx="3945802" cy="1521598"/>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643393" y="3058214"/>
            <a:ext cx="7898317" cy="1077218"/>
          </a:xfrm>
          <a:prstGeom prst="rect">
            <a:avLst/>
          </a:prstGeom>
          <a:noFill/>
        </p:spPr>
        <p:txBody>
          <a:bodyPr wrap="square" rtlCol="0">
            <a:spAutoFit/>
          </a:bodyPr>
          <a:lstStyle/>
          <a:p>
            <a:r>
              <a:rPr lang="es-MX" sz="1200" b="1" dirty="0"/>
              <a:t>Baterías de </a:t>
            </a:r>
            <a:r>
              <a:rPr lang="es-MX" sz="1200" b="1" dirty="0" err="1"/>
              <a:t>Niquel</a:t>
            </a:r>
            <a:r>
              <a:rPr lang="es-MX" sz="1200" b="1" dirty="0"/>
              <a:t>-Metal Hidruro (</a:t>
            </a:r>
            <a:r>
              <a:rPr lang="es-MX" sz="1200" b="1" dirty="0" err="1" smtClean="0"/>
              <a:t>NiMH</a:t>
            </a:r>
            <a:r>
              <a:rPr lang="es-MX" sz="1200" b="1" dirty="0" smtClean="0"/>
              <a:t>): </a:t>
            </a:r>
            <a:r>
              <a:rPr lang="es-MX" sz="1200" dirty="0" smtClean="0"/>
              <a:t>Con </a:t>
            </a:r>
            <a:r>
              <a:rPr lang="es-MX" sz="1200" dirty="0"/>
              <a:t>el fin de mejorar las baterías y tras observar los efectos negativos que las baterías de Cadmio provocaban en el ambiente, se sustituyó este elemento por el Metal Hidruro, para que fuera menos tóxico y más útil, porque al ser remplazado, se tuvo un mejor rendimiento que prolongaba el tiempo de duración aumentando un 30% comparadas con las </a:t>
            </a:r>
            <a:r>
              <a:rPr lang="es-MX" sz="1200" dirty="0" err="1"/>
              <a:t>NiCid</a:t>
            </a:r>
            <a:r>
              <a:rPr lang="es-MX" sz="1200" dirty="0"/>
              <a:t>.</a:t>
            </a:r>
          </a:p>
          <a:p>
            <a:endParaRPr lang="es-MX" sz="1600" dirty="0"/>
          </a:p>
        </p:txBody>
      </p:sp>
    </p:spTree>
    <p:extLst>
      <p:ext uri="{BB962C8B-B14F-4D97-AF65-F5344CB8AC3E}">
        <p14:creationId xmlns:p14="http://schemas.microsoft.com/office/powerpoint/2010/main" val="1339360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Resultado de imagen para baterias de litio celula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481" y="2436064"/>
            <a:ext cx="4663005" cy="212566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893852" y="801384"/>
            <a:ext cx="7130265" cy="1846659"/>
          </a:xfrm>
          <a:prstGeom prst="rect">
            <a:avLst/>
          </a:prstGeom>
          <a:noFill/>
        </p:spPr>
        <p:txBody>
          <a:bodyPr wrap="square" rtlCol="0">
            <a:spAutoFit/>
          </a:bodyPr>
          <a:lstStyle/>
          <a:p>
            <a:r>
              <a:rPr lang="es-MX" sz="1200" b="1" dirty="0"/>
              <a:t>Baterías de iones de Litio: </a:t>
            </a:r>
            <a:r>
              <a:rPr lang="es-MX" sz="1200" dirty="0"/>
              <a:t>Este tipo de batería es el más utilizado en la actualidad, no sólo en los teléfonos, sino también en las laptops, cámaras y consolas portátiles, porque el Litio resulta ser una pieza mucho más liviana y duradera que el Metal Hidruro.</a:t>
            </a:r>
          </a:p>
          <a:p>
            <a:r>
              <a:rPr lang="es-MX" sz="1200" dirty="0"/>
              <a:t>Gracias al alto almacenamiento de carga, el usuario puede conectar su celular cuando pueda, porque su proceso de carga se divide en dos:</a:t>
            </a:r>
          </a:p>
          <a:p>
            <a:r>
              <a:rPr lang="es-MX" sz="1200" dirty="0"/>
              <a:t>Fase de carga rápida: Llega hasta a un 80%</a:t>
            </a:r>
          </a:p>
          <a:p>
            <a:r>
              <a:rPr lang="es-MX" sz="1200" dirty="0"/>
              <a:t>Fase de carga lenta: Conforme pasa el tiempo, el 20% restante se vuelve más tardado porque ya se tiene un porcentaje alto de pila.</a:t>
            </a:r>
          </a:p>
          <a:p>
            <a:endParaRPr lang="es-MX" dirty="0"/>
          </a:p>
        </p:txBody>
      </p:sp>
    </p:spTree>
    <p:extLst>
      <p:ext uri="{BB962C8B-B14F-4D97-AF65-F5344CB8AC3E}">
        <p14:creationId xmlns:p14="http://schemas.microsoft.com/office/powerpoint/2010/main" val="1013846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812968" y="-80222"/>
            <a:ext cx="5666936" cy="1323439"/>
          </a:xfrm>
          <a:prstGeom prst="rect">
            <a:avLst/>
          </a:prstGeom>
          <a:noFill/>
        </p:spPr>
        <p:txBody>
          <a:bodyPr wrap="none" lIns="91440" tIns="45720" rIns="91440" bIns="45720">
            <a:spAutoFit/>
          </a:bodyPr>
          <a:lstStyle/>
          <a:p>
            <a:pPr algn="ctr"/>
            <a:r>
              <a:rPr lang="es-ES" sz="40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entury Gothic" panose="020B0502020202020204" pitchFamily="34" charset="0"/>
              </a:rPr>
              <a:t>Batería del Iphone XS </a:t>
            </a:r>
          </a:p>
          <a:p>
            <a:pPr algn="ctr"/>
            <a:r>
              <a:rPr lang="es-ES" sz="40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entury Gothic" panose="020B0502020202020204" pitchFamily="34" charset="0"/>
              </a:rPr>
              <a:t>(Especificaciones)</a:t>
            </a:r>
            <a:endParaRPr lang="es-E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entury Gothic" panose="020B0502020202020204" pitchFamily="34"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57" y="1243217"/>
            <a:ext cx="8667750" cy="3690290"/>
          </a:xfrm>
          <a:prstGeom prst="rect">
            <a:avLst/>
          </a:prstGeom>
        </p:spPr>
      </p:pic>
    </p:spTree>
    <p:extLst>
      <p:ext uri="{BB962C8B-B14F-4D97-AF65-F5344CB8AC3E}">
        <p14:creationId xmlns:p14="http://schemas.microsoft.com/office/powerpoint/2010/main" val="2232840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2" name="Google Shape;272;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Rectángulo 1"/>
          <p:cNvSpPr/>
          <p:nvPr/>
        </p:nvSpPr>
        <p:spPr>
          <a:xfrm>
            <a:off x="1075979" y="152014"/>
            <a:ext cx="6724919" cy="923330"/>
          </a:xfrm>
          <a:prstGeom prst="rect">
            <a:avLst/>
          </a:prstGeom>
          <a:noFill/>
        </p:spPr>
        <p:txBody>
          <a:bodyPr wrap="none" lIns="91440" tIns="45720" rIns="91440" bIns="45720">
            <a:spAutoFit/>
          </a:bodyPr>
          <a:lstStyle/>
          <a:p>
            <a:pPr algn="ctr"/>
            <a:r>
              <a:rPr lang="es-ES" sz="5400" b="0" cap="none" spc="0" dirty="0" smtClean="0">
                <a:ln w="0"/>
                <a:solidFill>
                  <a:srgbClr val="7030A0"/>
                </a:solidFill>
                <a:effectLst>
                  <a:outerShdw blurRad="38100" dist="25400" dir="5400000" algn="ctr" rotWithShape="0">
                    <a:srgbClr val="6E747A">
                      <a:alpha val="43000"/>
                    </a:srgbClr>
                  </a:outerShdw>
                </a:effectLst>
                <a:latin typeface="Century Gothic" panose="020B0502020202020204" pitchFamily="34" charset="0"/>
                <a:ea typeface="Arial Unicode MS" panose="020B0604020202020204" pitchFamily="34" charset="-128"/>
                <a:cs typeface="Arial Unicode MS" panose="020B0604020202020204" pitchFamily="34" charset="-128"/>
              </a:rPr>
              <a:t>Un poco de historia</a:t>
            </a:r>
            <a:endParaRPr lang="es-ES" sz="5400" b="0" cap="none" spc="0" dirty="0">
              <a:ln w="0"/>
              <a:solidFill>
                <a:srgbClr val="7030A0"/>
              </a:solidFill>
              <a:effectLst>
                <a:outerShdw blurRad="38100" dist="25400" dir="5400000" algn="ctr" rotWithShape="0">
                  <a:srgbClr val="6E747A">
                    <a:alpha val="43000"/>
                  </a:srgbClr>
                </a:outerShdw>
              </a:effectLst>
              <a:latin typeface="Century Gothic" panose="020B0502020202020204" pitchFamily="34" charset="0"/>
              <a:ea typeface="Arial Unicode MS" panose="020B0604020202020204" pitchFamily="34" charset="-128"/>
              <a:cs typeface="Arial Unicode MS" panose="020B0604020202020204" pitchFamily="34" charset="-128"/>
            </a:endParaRPr>
          </a:p>
        </p:txBody>
      </p:sp>
      <p:pic>
        <p:nvPicPr>
          <p:cNvPr id="2050" name="Picture 2" descr="Resultado de imagen para primer ipho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781" y="1043603"/>
            <a:ext cx="2238304" cy="1733794"/>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3609042" y="1618112"/>
            <a:ext cx="4191856" cy="584775"/>
          </a:xfrm>
          <a:prstGeom prst="rect">
            <a:avLst/>
          </a:prstGeom>
          <a:noFill/>
        </p:spPr>
        <p:txBody>
          <a:bodyPr wrap="square" rtlCol="0">
            <a:spAutoFit/>
          </a:bodyPr>
          <a:lstStyle/>
          <a:p>
            <a:r>
              <a:rPr lang="es-MX" sz="1600" b="1" dirty="0" smtClean="0">
                <a:latin typeface="Century Gothic" panose="020B0502020202020204" pitchFamily="34" charset="0"/>
              </a:rPr>
              <a:t>Iphone 1st </a:t>
            </a:r>
            <a:r>
              <a:rPr lang="es-MX" sz="1600" b="1" dirty="0" err="1" smtClean="0">
                <a:latin typeface="Century Gothic" panose="020B0502020202020204" pitchFamily="34" charset="0"/>
              </a:rPr>
              <a:t>Generation</a:t>
            </a:r>
            <a:endParaRPr lang="es-MX" sz="1600" b="1" dirty="0" smtClean="0">
              <a:latin typeface="Century Gothic" panose="020B0502020202020204" pitchFamily="34" charset="0"/>
            </a:endParaRPr>
          </a:p>
          <a:p>
            <a:r>
              <a:rPr lang="es-MX" sz="1600" b="1" dirty="0" smtClean="0">
                <a:latin typeface="Century Gothic" panose="020B0502020202020204" pitchFamily="34" charset="0"/>
              </a:rPr>
              <a:t>Fecha de salida: </a:t>
            </a:r>
            <a:r>
              <a:rPr lang="es-MX" sz="1600" b="1" dirty="0">
                <a:latin typeface="Century Gothic" panose="020B0502020202020204" pitchFamily="34" charset="0"/>
              </a:rPr>
              <a:t>29 de junio de 2007</a:t>
            </a:r>
          </a:p>
        </p:txBody>
      </p:sp>
      <p:pic>
        <p:nvPicPr>
          <p:cNvPr id="2052" name="Picture 4" descr="Resultado de imagen para iphone x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781" y="2939603"/>
            <a:ext cx="2238304" cy="1704315"/>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3609042" y="3314706"/>
            <a:ext cx="4050831" cy="954107"/>
          </a:xfrm>
          <a:prstGeom prst="rect">
            <a:avLst/>
          </a:prstGeom>
          <a:noFill/>
        </p:spPr>
        <p:txBody>
          <a:bodyPr wrap="square" rtlCol="0">
            <a:spAutoFit/>
          </a:bodyPr>
          <a:lstStyle/>
          <a:p>
            <a:r>
              <a:rPr lang="es-MX" b="1" dirty="0">
                <a:latin typeface="Century Gothic" panose="020B0502020202020204" pitchFamily="34" charset="0"/>
              </a:rPr>
              <a:t>Iphone </a:t>
            </a:r>
            <a:r>
              <a:rPr lang="es-MX" b="1" dirty="0" smtClean="0">
                <a:latin typeface="Century Gothic" panose="020B0502020202020204" pitchFamily="34" charset="0"/>
              </a:rPr>
              <a:t>XS (Iphone mas avanzado actualmente)</a:t>
            </a:r>
          </a:p>
          <a:p>
            <a:r>
              <a:rPr lang="es-MX" b="1" dirty="0" smtClean="0">
                <a:latin typeface="Century Gothic" panose="020B0502020202020204" pitchFamily="34" charset="0"/>
              </a:rPr>
              <a:t>Fecha </a:t>
            </a:r>
            <a:r>
              <a:rPr lang="es-MX" b="1" dirty="0">
                <a:latin typeface="Century Gothic" panose="020B0502020202020204" pitchFamily="34" charset="0"/>
              </a:rPr>
              <a:t>de salida: </a:t>
            </a:r>
            <a:r>
              <a:rPr lang="es-MX" b="1" dirty="0" smtClean="0">
                <a:latin typeface="Century Gothic" panose="020B0502020202020204" pitchFamily="34" charset="0"/>
              </a:rPr>
              <a:t>12 de septiembre de 2018</a:t>
            </a:r>
            <a:endParaRPr lang="es-MX" b="1" dirty="0">
              <a:latin typeface="Century Gothic" panose="020B0502020202020204" pitchFamily="34" charset="0"/>
            </a:endParaRPr>
          </a:p>
          <a:p>
            <a:endParaRPr lang="es-MX" dirty="0"/>
          </a:p>
        </p:txBody>
      </p:sp>
    </p:spTree>
    <p:extLst>
      <p:ext uri="{BB962C8B-B14F-4D97-AF65-F5344CB8AC3E}">
        <p14:creationId xmlns:p14="http://schemas.microsoft.com/office/powerpoint/2010/main" val="2716694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746177" y="334447"/>
            <a:ext cx="5694188" cy="707886"/>
          </a:xfrm>
          <a:prstGeom prst="rect">
            <a:avLst/>
          </a:prstGeom>
          <a:noFill/>
        </p:spPr>
        <p:txBody>
          <a:bodyPr wrap="none" lIns="91440" tIns="45720" rIns="91440" bIns="45720">
            <a:spAutoFit/>
          </a:bodyPr>
          <a:lstStyle/>
          <a:p>
            <a:pPr algn="ctr"/>
            <a:r>
              <a:rPr lang="es-ES" sz="40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entury Gothic" panose="020B0502020202020204" pitchFamily="34" charset="0"/>
              </a:rPr>
              <a:t>Características extras:</a:t>
            </a:r>
            <a:endParaRPr lang="es-E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entury Gothic" panose="020B0502020202020204" pitchFamily="34"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726" y="925032"/>
            <a:ext cx="6817318" cy="4218468"/>
          </a:xfrm>
          <a:prstGeom prst="rect">
            <a:avLst/>
          </a:prstGeom>
        </p:spPr>
      </p:pic>
    </p:spTree>
    <p:extLst>
      <p:ext uri="{BB962C8B-B14F-4D97-AF65-F5344CB8AC3E}">
        <p14:creationId xmlns:p14="http://schemas.microsoft.com/office/powerpoint/2010/main" val="924334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662" y="566737"/>
            <a:ext cx="6924675" cy="4010025"/>
          </a:xfrm>
          <a:prstGeom prst="rect">
            <a:avLst/>
          </a:prstGeom>
        </p:spPr>
      </p:pic>
    </p:spTree>
    <p:extLst>
      <p:ext uri="{BB962C8B-B14F-4D97-AF65-F5344CB8AC3E}">
        <p14:creationId xmlns:p14="http://schemas.microsoft.com/office/powerpoint/2010/main" val="3498625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884899" y="445671"/>
            <a:ext cx="3456395" cy="769441"/>
          </a:xfrm>
          <a:prstGeom prst="rect">
            <a:avLst/>
          </a:prstGeom>
          <a:noFill/>
        </p:spPr>
        <p:txBody>
          <a:bodyPr wrap="none" lIns="91440" tIns="45720" rIns="91440" bIns="45720">
            <a:spAutoFit/>
          </a:bodyPr>
          <a:lstStyle/>
          <a:p>
            <a:pPr algn="ctr"/>
            <a:r>
              <a:rPr lang="es-ES" sz="4400" b="1" cap="none" spc="50" dirty="0" smtClean="0">
                <a:ln w="0"/>
                <a:solidFill>
                  <a:schemeClr val="bg2"/>
                </a:solidFill>
                <a:effectLst>
                  <a:innerShdw blurRad="63500" dist="50800" dir="13500000">
                    <a:srgbClr val="000000">
                      <a:alpha val="50000"/>
                    </a:srgbClr>
                  </a:innerShdw>
                </a:effectLst>
                <a:latin typeface="Century Gothic" panose="020B0502020202020204" pitchFamily="34" charset="0"/>
              </a:rPr>
              <a:t>Referencias</a:t>
            </a:r>
            <a:endParaRPr lang="es-ES" sz="4400" b="1" cap="none" spc="50" dirty="0">
              <a:ln w="0"/>
              <a:solidFill>
                <a:schemeClr val="bg2"/>
              </a:solidFill>
              <a:effectLst>
                <a:innerShdw blurRad="63500" dist="50800" dir="13500000">
                  <a:srgbClr val="000000">
                    <a:alpha val="50000"/>
                  </a:srgbClr>
                </a:innerShdw>
              </a:effectLst>
              <a:latin typeface="Century Gothic" panose="020B0502020202020204" pitchFamily="34" charset="0"/>
            </a:endParaRPr>
          </a:p>
        </p:txBody>
      </p:sp>
      <p:sp>
        <p:nvSpPr>
          <p:cNvPr id="3" name="CuadroTexto 2"/>
          <p:cNvSpPr txBox="1"/>
          <p:nvPr/>
        </p:nvSpPr>
        <p:spPr>
          <a:xfrm>
            <a:off x="811658" y="1530849"/>
            <a:ext cx="6205591" cy="2246769"/>
          </a:xfrm>
          <a:prstGeom prst="rect">
            <a:avLst/>
          </a:prstGeom>
          <a:noFill/>
        </p:spPr>
        <p:txBody>
          <a:bodyPr wrap="square" rtlCol="0">
            <a:spAutoFit/>
          </a:bodyPr>
          <a:lstStyle/>
          <a:p>
            <a:r>
              <a:rPr lang="es-MX" dirty="0" smtClean="0"/>
              <a:t>*https</a:t>
            </a:r>
            <a:r>
              <a:rPr lang="es-MX" dirty="0"/>
              <a:t>://</a:t>
            </a:r>
            <a:r>
              <a:rPr lang="es-MX" dirty="0" smtClean="0"/>
              <a:t>www.apple.com</a:t>
            </a:r>
            <a:endParaRPr lang="es-MX" dirty="0"/>
          </a:p>
          <a:p>
            <a:r>
              <a:rPr lang="es-MX" dirty="0" smtClean="0"/>
              <a:t>*https</a:t>
            </a:r>
            <a:r>
              <a:rPr lang="es-MX" dirty="0"/>
              <a:t>://www.apple.com/mx/iphone-xs/specs/</a:t>
            </a:r>
            <a:endParaRPr lang="es-MX" dirty="0" smtClean="0"/>
          </a:p>
          <a:p>
            <a:r>
              <a:rPr lang="es-MX" dirty="0" smtClean="0">
                <a:hlinkClick r:id="rId2"/>
              </a:rPr>
              <a:t>*https</a:t>
            </a:r>
            <a:r>
              <a:rPr lang="es-MX" dirty="0">
                <a:hlinkClick r:id="rId2"/>
              </a:rPr>
              <a:t>://www.unocero.com/smartphones/conoce-los-tipos-de-bateria-que-tienen-los-celulares</a:t>
            </a:r>
            <a:r>
              <a:rPr lang="es-MX" dirty="0" smtClean="0">
                <a:hlinkClick r:id="rId2"/>
              </a:rPr>
              <a:t>/</a:t>
            </a:r>
            <a:endParaRPr lang="es-MX" dirty="0" smtClean="0"/>
          </a:p>
          <a:p>
            <a:r>
              <a:rPr lang="es-MX" dirty="0" smtClean="0">
                <a:hlinkClick r:id="rId3"/>
              </a:rPr>
              <a:t>*https</a:t>
            </a:r>
            <a:r>
              <a:rPr lang="es-MX" dirty="0">
                <a:hlinkClick r:id="rId3"/>
              </a:rPr>
              <a:t>://blog.phonehouse.es/2018/03/26/tipos-pantalla</a:t>
            </a:r>
            <a:r>
              <a:rPr lang="es-MX" dirty="0" smtClean="0">
                <a:hlinkClick r:id="rId3"/>
              </a:rPr>
              <a:t>/</a:t>
            </a:r>
            <a:endParaRPr lang="es-MX" dirty="0" smtClean="0"/>
          </a:p>
          <a:p>
            <a:r>
              <a:rPr lang="es-MX" dirty="0" smtClean="0">
                <a:hlinkClick r:id="rId4"/>
              </a:rPr>
              <a:t>*https</a:t>
            </a:r>
            <a:r>
              <a:rPr lang="es-MX" dirty="0">
                <a:hlinkClick r:id="rId4"/>
              </a:rPr>
              <a:t>://reddesignsystems.com/apps-nativas-vs-apps-web-vs-apps-hibridas-cual-es-mejor-y-en-que-se-diferencian</a:t>
            </a:r>
            <a:r>
              <a:rPr lang="es-MX" dirty="0" smtClean="0">
                <a:hlinkClick r:id="rId4"/>
              </a:rPr>
              <a:t>/</a:t>
            </a:r>
            <a:endParaRPr lang="es-MX" dirty="0" smtClean="0"/>
          </a:p>
          <a:p>
            <a:r>
              <a:rPr lang="es-MX" dirty="0" smtClean="0"/>
              <a:t>*Algunas definiciones de </a:t>
            </a:r>
            <a:r>
              <a:rPr lang="es-MX" dirty="0" err="1" smtClean="0"/>
              <a:t>ecuRed</a:t>
            </a:r>
            <a:r>
              <a:rPr lang="es-MX" dirty="0" smtClean="0"/>
              <a:t>/Wiki</a:t>
            </a:r>
          </a:p>
          <a:p>
            <a:endParaRPr lang="es-MX" dirty="0" smtClean="0"/>
          </a:p>
          <a:p>
            <a:endParaRPr lang="es-MX" dirty="0"/>
          </a:p>
        </p:txBody>
      </p:sp>
    </p:spTree>
    <p:extLst>
      <p:ext uri="{BB962C8B-B14F-4D97-AF65-F5344CB8AC3E}">
        <p14:creationId xmlns:p14="http://schemas.microsoft.com/office/powerpoint/2010/main" val="244889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2" name="Google Shape;272;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 name="Rectángulo 1"/>
          <p:cNvSpPr/>
          <p:nvPr/>
        </p:nvSpPr>
        <p:spPr>
          <a:xfrm>
            <a:off x="2489413" y="2167875"/>
            <a:ext cx="2499402" cy="646331"/>
          </a:xfrm>
          <a:prstGeom prst="rect">
            <a:avLst/>
          </a:prstGeom>
          <a:noFill/>
        </p:spPr>
        <p:txBody>
          <a:bodyPr wrap="none" lIns="91440" tIns="45720" rIns="91440" bIns="45720">
            <a:spAutoFit/>
          </a:bodyPr>
          <a:lstStyle/>
          <a:p>
            <a:pPr algn="ctr"/>
            <a:r>
              <a:rPr lang="es-ES" sz="3600" b="1" spc="50" dirty="0" smtClean="0">
                <a:ln w="0"/>
                <a:solidFill>
                  <a:schemeClr val="bg2"/>
                </a:solidFill>
                <a:effectLst>
                  <a:innerShdw blurRad="63500" dist="50800" dir="13500000">
                    <a:srgbClr val="000000">
                      <a:alpha val="50000"/>
                    </a:srgbClr>
                  </a:innerShdw>
                </a:effectLst>
              </a:rPr>
              <a:t>Iphone XS</a:t>
            </a:r>
            <a:endParaRPr lang="es-ES" sz="3600" b="1" spc="50" dirty="0">
              <a:ln w="0"/>
              <a:solidFill>
                <a:schemeClr val="bg2"/>
              </a:solidFill>
              <a:effectLst>
                <a:innerShdw blurRad="63500" dist="50800" dir="13500000">
                  <a:srgbClr val="000000">
                    <a:alpha val="50000"/>
                  </a:srgbClr>
                </a:innerShdw>
              </a:effectLst>
            </a:endParaRPr>
          </a:p>
        </p:txBody>
      </p:sp>
      <p:sp>
        <p:nvSpPr>
          <p:cNvPr id="4" name="Rectángulo 3"/>
          <p:cNvSpPr/>
          <p:nvPr/>
        </p:nvSpPr>
        <p:spPr>
          <a:xfrm>
            <a:off x="1748883" y="-106439"/>
            <a:ext cx="5769528" cy="830997"/>
          </a:xfrm>
          <a:prstGeom prst="rect">
            <a:avLst/>
          </a:prstGeom>
          <a:noFill/>
        </p:spPr>
        <p:txBody>
          <a:bodyPr wrap="none" lIns="91440" tIns="45720" rIns="91440" bIns="45720">
            <a:spAutoFit/>
          </a:bodyPr>
          <a:lstStyle/>
          <a:p>
            <a:pPr algn="ctr"/>
            <a:r>
              <a:rPr lang="es-ES" sz="4800" b="1" cap="none" spc="50" dirty="0" smtClean="0">
                <a:ln w="0"/>
                <a:solidFill>
                  <a:schemeClr val="bg1">
                    <a:lumMod val="75000"/>
                  </a:schemeClr>
                </a:solidFill>
                <a:effectLst>
                  <a:innerShdw blurRad="63500" dist="50800" dir="13500000">
                    <a:srgbClr val="000000">
                      <a:alpha val="50000"/>
                    </a:srgbClr>
                  </a:innerShdw>
                </a:effectLst>
                <a:latin typeface="Century Gothic" panose="020B0502020202020204" pitchFamily="34" charset="0"/>
              </a:rPr>
              <a:t>Hardware Primario</a:t>
            </a:r>
            <a:endParaRPr lang="es-ES" sz="4800" b="1" cap="none" spc="50" dirty="0">
              <a:ln w="0"/>
              <a:solidFill>
                <a:schemeClr val="bg1">
                  <a:lumMod val="75000"/>
                </a:schemeClr>
              </a:solidFill>
              <a:effectLst>
                <a:innerShdw blurRad="63500" dist="50800" dir="13500000">
                  <a:srgbClr val="000000">
                    <a:alpha val="50000"/>
                  </a:srgbClr>
                </a:innerShdw>
              </a:effectLst>
              <a:latin typeface="Century Gothic" panose="020B0502020202020204" pitchFamily="34" charset="0"/>
            </a:endParaRPr>
          </a:p>
        </p:txBody>
      </p:sp>
      <p:pic>
        <p:nvPicPr>
          <p:cNvPr id="3078" name="Picture 6" descr="Resultado de imagen para cpu iphone 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8815" y="2084866"/>
            <a:ext cx="1319517" cy="1052642"/>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p:cNvSpPr txBox="1"/>
          <p:nvPr/>
        </p:nvSpPr>
        <p:spPr>
          <a:xfrm>
            <a:off x="1889858" y="545970"/>
            <a:ext cx="6051479" cy="954107"/>
          </a:xfrm>
          <a:prstGeom prst="rect">
            <a:avLst/>
          </a:prstGeom>
          <a:noFill/>
        </p:spPr>
        <p:txBody>
          <a:bodyPr wrap="square" rtlCol="0">
            <a:spAutoFit/>
          </a:bodyPr>
          <a:lstStyle/>
          <a:p>
            <a:r>
              <a:rPr lang="es-MX" b="1" dirty="0" smtClean="0"/>
              <a:t>CPU de seis núcleos, 2 núcleos se encargan de tareas computacionales pesadas y 4 núcleos tareas cotidianas , dividiendo así para un mejor rendimiento, aprovechando los 6 núcleos cuando se necesita un aumento de potencia</a:t>
            </a:r>
            <a:endParaRPr lang="es-MX" b="1" dirty="0"/>
          </a:p>
        </p:txBody>
      </p:sp>
      <p:sp>
        <p:nvSpPr>
          <p:cNvPr id="10" name="CuadroTexto 9"/>
          <p:cNvSpPr txBox="1"/>
          <p:nvPr/>
        </p:nvSpPr>
        <p:spPr>
          <a:xfrm>
            <a:off x="1889858" y="1419679"/>
            <a:ext cx="5769528" cy="738664"/>
          </a:xfrm>
          <a:prstGeom prst="rect">
            <a:avLst/>
          </a:prstGeom>
          <a:noFill/>
        </p:spPr>
        <p:txBody>
          <a:bodyPr wrap="square" rtlCol="0">
            <a:spAutoFit/>
          </a:bodyPr>
          <a:lstStyle/>
          <a:p>
            <a:r>
              <a:rPr lang="es-MX" b="1" dirty="0" smtClean="0">
                <a:latin typeface="Century Gothic" panose="020B0502020202020204" pitchFamily="34" charset="0"/>
              </a:rPr>
              <a:t>15% Mas rápido que el procesador anterior (A11)</a:t>
            </a:r>
          </a:p>
          <a:p>
            <a:r>
              <a:rPr lang="es-MX" b="1" dirty="0" smtClean="0">
                <a:latin typeface="Century Gothic" panose="020B0502020202020204" pitchFamily="34" charset="0"/>
              </a:rPr>
              <a:t>Mas del 50% de eficiencia de consumo que el anterior procesador</a:t>
            </a:r>
            <a:endParaRPr lang="es-MX" b="1" dirty="0">
              <a:latin typeface="Century Gothic" panose="020B0502020202020204" pitchFamily="34" charset="0"/>
            </a:endParaRPr>
          </a:p>
        </p:txBody>
      </p:sp>
      <p:sp>
        <p:nvSpPr>
          <p:cNvPr id="11" name="Rectángulo 10"/>
          <p:cNvSpPr/>
          <p:nvPr/>
        </p:nvSpPr>
        <p:spPr>
          <a:xfrm>
            <a:off x="427551" y="724558"/>
            <a:ext cx="1391820" cy="923330"/>
          </a:xfrm>
          <a:prstGeom prst="rect">
            <a:avLst/>
          </a:prstGeom>
          <a:noFill/>
        </p:spPr>
        <p:txBody>
          <a:bodyPr wrap="square" lIns="91440" tIns="45720" rIns="91440" bIns="45720">
            <a:spAutoFit/>
          </a:bodyPr>
          <a:lstStyle/>
          <a:p>
            <a:pPr algn="ctr"/>
            <a:r>
              <a:rPr lang="es-ES" sz="18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Apple-</a:t>
            </a:r>
          </a:p>
          <a:p>
            <a:pPr algn="ctr"/>
            <a:r>
              <a:rPr lang="es-ES" sz="18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s-ES" sz="1800" b="1" cap="none" spc="0" dirty="0" err="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designed</a:t>
            </a:r>
            <a:r>
              <a:rPr lang="es-ES" sz="18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CPU</a:t>
            </a:r>
            <a:endParaRPr lang="es-E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2" name="Rectángulo 11"/>
          <p:cNvSpPr/>
          <p:nvPr/>
        </p:nvSpPr>
        <p:spPr>
          <a:xfrm>
            <a:off x="531671" y="3322436"/>
            <a:ext cx="1358187" cy="923330"/>
          </a:xfrm>
          <a:prstGeom prst="rect">
            <a:avLst/>
          </a:prstGeom>
          <a:noFill/>
        </p:spPr>
        <p:txBody>
          <a:bodyPr wrap="square" lIns="91440" tIns="45720" rIns="91440" bIns="45720">
            <a:spAutoFit/>
          </a:bodyPr>
          <a:lstStyle/>
          <a:p>
            <a:pPr algn="ctr"/>
            <a:r>
              <a:rPr lang="es-ES"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Apple-</a:t>
            </a:r>
          </a:p>
          <a:p>
            <a:pPr algn="ctr"/>
            <a:r>
              <a:rPr lang="es-ES"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s-ES" sz="18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designed</a:t>
            </a:r>
            <a:r>
              <a:rPr lang="es-ES"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CPU</a:t>
            </a:r>
          </a:p>
        </p:txBody>
      </p:sp>
      <p:sp>
        <p:nvSpPr>
          <p:cNvPr id="13" name="CuadroTexto 12"/>
          <p:cNvSpPr txBox="1"/>
          <p:nvPr/>
        </p:nvSpPr>
        <p:spPr>
          <a:xfrm>
            <a:off x="1889858" y="3482939"/>
            <a:ext cx="6267823" cy="738664"/>
          </a:xfrm>
          <a:prstGeom prst="rect">
            <a:avLst/>
          </a:prstGeom>
          <a:noFill/>
        </p:spPr>
        <p:txBody>
          <a:bodyPr wrap="square" rtlCol="0">
            <a:spAutoFit/>
          </a:bodyPr>
          <a:lstStyle/>
          <a:p>
            <a:r>
              <a:rPr lang="es-MX" b="1" dirty="0" smtClean="0"/>
              <a:t>GPU de cuatro núcleos</a:t>
            </a:r>
          </a:p>
          <a:p>
            <a:r>
              <a:rPr lang="es-MX" b="1" dirty="0" smtClean="0"/>
              <a:t>50% mas rápido en el procesamiento de gráficos en juegos, en edición de video y en apps demandantes</a:t>
            </a:r>
            <a:endParaRPr lang="es-MX" b="1" dirty="0"/>
          </a:p>
        </p:txBody>
      </p:sp>
    </p:spTree>
    <p:extLst>
      <p:ext uri="{BB962C8B-B14F-4D97-AF65-F5344CB8AC3E}">
        <p14:creationId xmlns:p14="http://schemas.microsoft.com/office/powerpoint/2010/main" val="1103551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2" name="Google Shape;272;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 name="Rectángulo 1"/>
          <p:cNvSpPr/>
          <p:nvPr/>
        </p:nvSpPr>
        <p:spPr>
          <a:xfrm>
            <a:off x="1460774" y="291560"/>
            <a:ext cx="6058069" cy="707886"/>
          </a:xfrm>
          <a:prstGeom prst="rect">
            <a:avLst/>
          </a:prstGeom>
          <a:noFill/>
        </p:spPr>
        <p:txBody>
          <a:bodyPr wrap="none" lIns="91440" tIns="45720" rIns="91440" bIns="45720">
            <a:spAutoFit/>
          </a:bodyPr>
          <a:lstStyle/>
          <a:p>
            <a:pPr algn="ctr"/>
            <a:r>
              <a:rPr lang="es-ES" sz="4000" b="1" cap="none" spc="50" dirty="0" smtClean="0">
                <a:ln w="0"/>
                <a:solidFill>
                  <a:schemeClr val="bg2"/>
                </a:solidFill>
                <a:effectLst>
                  <a:innerShdw blurRad="63500" dist="50800" dir="13500000">
                    <a:srgbClr val="000000">
                      <a:alpha val="50000"/>
                    </a:srgbClr>
                  </a:innerShdw>
                </a:effectLst>
                <a:latin typeface="Century Gothic" panose="020B0502020202020204" pitchFamily="34" charset="0"/>
              </a:rPr>
              <a:t>Sistema Operativo (OS)</a:t>
            </a:r>
            <a:endParaRPr lang="es-ES" sz="4000" b="1" cap="none" spc="50" dirty="0">
              <a:ln w="0"/>
              <a:solidFill>
                <a:schemeClr val="bg2"/>
              </a:solidFill>
              <a:effectLst>
                <a:innerShdw blurRad="63500" dist="50800" dir="13500000">
                  <a:srgbClr val="000000">
                    <a:alpha val="50000"/>
                  </a:srgbClr>
                </a:innerShdw>
              </a:effectLst>
              <a:latin typeface="Century Gothic" panose="020B0502020202020204" pitchFamily="34" charset="0"/>
            </a:endParaRPr>
          </a:p>
        </p:txBody>
      </p:sp>
      <p:pic>
        <p:nvPicPr>
          <p:cNvPr id="4098" name="Picture 2" descr="Resultado de imagen para ios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9915" y="1860697"/>
            <a:ext cx="2571400" cy="1881963"/>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184867" y="903753"/>
            <a:ext cx="9033561" cy="830997"/>
          </a:xfrm>
          <a:prstGeom prst="rect">
            <a:avLst/>
          </a:prstGeom>
          <a:noFill/>
        </p:spPr>
        <p:txBody>
          <a:bodyPr wrap="square" rtlCol="0">
            <a:spAutoFit/>
          </a:bodyPr>
          <a:lstStyle/>
          <a:p>
            <a:r>
              <a:rPr lang="es-MX" sz="1600" b="1" dirty="0" smtClean="0">
                <a:latin typeface="Century Gothic" panose="020B0502020202020204" pitchFamily="34" charset="0"/>
              </a:rPr>
              <a:t>IOS 12 (OS Mas reciente): 70% mas rápido al abrir la cámara</a:t>
            </a:r>
            <a:br>
              <a:rPr lang="es-MX" sz="1600" b="1" dirty="0" smtClean="0">
                <a:latin typeface="Century Gothic" panose="020B0502020202020204" pitchFamily="34" charset="0"/>
              </a:rPr>
            </a:br>
            <a:r>
              <a:rPr lang="es-MX" sz="1600" b="1" dirty="0" smtClean="0">
                <a:latin typeface="Century Gothic" panose="020B0502020202020204" pitchFamily="34" charset="0"/>
              </a:rPr>
              <a:t>50% Mas rápido al abrir el teclado</a:t>
            </a:r>
          </a:p>
          <a:p>
            <a:r>
              <a:rPr lang="es-MX" sz="1600" b="1" dirty="0" smtClean="0">
                <a:latin typeface="Century Gothic" panose="020B0502020202020204" pitchFamily="34" charset="0"/>
              </a:rPr>
              <a:t>Hasta 2 veces mas rápido al abrir apps cuando hay mas tareas abiertas en el dispositivo</a:t>
            </a:r>
            <a:endParaRPr lang="es-MX" sz="1600" b="1" dirty="0">
              <a:latin typeface="Century Gothic" panose="020B0502020202020204" pitchFamily="34" charset="0"/>
            </a:endParaRPr>
          </a:p>
        </p:txBody>
      </p:sp>
      <p:sp>
        <p:nvSpPr>
          <p:cNvPr id="6" name="Flecha abajo 5"/>
          <p:cNvSpPr/>
          <p:nvPr/>
        </p:nvSpPr>
        <p:spPr>
          <a:xfrm>
            <a:off x="1552353" y="1753728"/>
            <a:ext cx="382773" cy="593216"/>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MX"/>
          </a:p>
        </p:txBody>
      </p:sp>
      <p:sp>
        <p:nvSpPr>
          <p:cNvPr id="7" name="CuadroTexto 6"/>
          <p:cNvSpPr txBox="1"/>
          <p:nvPr/>
        </p:nvSpPr>
        <p:spPr>
          <a:xfrm>
            <a:off x="611372" y="2365922"/>
            <a:ext cx="2647507" cy="523220"/>
          </a:xfrm>
          <a:prstGeom prst="rect">
            <a:avLst/>
          </a:prstGeom>
          <a:noFill/>
        </p:spPr>
        <p:txBody>
          <a:bodyPr wrap="square" rtlCol="0">
            <a:spAutoFit/>
          </a:bodyPr>
          <a:lstStyle/>
          <a:p>
            <a:r>
              <a:rPr lang="es-MX" b="1" dirty="0" smtClean="0">
                <a:latin typeface="Century Gothic" panose="020B0502020202020204" pitchFamily="34" charset="0"/>
              </a:rPr>
              <a:t>Con respecto al anterior sistema operativo (IOS 11)</a:t>
            </a:r>
            <a:endParaRPr lang="es-MX" b="1" dirty="0">
              <a:latin typeface="Century Gothic" panose="020B0502020202020204" pitchFamily="34" charset="0"/>
            </a:endParaRPr>
          </a:p>
        </p:txBody>
      </p:sp>
      <p:sp>
        <p:nvSpPr>
          <p:cNvPr id="8" name="Flecha abajo 7"/>
          <p:cNvSpPr/>
          <p:nvPr/>
        </p:nvSpPr>
        <p:spPr>
          <a:xfrm>
            <a:off x="7056103" y="1753728"/>
            <a:ext cx="372140" cy="612194"/>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MX"/>
          </a:p>
        </p:txBody>
      </p:sp>
      <p:sp>
        <p:nvSpPr>
          <p:cNvPr id="9" name="CuadroTexto 8"/>
          <p:cNvSpPr txBox="1"/>
          <p:nvPr/>
        </p:nvSpPr>
        <p:spPr>
          <a:xfrm>
            <a:off x="5781315" y="2320704"/>
            <a:ext cx="3039654" cy="738664"/>
          </a:xfrm>
          <a:prstGeom prst="rect">
            <a:avLst/>
          </a:prstGeom>
          <a:noFill/>
        </p:spPr>
        <p:txBody>
          <a:bodyPr wrap="square" rtlCol="0">
            <a:spAutoFit/>
          </a:bodyPr>
          <a:lstStyle/>
          <a:p>
            <a:r>
              <a:rPr lang="es-MX" b="1" dirty="0" smtClean="0">
                <a:latin typeface="Century Gothic" panose="020B0502020202020204" pitchFamily="34" charset="0"/>
              </a:rPr>
              <a:t>Introduce “</a:t>
            </a:r>
            <a:r>
              <a:rPr lang="es-MX" b="1" dirty="0" err="1" smtClean="0">
                <a:latin typeface="Century Gothic" panose="020B0502020202020204" pitchFamily="34" charset="0"/>
              </a:rPr>
              <a:t>animojis</a:t>
            </a:r>
            <a:r>
              <a:rPr lang="es-MX" b="1" dirty="0" smtClean="0">
                <a:latin typeface="Century Gothic" panose="020B0502020202020204" pitchFamily="34" charset="0"/>
              </a:rPr>
              <a:t>” y mejoras en efectos de cámara y realidad aumentada (AR)</a:t>
            </a:r>
            <a:endParaRPr lang="es-MX" b="1" dirty="0">
              <a:latin typeface="Century Gothic" panose="020B0502020202020204" pitchFamily="34" charset="0"/>
            </a:endParaRPr>
          </a:p>
        </p:txBody>
      </p:sp>
      <p:sp>
        <p:nvSpPr>
          <p:cNvPr id="10" name="CuadroTexto 9"/>
          <p:cNvSpPr txBox="1"/>
          <p:nvPr/>
        </p:nvSpPr>
        <p:spPr>
          <a:xfrm>
            <a:off x="1460774" y="3824742"/>
            <a:ext cx="6058069" cy="523220"/>
          </a:xfrm>
          <a:prstGeom prst="rect">
            <a:avLst/>
          </a:prstGeom>
          <a:noFill/>
        </p:spPr>
        <p:txBody>
          <a:bodyPr wrap="square" rtlCol="0">
            <a:spAutoFit/>
          </a:bodyPr>
          <a:lstStyle/>
          <a:p>
            <a:r>
              <a:rPr lang="es-MX" b="1" dirty="0" smtClean="0">
                <a:latin typeface="Century Gothic" panose="020B0502020202020204" pitchFamily="34" charset="0"/>
              </a:rPr>
              <a:t>Mejoras en rendimiento, consumo de batería, procesamiento, nuevas funciones nativas, etc.</a:t>
            </a:r>
            <a:endParaRPr lang="es-MX" b="1" dirty="0">
              <a:latin typeface="Century Gothic" panose="020B0502020202020204" pitchFamily="34" charset="0"/>
            </a:endParaRPr>
          </a:p>
        </p:txBody>
      </p:sp>
    </p:spTree>
    <p:extLst>
      <p:ext uri="{BB962C8B-B14F-4D97-AF65-F5344CB8AC3E}">
        <p14:creationId xmlns:p14="http://schemas.microsoft.com/office/powerpoint/2010/main" val="1479399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2" name="Google Shape;272;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2" name="Rectángulo 1"/>
          <p:cNvSpPr/>
          <p:nvPr/>
        </p:nvSpPr>
        <p:spPr>
          <a:xfrm>
            <a:off x="2616395" y="189717"/>
            <a:ext cx="3993402" cy="707886"/>
          </a:xfrm>
          <a:prstGeom prst="rect">
            <a:avLst/>
          </a:prstGeom>
          <a:noFill/>
        </p:spPr>
        <p:txBody>
          <a:bodyPr wrap="none" lIns="91440" tIns="45720" rIns="91440" bIns="45720">
            <a:spAutoFit/>
          </a:bodyPr>
          <a:lstStyle/>
          <a:p>
            <a:pPr algn="ctr"/>
            <a:r>
              <a:rPr lang="es-ES" sz="40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entury Gothic" panose="020B0502020202020204" pitchFamily="34" charset="0"/>
              </a:rPr>
              <a:t>Apps( Nativas )</a:t>
            </a:r>
            <a:endParaRPr lang="es-E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entury Gothic" panose="020B0502020202020204" pitchFamily="34" charset="0"/>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261" y="897603"/>
            <a:ext cx="7407667" cy="4049048"/>
          </a:xfrm>
          <a:prstGeom prst="rect">
            <a:avLst/>
          </a:prstGeom>
        </p:spPr>
      </p:pic>
    </p:spTree>
    <p:extLst>
      <p:ext uri="{BB962C8B-B14F-4D97-AF65-F5344CB8AC3E}">
        <p14:creationId xmlns:p14="http://schemas.microsoft.com/office/powerpoint/2010/main" val="408174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2" name="Google Shape;272;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47" y="647271"/>
            <a:ext cx="7977026" cy="3688422"/>
          </a:xfrm>
          <a:prstGeom prst="rect">
            <a:avLst/>
          </a:prstGeom>
        </p:spPr>
      </p:pic>
    </p:spTree>
    <p:extLst>
      <p:ext uri="{BB962C8B-B14F-4D97-AF65-F5344CB8AC3E}">
        <p14:creationId xmlns:p14="http://schemas.microsoft.com/office/powerpoint/2010/main" val="2928875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2" name="Google Shape;272;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2" name="Rectángulo 1"/>
          <p:cNvSpPr/>
          <p:nvPr/>
        </p:nvSpPr>
        <p:spPr>
          <a:xfrm>
            <a:off x="2304035" y="384027"/>
            <a:ext cx="4700325" cy="769441"/>
          </a:xfrm>
          <a:prstGeom prst="rect">
            <a:avLst/>
          </a:prstGeom>
          <a:noFill/>
        </p:spPr>
        <p:txBody>
          <a:bodyPr wrap="none" lIns="91440" tIns="45720" rIns="91440" bIns="45720">
            <a:spAutoFit/>
          </a:bodyPr>
          <a:lstStyle/>
          <a:p>
            <a:pPr algn="ctr"/>
            <a:r>
              <a:rPr lang="es-ES" sz="4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entury Gothic" panose="020B0502020202020204" pitchFamily="34" charset="0"/>
              </a:rPr>
              <a:t>Apps ( Hibridas )</a:t>
            </a:r>
            <a:endParaRPr lang="es-ES"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entury Gothic" panose="020B0502020202020204" pitchFamily="34" charset="0"/>
            </a:endParaRPr>
          </a:p>
        </p:txBody>
      </p:sp>
      <p:pic>
        <p:nvPicPr>
          <p:cNvPr id="5122" name="Picture 2" descr="Resultado de imagen para ap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4143" y="1256210"/>
            <a:ext cx="6000108" cy="3213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38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2" name="Google Shape;272;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Rectángulo 1"/>
          <p:cNvSpPr/>
          <p:nvPr/>
        </p:nvSpPr>
        <p:spPr>
          <a:xfrm>
            <a:off x="3212348" y="373753"/>
            <a:ext cx="2739854" cy="707886"/>
          </a:xfrm>
          <a:prstGeom prst="rect">
            <a:avLst/>
          </a:prstGeom>
          <a:noFill/>
        </p:spPr>
        <p:txBody>
          <a:bodyPr wrap="none" lIns="91440" tIns="45720" rIns="91440" bIns="45720">
            <a:spAutoFit/>
          </a:bodyPr>
          <a:lstStyle/>
          <a:p>
            <a:pPr algn="ctr"/>
            <a:r>
              <a:rPr lang="es-ES" sz="40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entury Gothic" panose="020B0502020202020204" pitchFamily="34" charset="0"/>
              </a:rPr>
              <a:t>Apps Web</a:t>
            </a:r>
            <a:endParaRPr lang="es-E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entury Gothic" panose="020B0502020202020204" pitchFamily="34" charset="0"/>
            </a:endParaRPr>
          </a:p>
        </p:txBody>
      </p:sp>
      <p:pic>
        <p:nvPicPr>
          <p:cNvPr id="6146" name="Picture 2" descr="Resultado de imagen para symbolab we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78898"/>
            <a:ext cx="6965878" cy="3572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8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2" name="Google Shape;272;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2" name="Rectángulo 1"/>
          <p:cNvSpPr/>
          <p:nvPr/>
        </p:nvSpPr>
        <p:spPr>
          <a:xfrm>
            <a:off x="817829" y="373752"/>
            <a:ext cx="7364516" cy="707886"/>
          </a:xfrm>
          <a:prstGeom prst="rect">
            <a:avLst/>
          </a:prstGeom>
          <a:noFill/>
        </p:spPr>
        <p:txBody>
          <a:bodyPr wrap="none" lIns="91440" tIns="45720" rIns="91440" bIns="45720">
            <a:spAutoFit/>
          </a:bodyPr>
          <a:lstStyle/>
          <a:p>
            <a:pPr algn="ctr"/>
            <a:r>
              <a:rPr lang="es-ES" sz="40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entury Gothic" panose="020B0502020202020204" pitchFamily="34" charset="0"/>
              </a:rPr>
              <a:t>Tipos de Apps y sus ventajas</a:t>
            </a:r>
            <a:endParaRPr lang="es-E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entury Gothic" panose="020B0502020202020204" pitchFamily="34" charset="0"/>
            </a:endParaRPr>
          </a:p>
        </p:txBody>
      </p:sp>
      <p:sp>
        <p:nvSpPr>
          <p:cNvPr id="3" name="CuadroTexto 2"/>
          <p:cNvSpPr txBox="1"/>
          <p:nvPr/>
        </p:nvSpPr>
        <p:spPr>
          <a:xfrm>
            <a:off x="739740" y="986320"/>
            <a:ext cx="11157734" cy="1631216"/>
          </a:xfrm>
          <a:prstGeom prst="rect">
            <a:avLst/>
          </a:prstGeom>
          <a:noFill/>
        </p:spPr>
        <p:txBody>
          <a:bodyPr wrap="square" rtlCol="0">
            <a:spAutoFit/>
          </a:bodyPr>
          <a:lstStyle/>
          <a:p>
            <a:r>
              <a:rPr lang="es-MX" sz="1200" b="1" dirty="0" smtClean="0">
                <a:latin typeface="Century Gothic" panose="020B0502020202020204" pitchFamily="34" charset="0"/>
              </a:rPr>
              <a:t>Apps nativas</a:t>
            </a:r>
            <a:r>
              <a:rPr lang="es-MX" sz="1200" dirty="0" smtClean="0">
                <a:latin typeface="Century Gothic" panose="020B0502020202020204" pitchFamily="34" charset="0"/>
              </a:rPr>
              <a:t>: EN el caso de IOS se desarrollan en el lenguaje SWIFT</a:t>
            </a:r>
          </a:p>
          <a:p>
            <a:r>
              <a:rPr lang="es-MX" sz="1200" b="1" dirty="0" smtClean="0">
                <a:latin typeface="Century Gothic" panose="020B0502020202020204" pitchFamily="34" charset="0"/>
              </a:rPr>
              <a:t>Ventajas</a:t>
            </a:r>
            <a:r>
              <a:rPr lang="es-MX" sz="1200" dirty="0" smtClean="0">
                <a:latin typeface="Century Gothic" panose="020B0502020202020204" pitchFamily="34" charset="0"/>
              </a:rPr>
              <a:t>: En </a:t>
            </a:r>
            <a:r>
              <a:rPr lang="es-MX" sz="1200" dirty="0">
                <a:latin typeface="Century Gothic" panose="020B0502020202020204" pitchFamily="34" charset="0"/>
              </a:rPr>
              <a:t>algunos casos no necesitan acceso a internet,</a:t>
            </a:r>
          </a:p>
          <a:p>
            <a:r>
              <a:rPr lang="es-MX" sz="1200" dirty="0">
                <a:latin typeface="Century Gothic" panose="020B0502020202020204" pitchFamily="34" charset="0"/>
              </a:rPr>
              <a:t>Visibilidad en App Store,</a:t>
            </a:r>
          </a:p>
          <a:p>
            <a:r>
              <a:rPr lang="es-MX" sz="1200" dirty="0">
                <a:latin typeface="Century Gothic" panose="020B0502020202020204" pitchFamily="34" charset="0"/>
              </a:rPr>
              <a:t>Envío de notificaciones o “avisos” a los usuarios,</a:t>
            </a:r>
          </a:p>
          <a:p>
            <a:r>
              <a:rPr lang="es-MX" sz="1200" dirty="0">
                <a:latin typeface="Century Gothic" panose="020B0502020202020204" pitchFamily="34" charset="0"/>
              </a:rPr>
              <a:t>La actualización de la App es constante,</a:t>
            </a:r>
          </a:p>
          <a:p>
            <a:r>
              <a:rPr lang="es-MX" sz="1200" dirty="0">
                <a:latin typeface="Century Gothic" panose="020B0502020202020204" pitchFamily="34" charset="0"/>
              </a:rPr>
              <a:t>Rendimiento optimizado,</a:t>
            </a:r>
          </a:p>
          <a:p>
            <a:r>
              <a:rPr lang="es-MX" sz="1200" dirty="0">
                <a:latin typeface="Century Gothic" panose="020B0502020202020204" pitchFamily="34" charset="0"/>
              </a:rPr>
              <a:t>Interfaz adaptada al sistema </a:t>
            </a:r>
            <a:r>
              <a:rPr lang="es-MX" sz="1200" dirty="0" smtClean="0">
                <a:latin typeface="Century Gothic" panose="020B0502020202020204" pitchFamily="34" charset="0"/>
              </a:rPr>
              <a:t>operativo</a:t>
            </a:r>
            <a:endParaRPr lang="es-MX" sz="1200" dirty="0">
              <a:latin typeface="Century Gothic" panose="020B0502020202020204" pitchFamily="34" charset="0"/>
            </a:endParaRPr>
          </a:p>
          <a:p>
            <a:endParaRPr lang="es-MX" dirty="0"/>
          </a:p>
        </p:txBody>
      </p:sp>
      <p:sp>
        <p:nvSpPr>
          <p:cNvPr id="4" name="CuadroTexto 3"/>
          <p:cNvSpPr txBox="1"/>
          <p:nvPr/>
        </p:nvSpPr>
        <p:spPr>
          <a:xfrm>
            <a:off x="739740" y="2392326"/>
            <a:ext cx="7821365" cy="2308324"/>
          </a:xfrm>
          <a:prstGeom prst="rect">
            <a:avLst/>
          </a:prstGeom>
          <a:noFill/>
        </p:spPr>
        <p:txBody>
          <a:bodyPr wrap="square" rtlCol="0">
            <a:spAutoFit/>
          </a:bodyPr>
          <a:lstStyle/>
          <a:p>
            <a:r>
              <a:rPr lang="es-MX" sz="1200" b="1" dirty="0" smtClean="0">
                <a:latin typeface="Century Gothic" panose="020B0502020202020204" pitchFamily="34" charset="0"/>
              </a:rPr>
              <a:t>Apps WEB</a:t>
            </a:r>
            <a:r>
              <a:rPr lang="es-MX" sz="1200" dirty="0" smtClean="0">
                <a:latin typeface="Century Gothic" panose="020B0502020202020204" pitchFamily="34" charset="0"/>
              </a:rPr>
              <a:t>: </a:t>
            </a:r>
            <a:r>
              <a:rPr lang="es-MX" sz="1200" dirty="0">
                <a:latin typeface="Century Gothic" panose="020B0502020202020204" pitchFamily="34" charset="0"/>
              </a:rPr>
              <a:t>Son aplicaciones que se ejecutan en internet y se accede a través de una URL en el navegador el dispositivo </a:t>
            </a:r>
            <a:r>
              <a:rPr lang="es-MX" sz="1200" i="1" dirty="0">
                <a:latin typeface="Century Gothic" panose="020B0502020202020204" pitchFamily="34" charset="0"/>
              </a:rPr>
              <a:t>(explore, </a:t>
            </a:r>
            <a:r>
              <a:rPr lang="es-MX" sz="1200" i="1" dirty="0" err="1">
                <a:latin typeface="Century Gothic" panose="020B0502020202020204" pitchFamily="34" charset="0"/>
              </a:rPr>
              <a:t>chrome</a:t>
            </a:r>
            <a:r>
              <a:rPr lang="es-MX" sz="1200" i="1" dirty="0">
                <a:latin typeface="Century Gothic" panose="020B0502020202020204" pitchFamily="34" charset="0"/>
              </a:rPr>
              <a:t>, safari)</a:t>
            </a:r>
            <a:r>
              <a:rPr lang="es-MX" sz="1200" dirty="0">
                <a:latin typeface="Century Gothic" panose="020B0502020202020204" pitchFamily="34" charset="0"/>
              </a:rPr>
              <a:t> este, se adapta al formato de la pantalla del </a:t>
            </a:r>
            <a:r>
              <a:rPr lang="es-MX" sz="1200" dirty="0" smtClean="0">
                <a:latin typeface="Century Gothic" panose="020B0502020202020204" pitchFamily="34" charset="0"/>
              </a:rPr>
              <a:t>Smartphone </a:t>
            </a:r>
            <a:r>
              <a:rPr lang="es-MX" sz="1200" dirty="0">
                <a:latin typeface="Century Gothic" panose="020B0502020202020204" pitchFamily="34" charset="0"/>
              </a:rPr>
              <a:t>para que tenga aspecto de navegación App</a:t>
            </a:r>
            <a:r>
              <a:rPr lang="es-MX" sz="1200" dirty="0" smtClean="0">
                <a:latin typeface="Century Gothic" panose="020B0502020202020204" pitchFamily="34" charset="0"/>
              </a:rPr>
              <a:t>.</a:t>
            </a:r>
          </a:p>
          <a:p>
            <a:r>
              <a:rPr lang="es-MX" sz="1200" b="1" dirty="0" smtClean="0">
                <a:latin typeface="Century Gothic" panose="020B0502020202020204" pitchFamily="34" charset="0"/>
              </a:rPr>
              <a:t>Ventajas</a:t>
            </a:r>
            <a:r>
              <a:rPr lang="es-MX" sz="1200" dirty="0" smtClean="0">
                <a:latin typeface="Century Gothic" panose="020B0502020202020204" pitchFamily="34" charset="0"/>
              </a:rPr>
              <a:t>: </a:t>
            </a:r>
            <a:r>
              <a:rPr lang="es-MX" sz="1200" dirty="0">
                <a:latin typeface="Century Gothic" panose="020B0502020202020204" pitchFamily="34" charset="0"/>
              </a:rPr>
              <a:t>No necesita instalación,</a:t>
            </a:r>
          </a:p>
          <a:p>
            <a:r>
              <a:rPr lang="es-MX" sz="1200" dirty="0">
                <a:latin typeface="Century Gothic" panose="020B0502020202020204" pitchFamily="34" charset="0"/>
              </a:rPr>
              <a:t>Crea un acceso directo,</a:t>
            </a:r>
          </a:p>
          <a:p>
            <a:r>
              <a:rPr lang="es-MX" sz="1200" dirty="0">
                <a:latin typeface="Century Gothic" panose="020B0502020202020204" pitchFamily="34" charset="0"/>
              </a:rPr>
              <a:t>Se puede utilizar el mismo código base en múltiples plataformas,</a:t>
            </a:r>
          </a:p>
          <a:p>
            <a:r>
              <a:rPr lang="es-MX" sz="1200" dirty="0">
                <a:latin typeface="Century Gothic" panose="020B0502020202020204" pitchFamily="34" charset="0"/>
              </a:rPr>
              <a:t>Proceso de desarrollo más sencillo y económico,</a:t>
            </a:r>
          </a:p>
          <a:p>
            <a:r>
              <a:rPr lang="es-MX" sz="1200" dirty="0">
                <a:latin typeface="Century Gothic" panose="020B0502020202020204" pitchFamily="34" charset="0"/>
              </a:rPr>
              <a:t>No necesita ninguna aprobación externa para publicarse,</a:t>
            </a:r>
          </a:p>
          <a:p>
            <a:r>
              <a:rPr lang="es-MX" sz="1200" dirty="0">
                <a:latin typeface="Century Gothic" panose="020B0502020202020204" pitchFamily="34" charset="0"/>
              </a:rPr>
              <a:t>El usuario siempre dispone de la última versión,</a:t>
            </a:r>
          </a:p>
          <a:p>
            <a:r>
              <a:rPr lang="es-MX" sz="1200" dirty="0">
                <a:latin typeface="Century Gothic" panose="020B0502020202020204" pitchFamily="34" charset="0"/>
              </a:rPr>
              <a:t>Puede reutilizar sitios “</a:t>
            </a:r>
            <a:r>
              <a:rPr lang="es-MX" sz="1200" dirty="0" err="1">
                <a:latin typeface="Century Gothic" panose="020B0502020202020204" pitchFamily="34" charset="0"/>
              </a:rPr>
              <a:t>responsive</a:t>
            </a:r>
            <a:r>
              <a:rPr lang="es-MX" sz="1200" dirty="0">
                <a:latin typeface="Century Gothic" panose="020B0502020202020204" pitchFamily="34" charset="0"/>
              </a:rPr>
              <a:t>” ya diseñados,</a:t>
            </a:r>
          </a:p>
          <a:p>
            <a:r>
              <a:rPr lang="es-MX" sz="1200" dirty="0"/>
              <a:t/>
            </a:r>
            <a:br>
              <a:rPr lang="es-MX" sz="1200" dirty="0"/>
            </a:br>
            <a:endParaRPr lang="es-MX" sz="1200" dirty="0"/>
          </a:p>
        </p:txBody>
      </p:sp>
    </p:spTree>
    <p:extLst>
      <p:ext uri="{BB962C8B-B14F-4D97-AF65-F5344CB8AC3E}">
        <p14:creationId xmlns:p14="http://schemas.microsoft.com/office/powerpoint/2010/main" val="2476222086"/>
      </p:ext>
    </p:extLst>
  </p:cSld>
  <p:clrMapOvr>
    <a:masterClrMapping/>
  </p:clrMapOvr>
</p:sld>
</file>

<file path=ppt/theme/theme1.xml><?xml version="1.0" encoding="utf-8"?>
<a:theme xmlns:a="http://schemas.openxmlformats.org/drawingml/2006/main" name="Julie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872</Words>
  <Application>Microsoft Office PowerPoint</Application>
  <PresentationFormat>Presentación en pantalla (16:9)</PresentationFormat>
  <Paragraphs>110</Paragraphs>
  <Slides>22</Slides>
  <Notes>15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Montserrat Light</vt:lpstr>
      <vt:lpstr>Century Gothic</vt:lpstr>
      <vt:lpstr>Montserrat ExtraBold</vt:lpstr>
      <vt:lpstr>Arial</vt:lpstr>
      <vt:lpstr>Arial Unicode MS</vt:lpstr>
      <vt:lpstr>Juliet template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Cblue</dc:creator>
  <cp:lastModifiedBy>Ricardo Vilchis</cp:lastModifiedBy>
  <cp:revision>21</cp:revision>
  <dcterms:modified xsi:type="dcterms:W3CDTF">2019-02-17T23:04:45Z</dcterms:modified>
</cp:coreProperties>
</file>