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6" r:id="rId5"/>
    <p:sldId id="258" r:id="rId6"/>
    <p:sldId id="265" r:id="rId7"/>
    <p:sldId id="266" r:id="rId8"/>
    <p:sldId id="259" r:id="rId9"/>
    <p:sldId id="261" r:id="rId10"/>
    <p:sldId id="267" r:id="rId11"/>
    <p:sldId id="260" r:id="rId12"/>
    <p:sldId id="268" r:id="rId13"/>
    <p:sldId id="262" r:id="rId14"/>
    <p:sldId id="269" r:id="rId15"/>
    <p:sldId id="264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F11"/>
    <a:srgbClr val="F1330D"/>
    <a:srgbClr val="29292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650875" y="469265"/>
            <a:ext cx="0" cy="458787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11243310" y="0"/>
            <a:ext cx="948690" cy="685482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92105" y="46926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029950" y="46926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47475" y="46926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92105" y="97853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029950" y="97853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547475" y="978535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1330" y="5057140"/>
            <a:ext cx="339725" cy="3536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273810" y="1332230"/>
            <a:ext cx="7588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Tugas Besar Pemrograman</a:t>
            </a:r>
            <a:endParaRPr lang="en-US" sz="4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273810" y="2258060"/>
            <a:ext cx="6936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Studi Kasus Tiket Pesawat</a:t>
            </a:r>
            <a:endParaRPr lang="en-US" sz="4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Picture 21" descr="5e5357079588e00bb27e9058_peep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3026410"/>
            <a:ext cx="2004060" cy="270700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903345" y="4801870"/>
            <a:ext cx="254635" cy="1416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5e5356a864109d65bb0139b9_peep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41900" y="2955925"/>
            <a:ext cx="2108835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5069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sp>
        <p:nvSpPr>
          <p:cNvPr id="2" name="Oval 1"/>
          <p:cNvSpPr/>
          <p:nvPr/>
        </p:nvSpPr>
        <p:spPr>
          <a:xfrm>
            <a:off x="2528570" y="925830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14625" y="10712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</a:t>
            </a:r>
            <a:endParaRPr lang="en-US" b="1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91155" y="158369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ata 76"/>
          <p:cNvSpPr/>
          <p:nvPr/>
        </p:nvSpPr>
        <p:spPr>
          <a:xfrm>
            <a:off x="1889125" y="2063115"/>
            <a:ext cx="1944370" cy="1188085"/>
          </a:xfrm>
          <a:prstGeom prst="flowChartInputOutpu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2159000" y="2334895"/>
            <a:ext cx="1516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Jumlah tiket</a:t>
            </a:r>
            <a:endParaRPr lang="en-US" b="1"/>
          </a:p>
          <a:p>
            <a:r>
              <a:rPr lang="en-US" b="1"/>
              <a:t>pesawat</a:t>
            </a:r>
            <a:endParaRPr lang="en-US" b="1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885440" y="325120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/>
          <p:cNvSpPr/>
          <p:nvPr/>
        </p:nvSpPr>
        <p:spPr>
          <a:xfrm>
            <a:off x="1750695" y="3730625"/>
            <a:ext cx="2575560" cy="1416685"/>
          </a:xfrm>
          <a:prstGeom prst="flowChartPredefined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2159000" y="3931920"/>
            <a:ext cx="1859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Process</a:t>
            </a:r>
            <a:br>
              <a:rPr lang="en-US" sz="1200" b="1"/>
            </a:br>
            <a:r>
              <a:rPr lang="en-US" sz="1200" b="1"/>
              <a:t>Set Biodata</a:t>
            </a:r>
            <a:endParaRPr lang="en-US" sz="1200" b="1"/>
          </a:p>
          <a:p>
            <a:r>
              <a:rPr lang="en-US" sz="1200" b="1"/>
              <a:t>dengan looping</a:t>
            </a:r>
            <a:endParaRPr lang="en-US" sz="1200" b="1"/>
          </a:p>
          <a:p>
            <a:r>
              <a:rPr lang="en-US" sz="1200" b="1"/>
              <a:t>berdasarkan </a:t>
            </a:r>
            <a:endParaRPr lang="en-US" sz="1200" b="1"/>
          </a:p>
          <a:p>
            <a:r>
              <a:rPr lang="en-US" sz="1200" b="1"/>
              <a:t>banyaknya jumlah tiket</a:t>
            </a:r>
            <a:endParaRPr lang="en-US" sz="1200" b="1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896870" y="514731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528570" y="562673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Text Box 86"/>
          <p:cNvSpPr txBox="1"/>
          <p:nvPr/>
        </p:nvSpPr>
        <p:spPr>
          <a:xfrm>
            <a:off x="2713990" y="577151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sp>
        <p:nvSpPr>
          <p:cNvPr id="88" name="Oval 87"/>
          <p:cNvSpPr/>
          <p:nvPr/>
        </p:nvSpPr>
        <p:spPr>
          <a:xfrm>
            <a:off x="5819140" y="92519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Text Box 89"/>
          <p:cNvSpPr txBox="1"/>
          <p:nvPr/>
        </p:nvSpPr>
        <p:spPr>
          <a:xfrm>
            <a:off x="6010275" y="106997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187440" y="158369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5153025" y="2063115"/>
            <a:ext cx="1944370" cy="1188085"/>
          </a:xfrm>
          <a:prstGeom prst="flowChartInputOutpu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5430520" y="2334895"/>
            <a:ext cx="1389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Input </a:t>
            </a:r>
            <a:endParaRPr lang="en-US" b="1"/>
          </a:p>
          <a:p>
            <a:r>
              <a:rPr lang="en-US" b="1"/>
              <a:t>nama_user</a:t>
            </a:r>
            <a:endParaRPr lang="en-US" b="1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010275" y="325120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ata 94"/>
          <p:cNvSpPr/>
          <p:nvPr/>
        </p:nvSpPr>
        <p:spPr>
          <a:xfrm>
            <a:off x="4843780" y="3758565"/>
            <a:ext cx="1944370" cy="1188085"/>
          </a:xfrm>
          <a:prstGeom prst="flowChartInputOutpu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5153025" y="403034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Input </a:t>
            </a:r>
            <a:endParaRPr lang="en-US" b="1"/>
          </a:p>
          <a:p>
            <a:r>
              <a:rPr lang="en-US" b="1"/>
              <a:t>umur_user</a:t>
            </a:r>
            <a:endParaRPr lang="en-US" b="1"/>
          </a:p>
        </p:txBody>
      </p:sp>
      <p:sp>
        <p:nvSpPr>
          <p:cNvPr id="98" name="Flowchart: Decision 97"/>
          <p:cNvSpPr/>
          <p:nvPr/>
        </p:nvSpPr>
        <p:spPr>
          <a:xfrm>
            <a:off x="8134350" y="925195"/>
            <a:ext cx="3112770" cy="131699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Text Box 98"/>
          <p:cNvSpPr txBox="1"/>
          <p:nvPr/>
        </p:nvSpPr>
        <p:spPr>
          <a:xfrm>
            <a:off x="8700770" y="1254760"/>
            <a:ext cx="1980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umur_user = 1 - 12</a:t>
            </a:r>
            <a:endParaRPr lang="en-US" sz="1200" b="1"/>
          </a:p>
          <a:p>
            <a:r>
              <a:rPr lang="en-US" sz="1200" b="1"/>
              <a:t>kategori = anak anak</a:t>
            </a:r>
            <a:endParaRPr lang="en-US" sz="1200" b="1"/>
          </a:p>
          <a:p>
            <a:r>
              <a:rPr lang="en-US" sz="1200" b="1"/>
              <a:t>total_tiket_anak_anak +1</a:t>
            </a:r>
            <a:endParaRPr lang="en-US" sz="1200" b="1"/>
          </a:p>
        </p:txBody>
      </p:sp>
      <p:sp>
        <p:nvSpPr>
          <p:cNvPr id="101" name="Flowchart: Decision 100"/>
          <p:cNvSpPr/>
          <p:nvPr/>
        </p:nvSpPr>
        <p:spPr>
          <a:xfrm>
            <a:off x="8134350" y="2527935"/>
            <a:ext cx="3112770" cy="131699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8815070" y="2876550"/>
            <a:ext cx="1752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umur_user = 13^</a:t>
            </a:r>
            <a:endParaRPr lang="en-US" sz="1200" b="1"/>
          </a:p>
          <a:p>
            <a:r>
              <a:rPr lang="en-US" sz="1200" b="1"/>
              <a:t>kategori = dewasa</a:t>
            </a:r>
            <a:endParaRPr lang="en-US" sz="1200" b="1"/>
          </a:p>
          <a:p>
            <a:r>
              <a:rPr lang="en-US" sz="1200" b="1"/>
              <a:t>total_tiket_dewasa +1</a:t>
            </a:r>
            <a:endParaRPr lang="en-US" sz="1200" b="1"/>
          </a:p>
        </p:txBody>
      </p:sp>
      <p:cxnSp>
        <p:nvCxnSpPr>
          <p:cNvPr id="103" name="Straight Arrow Connector 102"/>
          <p:cNvCxnSpPr>
            <a:endCxn id="104" idx="0"/>
          </p:cNvCxnSpPr>
          <p:nvPr/>
        </p:nvCxnSpPr>
        <p:spPr>
          <a:xfrm>
            <a:off x="5818505" y="4946650"/>
            <a:ext cx="16510" cy="8045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469890" y="575119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Text Box 104"/>
          <p:cNvSpPr txBox="1"/>
          <p:nvPr/>
        </p:nvSpPr>
        <p:spPr>
          <a:xfrm>
            <a:off x="5667375" y="58959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E</a:t>
            </a:r>
            <a:endParaRPr lang="en-US" b="1"/>
          </a:p>
        </p:txBody>
      </p:sp>
      <p:cxnSp>
        <p:nvCxnSpPr>
          <p:cNvPr id="107" name="Straight Connector 106"/>
          <p:cNvCxnSpPr>
            <a:stCxn id="95" idx="5"/>
          </p:cNvCxnSpPr>
          <p:nvPr/>
        </p:nvCxnSpPr>
        <p:spPr>
          <a:xfrm flipV="1">
            <a:off x="6593840" y="4344035"/>
            <a:ext cx="934720" cy="88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514590" y="1625600"/>
            <a:ext cx="0" cy="273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528560" y="1612900"/>
            <a:ext cx="567055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514590" y="3180080"/>
            <a:ext cx="567055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1247120" y="1570990"/>
            <a:ext cx="60325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1247120" y="3192780"/>
            <a:ext cx="60325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1850370" y="1567815"/>
            <a:ext cx="0" cy="4521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4" idx="6"/>
          </p:cNvCxnSpPr>
          <p:nvPr/>
        </p:nvCxnSpPr>
        <p:spPr>
          <a:xfrm flipH="1" flipV="1">
            <a:off x="6200140" y="6080760"/>
            <a:ext cx="5635625" cy="2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5069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pic>
        <p:nvPicPr>
          <p:cNvPr id="6" name="Picture 5" descr="Screenshot_2021-12-10_19-56-27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0" y="880110"/>
            <a:ext cx="5130800" cy="5486400"/>
          </a:xfrm>
          <a:prstGeom prst="rect">
            <a:avLst/>
          </a:prstGeom>
        </p:spPr>
      </p:pic>
      <p:pic>
        <p:nvPicPr>
          <p:cNvPr id="8" name="Picture 7" descr="Screenshot_2021-12-10_20-01-2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5" y="1031240"/>
            <a:ext cx="5959475" cy="518350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>
            <a:off x="7061200" y="3429000"/>
            <a:ext cx="4292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ounded Rectangle 20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3926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sp>
        <p:nvSpPr>
          <p:cNvPr id="2" name="Oval 1"/>
          <p:cNvSpPr/>
          <p:nvPr/>
        </p:nvSpPr>
        <p:spPr>
          <a:xfrm>
            <a:off x="2654300" y="925830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51785" y="10699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E</a:t>
            </a:r>
            <a:endParaRPr lang="en-US" b="1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16885" y="158369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/>
          <p:cNvSpPr/>
          <p:nvPr/>
        </p:nvSpPr>
        <p:spPr>
          <a:xfrm>
            <a:off x="1739265" y="2063115"/>
            <a:ext cx="2575560" cy="1416685"/>
          </a:xfrm>
          <a:prstGeom prst="flowChartPredefined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2097405" y="2264410"/>
            <a:ext cx="1859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/>
              <a:t>Process</a:t>
            </a:r>
            <a:br>
              <a:rPr lang="en-US" sz="1200" b="1"/>
            </a:br>
            <a:r>
              <a:rPr lang="en-US" sz="1200" b="1"/>
              <a:t>Get</a:t>
            </a:r>
            <a:r>
              <a:rPr lang="en-US" sz="1200" b="1"/>
              <a:t> Output</a:t>
            </a:r>
            <a:endParaRPr lang="en-US" sz="1200" b="1"/>
          </a:p>
          <a:p>
            <a:r>
              <a:rPr lang="en-US" sz="1200" b="1"/>
              <a:t>dengan looping</a:t>
            </a:r>
            <a:endParaRPr lang="en-US" sz="1200" b="1"/>
          </a:p>
          <a:p>
            <a:r>
              <a:rPr lang="en-US" sz="1200" b="1"/>
              <a:t>berdasarkan </a:t>
            </a:r>
            <a:endParaRPr lang="en-US" sz="1200" b="1"/>
          </a:p>
          <a:p>
            <a:r>
              <a:rPr lang="en-US" sz="1200" b="1"/>
              <a:t>banyaknya jumlah tiket</a:t>
            </a:r>
            <a:endParaRPr lang="en-US" sz="1200" b="1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11170" y="347980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61920" y="395922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846070" y="410400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</a:t>
            </a:r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7997825" y="924560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201660" y="107124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359775" y="1583055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4844415" y="2062480"/>
            <a:ext cx="6136005" cy="255397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554595" y="2264410"/>
            <a:ext cx="139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Tiket ke-[n]</a:t>
            </a:r>
            <a:endParaRPr 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5972810" y="2650490"/>
            <a:ext cx="387985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Nama User</a:t>
            </a:r>
            <a:r>
              <a:rPr lang="en-US" sz="1400"/>
              <a:t>: “</a:t>
            </a:r>
            <a:r>
              <a:rPr lang="en-US" sz="1400" b="1"/>
              <a:t>nama_user</a:t>
            </a:r>
            <a:r>
              <a:rPr lang="en-US" sz="1400"/>
              <a:t>”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Umur User</a:t>
            </a:r>
            <a:r>
              <a:rPr lang="en-US" sz="1400"/>
              <a:t>: </a:t>
            </a:r>
            <a:r>
              <a:rPr lang="en-US" sz="1400" b="1"/>
              <a:t>umur_user </a:t>
            </a:r>
            <a:r>
              <a:rPr lang="en-US" sz="1400"/>
              <a:t>Tahun </a:t>
            </a:r>
            <a:r>
              <a:rPr lang="en-US" sz="1400" b="1"/>
              <a:t>kategori_umur</a:t>
            </a:r>
            <a:endParaRPr lang="en-US" sz="1400" b="1"/>
          </a:p>
          <a:p>
            <a:r>
              <a:rPr lang="en-US" sz="1400">
                <a:solidFill>
                  <a:srgbClr val="FF0000"/>
                </a:solidFill>
              </a:rPr>
              <a:t>ID Tiket</a:t>
            </a:r>
            <a:r>
              <a:rPr lang="en-US" sz="1400"/>
              <a:t>: </a:t>
            </a:r>
            <a:r>
              <a:rPr lang="en-US" sz="1400" b="1"/>
              <a:t>id_tiket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Nama Maskapai</a:t>
            </a:r>
            <a:r>
              <a:rPr lang="en-US" sz="1400"/>
              <a:t>: “</a:t>
            </a:r>
            <a:r>
              <a:rPr lang="en-US" sz="1400" b="1"/>
              <a:t>nama_maskapai</a:t>
            </a:r>
            <a:r>
              <a:rPr lang="en-US" sz="1400"/>
              <a:t>”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Tujuan Penerbangan</a:t>
            </a:r>
            <a:r>
              <a:rPr lang="en-US" sz="1400"/>
              <a:t>: “</a:t>
            </a:r>
            <a:r>
              <a:rPr lang="en-US" sz="1400" b="1"/>
              <a:t>tujuan_penerbangan</a:t>
            </a:r>
            <a:r>
              <a:rPr lang="en-US" sz="1400"/>
              <a:t>”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Jadwal Penerbangan</a:t>
            </a:r>
            <a:r>
              <a:rPr lang="en-US" sz="1400"/>
              <a:t>: “</a:t>
            </a:r>
            <a:r>
              <a:rPr lang="en-US" sz="1400" b="1"/>
              <a:t>jadwal_penerbangan</a:t>
            </a:r>
            <a:r>
              <a:rPr lang="en-US" sz="1400"/>
              <a:t>”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Harga</a:t>
            </a:r>
            <a:r>
              <a:rPr lang="en-US" sz="1400"/>
              <a:t>: Rp. </a:t>
            </a:r>
            <a:r>
              <a:rPr lang="en-US" sz="1400" b="1"/>
              <a:t>harga_tiket </a:t>
            </a:r>
            <a:r>
              <a:rPr lang="en-US" sz="1400"/>
              <a:t>by </a:t>
            </a:r>
            <a:r>
              <a:rPr lang="en-US" sz="1400" b="1"/>
              <a:t>kategori_umur</a:t>
            </a:r>
            <a:endParaRPr lang="en-US" sz="1400" b="1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50555" y="461772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888605" y="509714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092440" y="5241925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G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ounded Rectangle 20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41275"/>
            <a:ext cx="958215" cy="69399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3926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pic>
        <p:nvPicPr>
          <p:cNvPr id="17" name="Picture 16" descr="Screenshot_2021-12-10_19-59-25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0095" y="962660"/>
            <a:ext cx="4584065" cy="5471160"/>
          </a:xfrm>
          <a:prstGeom prst="rect">
            <a:avLst/>
          </a:prstGeom>
        </p:spPr>
      </p:pic>
      <p:pic>
        <p:nvPicPr>
          <p:cNvPr id="18" name="Picture 17" descr="Screenshot_2021-12-10_20-04-0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55" y="862965"/>
            <a:ext cx="5473065" cy="567118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>
            <a:off x="6653530" y="3698240"/>
            <a:ext cx="78676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5069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sp>
        <p:nvSpPr>
          <p:cNvPr id="2" name="Oval 1"/>
          <p:cNvSpPr/>
          <p:nvPr/>
        </p:nvSpPr>
        <p:spPr>
          <a:xfrm>
            <a:off x="4703445" y="92646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888230" y="107188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G</a:t>
            </a:r>
            <a:endParaRPr lang="en-US" b="1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65395" y="158496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423670" y="2063750"/>
            <a:ext cx="5965825" cy="2576195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416300" y="2219960"/>
            <a:ext cx="2308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[ Informasi Pembayaran ]</a:t>
            </a:r>
            <a:endParaRPr lang="en-US" sz="1400" b="1"/>
          </a:p>
        </p:txBody>
      </p:sp>
      <p:sp>
        <p:nvSpPr>
          <p:cNvPr id="8" name="Text Box 7"/>
          <p:cNvSpPr txBox="1"/>
          <p:nvPr/>
        </p:nvSpPr>
        <p:spPr>
          <a:xfrm>
            <a:off x="2417445" y="2767330"/>
            <a:ext cx="430657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Jumlah Tiket Anak - Anak</a:t>
            </a:r>
            <a:r>
              <a:rPr lang="en-US" sz="1400"/>
              <a:t>: N</a:t>
            </a:r>
            <a:r>
              <a:rPr lang="en-US" sz="1400">
                <a:solidFill>
                  <a:srgbClr val="FF0000"/>
                </a:solidFill>
              </a:rPr>
              <a:t>x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 Harga Tiket Anak - Anak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XXX.XXX.XXX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 Tiket Dewasa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</a:t>
            </a:r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 Harga Tiket Dewasa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XXX.XXX.XXX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3613785" y="5132070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76370" y="4652645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98570" y="52768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H</a:t>
            </a:r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9507855" y="927100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698990" y="10712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H</a:t>
            </a:r>
            <a:endParaRPr lang="en-US" b="1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869805" y="1585595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8485505" y="2065020"/>
            <a:ext cx="2775585" cy="1116330"/>
          </a:xfrm>
          <a:prstGeom prst="flowChartAlternateProcess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565005" y="239903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End</a:t>
            </a:r>
            <a:endParaRPr 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176466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5069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pic>
        <p:nvPicPr>
          <p:cNvPr id="19" name="Picture 18" descr="Screenshot_2021-12-10_20-06-35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155065"/>
            <a:ext cx="10604500" cy="3185160"/>
          </a:xfrm>
          <a:prstGeom prst="rect">
            <a:avLst/>
          </a:prstGeom>
        </p:spPr>
      </p:pic>
      <p:pic>
        <p:nvPicPr>
          <p:cNvPr id="20" name="Picture 19" descr="Screenshot_2021-12-10_20-07-13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4091940"/>
            <a:ext cx="5088255" cy="2766060"/>
          </a:xfrm>
          <a:prstGeom prst="rect">
            <a:avLst/>
          </a:prstGeom>
        </p:spPr>
      </p:pic>
      <p:cxnSp>
        <p:nvCxnSpPr>
          <p:cNvPr id="2" name="Straight Arrow Connector 1"/>
          <p:cNvCxnSpPr>
            <a:stCxn id="20" idx="0"/>
          </p:cNvCxnSpPr>
          <p:nvPr/>
        </p:nvCxnSpPr>
        <p:spPr>
          <a:xfrm>
            <a:off x="6562725" y="4091940"/>
            <a:ext cx="0" cy="4095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2083435" cy="2957830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14145" y="1619250"/>
            <a:ext cx="18980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FLOW</a:t>
            </a:r>
            <a:endParaRPr lang="en-US" sz="4400" b="1"/>
          </a:p>
        </p:txBody>
      </p:sp>
      <p:sp>
        <p:nvSpPr>
          <p:cNvPr id="11" name="Oval 10"/>
          <p:cNvSpPr/>
          <p:nvPr/>
        </p:nvSpPr>
        <p:spPr>
          <a:xfrm>
            <a:off x="353695" y="45529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4875" y="45529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14145" y="45529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695" y="1096010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1855" y="1096010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14145" y="1096010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0" y="2957830"/>
            <a:ext cx="12191365" cy="1685290"/>
          </a:xfrm>
          <a:prstGeom prst="rect">
            <a:avLst/>
          </a:prstGeom>
          <a:solidFill>
            <a:srgbClr val="292929"/>
          </a:solidFill>
          <a:ln cmpd="sng"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53695" y="3324225"/>
            <a:ext cx="1216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Menu 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Tiket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68170" y="3488690"/>
            <a:ext cx="1146175" cy="622935"/>
          </a:xfrm>
          <a:prstGeom prst="rightArrow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806575" y="312039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Set Data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64030" y="4111625"/>
            <a:ext cx="119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Get Data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312160" y="3323590"/>
            <a:ext cx="2023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Form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 Tiket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382260" y="3488690"/>
            <a:ext cx="1146175" cy="622935"/>
          </a:xfrm>
          <a:prstGeom prst="rightArrow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240020" y="3120390"/>
            <a:ext cx="143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Select Tiket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247005" y="4111625"/>
            <a:ext cx="128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Tiket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695440" y="3324225"/>
            <a:ext cx="2462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Form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 Biodata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273540" y="3489325"/>
            <a:ext cx="1146175" cy="622935"/>
          </a:xfrm>
          <a:prstGeom prst="rightArrow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157970" y="3120390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Nama User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180830" y="4111625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Umur User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0563225" y="3488690"/>
            <a:ext cx="1344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  <a:endParaRPr 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53695" y="4643120"/>
            <a:ext cx="0" cy="220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>
            <a:off x="10093960" y="4643120"/>
            <a:ext cx="2098675" cy="220916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335260" y="485838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65815" y="485838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567795" y="485838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335260" y="557085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65815" y="557085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567795" y="5570855"/>
            <a:ext cx="339725" cy="35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1730990" y="0"/>
            <a:ext cx="12700" cy="2936875"/>
          </a:xfrm>
          <a:prstGeom prst="line">
            <a:avLst/>
          </a:prstGeom>
          <a:ln w="38100">
            <a:solidFill>
              <a:srgbClr val="F1330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5" name="Picture 64" descr="libr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318895"/>
            <a:ext cx="4944745" cy="35109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63855" y="1020445"/>
            <a:ext cx="0" cy="5837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78130" y="283845"/>
            <a:ext cx="2524125" cy="8731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1920" y="184785"/>
            <a:ext cx="2527935" cy="77152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7405" y="518160"/>
            <a:ext cx="23526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000" b="1"/>
              <a:t>Library</a:t>
            </a:r>
            <a:endParaRPr lang="en-US" sz="5000" b="1"/>
          </a:p>
        </p:txBody>
      </p:sp>
      <p:sp>
        <p:nvSpPr>
          <p:cNvPr id="36" name="Text Box 35"/>
          <p:cNvSpPr txBox="1"/>
          <p:nvPr/>
        </p:nvSpPr>
        <p:spPr>
          <a:xfrm rot="5400000">
            <a:off x="10480675" y="3044825"/>
            <a:ext cx="22771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Library</a:t>
            </a:r>
            <a:endParaRPr lang="en-US" sz="4400" b="1"/>
          </a:p>
        </p:txBody>
      </p:sp>
      <p:sp>
        <p:nvSpPr>
          <p:cNvPr id="56" name="Text Box 55"/>
          <p:cNvSpPr txBox="1"/>
          <p:nvPr/>
        </p:nvSpPr>
        <p:spPr>
          <a:xfrm>
            <a:off x="715645" y="202120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1036320" y="202120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iostream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036320" y="2397760"/>
            <a:ext cx="602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Berfungsi untuk menangani input dan output dari program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715645" y="302577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57275" y="302577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string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036320" y="43980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iomanip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036320" y="4766310"/>
            <a:ext cx="599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Berfungsi untuk mengatur lebar text </a:t>
            </a:r>
            <a:r>
              <a:rPr lang="en-US">
                <a:sym typeface="+mn-ea"/>
              </a:rPr>
              <a:t>agar text lebih rapih</a:t>
            </a:r>
            <a:r>
              <a:rPr lang="en-US"/>
              <a:t>, </a:t>
            </a:r>
            <a:endParaRPr lang="en-US"/>
          </a:p>
          <a:p>
            <a:pPr algn="l"/>
            <a:r>
              <a:rPr lang="en-US"/>
              <a:t>seperti alignment left, right, center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715645" y="439801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1036320" y="3394075"/>
            <a:ext cx="568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Berfungsi untuk menangkap string dari input-an </a:t>
            </a:r>
            <a:endParaRPr lang="en-US"/>
          </a:p>
          <a:p>
            <a:r>
              <a:rPr lang="en-US"/>
              <a:t>dalam satu baris sehingga karakter &lt;</a:t>
            </a:r>
            <a:r>
              <a:rPr lang="en-US">
                <a:solidFill>
                  <a:srgbClr val="FF0000"/>
                </a:solidFill>
              </a:rPr>
              <a:t>space</a:t>
            </a:r>
            <a:r>
              <a:rPr lang="en-US"/>
              <a:t>&gt; termasuk</a:t>
            </a:r>
            <a:endParaRPr lang="en-US"/>
          </a:p>
        </p:txBody>
      </p:sp>
      <p:cxnSp>
        <p:nvCxnSpPr>
          <p:cNvPr id="66" name="Straight Connector 65"/>
          <p:cNvCxnSpPr>
            <a:stCxn id="57" idx="0"/>
          </p:cNvCxnSpPr>
          <p:nvPr/>
        </p:nvCxnSpPr>
        <p:spPr>
          <a:xfrm flipV="1">
            <a:off x="1565910" y="1625600"/>
            <a:ext cx="0" cy="3956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544955" y="1625600"/>
            <a:ext cx="569531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40270" y="1625600"/>
            <a:ext cx="0" cy="14452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268845" y="3056255"/>
            <a:ext cx="38671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0"/>
          </p:cNvCxnSpPr>
          <p:nvPr/>
        </p:nvCxnSpPr>
        <p:spPr>
          <a:xfrm flipV="1">
            <a:off x="1428115" y="2799080"/>
            <a:ext cx="0" cy="226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4625" y="2799080"/>
            <a:ext cx="46367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240270" y="3308350"/>
            <a:ext cx="41529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81395" y="2799080"/>
            <a:ext cx="0" cy="514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81395" y="3294380"/>
            <a:ext cx="11588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0"/>
          </p:cNvCxnSpPr>
          <p:nvPr/>
        </p:nvCxnSpPr>
        <p:spPr>
          <a:xfrm flipV="1">
            <a:off x="1527810" y="4100830"/>
            <a:ext cx="0" cy="29718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27810" y="4100830"/>
            <a:ext cx="576961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68845" y="3514090"/>
            <a:ext cx="0" cy="60642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68845" y="3514090"/>
            <a:ext cx="3867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Connector 5"/>
          <p:cNvCxnSpPr/>
          <p:nvPr/>
        </p:nvCxnSpPr>
        <p:spPr>
          <a:xfrm>
            <a:off x="363855" y="1020445"/>
            <a:ext cx="0" cy="5837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78130" y="283845"/>
            <a:ext cx="3683000" cy="8731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1920" y="184785"/>
            <a:ext cx="3663315" cy="77152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2160" y="503555"/>
            <a:ext cx="39611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000" b="1"/>
              <a:t>Kamus Data</a:t>
            </a:r>
            <a:endParaRPr lang="en-US" sz="5000" b="1"/>
          </a:p>
        </p:txBody>
      </p:sp>
      <p:sp>
        <p:nvSpPr>
          <p:cNvPr id="7" name="Text Box 6"/>
          <p:cNvSpPr txBox="1"/>
          <p:nvPr/>
        </p:nvSpPr>
        <p:spPr>
          <a:xfrm>
            <a:off x="772160" y="169291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92835" y="1692910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Struct</a:t>
            </a:r>
            <a:r>
              <a:rPr lang="en-US"/>
              <a:t> Maskapai</a:t>
            </a:r>
            <a:endParaRPr lang="en-US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932815" y="2061210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2815" y="2306320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512570" y="21221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33245" y="21221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id_tiket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13205" y="24904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833245" y="2490470"/>
            <a:ext cx="255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nama_maskapai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513205" y="28587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833880" y="28587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kelas_kabin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513205" y="324485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833880" y="3244850"/>
            <a:ext cx="290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tujuan_penerbangan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512570" y="361315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833880" y="36131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jadwal_penerbangan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513205" y="398145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833880" y="3981450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harga_umur_dewasa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513205" y="434975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833880" y="4349750"/>
            <a:ext cx="296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harga_umur_anak_anak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365240" y="169291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685915" y="169291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Struct</a:t>
            </a:r>
            <a:r>
              <a:rPr lang="en-US"/>
              <a:t> Biodata</a:t>
            </a: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25260" y="2061210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25260" y="2306320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124700" y="21221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445375" y="212217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 </a:t>
            </a:r>
            <a:r>
              <a:rPr lang="en-US">
                <a:solidFill>
                  <a:schemeClr val="tx1"/>
                </a:solidFill>
              </a:rPr>
              <a:t>nama_user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124700" y="24904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445375" y="2508250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umur_user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124700" y="28587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445375" y="2876550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kategori_umur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 rot="5400000">
            <a:off x="9751060" y="3044825"/>
            <a:ext cx="3820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Kamus Data</a:t>
            </a:r>
            <a:endParaRPr lang="en-US" sz="4400" b="1"/>
          </a:p>
        </p:txBody>
      </p:sp>
      <p:sp>
        <p:nvSpPr>
          <p:cNvPr id="3" name="Text Box 2"/>
          <p:cNvSpPr txBox="1"/>
          <p:nvPr/>
        </p:nvSpPr>
        <p:spPr>
          <a:xfrm>
            <a:off x="6685915" y="342709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>
                <a:solidFill>
                  <a:schemeClr val="tx1"/>
                </a:solidFill>
              </a:rPr>
              <a:t>/ </a:t>
            </a:r>
            <a:r>
              <a:rPr lang="en-US">
                <a:solidFill>
                  <a:srgbClr val="FF0000"/>
                </a:solidFill>
              </a:rPr>
              <a:t>Function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442710" y="342709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4000" y="3795395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04000" y="4040505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7124700" y="38563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445375" y="3856355"/>
            <a:ext cx="352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setMaskapai &amp; getMaskapai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7124700" y="42246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7445375" y="459295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setBiodata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7124700" y="45929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445375" y="533971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getOutput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124700" y="497141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445375" y="422465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int </a:t>
            </a:r>
            <a:r>
              <a:rPr lang="en-US"/>
              <a:t>setHargaAnak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445375" y="496125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string </a:t>
            </a:r>
            <a:r>
              <a:rPr lang="en-US"/>
              <a:t>getKategoriUmur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7124700" y="53295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6685915" y="169291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Struct</a:t>
            </a:r>
            <a:r>
              <a:rPr lang="en-US"/>
              <a:t> Biodata</a:t>
            </a:r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6525260" y="2061210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25260" y="2306320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7124700" y="21221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7445375" y="212217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 </a:t>
            </a:r>
            <a:r>
              <a:rPr lang="en-US">
                <a:solidFill>
                  <a:schemeClr val="tx1"/>
                </a:solidFill>
              </a:rPr>
              <a:t>nama_user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7124700" y="24904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7445375" y="2508250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umur_user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7124700" y="28587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445375" y="2876550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string</a:t>
            </a:r>
            <a:r>
              <a:rPr lang="en-US"/>
              <a:t> kategori_umur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 rot="5400000">
            <a:off x="9751060" y="3044825"/>
            <a:ext cx="3820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Kamus Data</a:t>
            </a:r>
            <a:endParaRPr lang="en-US" sz="4400" b="1"/>
          </a:p>
        </p:txBody>
      </p:sp>
      <p:sp>
        <p:nvSpPr>
          <p:cNvPr id="71" name="Text Box 70"/>
          <p:cNvSpPr txBox="1"/>
          <p:nvPr/>
        </p:nvSpPr>
        <p:spPr>
          <a:xfrm>
            <a:off x="6685915" y="342709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>
                <a:solidFill>
                  <a:schemeClr val="tx1"/>
                </a:solidFill>
              </a:rPr>
              <a:t>/ </a:t>
            </a:r>
            <a:r>
              <a:rPr lang="en-US">
                <a:solidFill>
                  <a:srgbClr val="FF0000"/>
                </a:solidFill>
              </a:rPr>
              <a:t>Function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Text Box 71"/>
          <p:cNvSpPr txBox="1"/>
          <p:nvPr/>
        </p:nvSpPr>
        <p:spPr>
          <a:xfrm>
            <a:off x="6442710" y="342709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604000" y="3795395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604000" y="4040505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 Box 74"/>
          <p:cNvSpPr txBox="1"/>
          <p:nvPr/>
        </p:nvSpPr>
        <p:spPr>
          <a:xfrm>
            <a:off x="7124700" y="38563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7445375" y="3856355"/>
            <a:ext cx="352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setMaskapai &amp; getMaskapai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7124700" y="42246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7445375" y="459295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setBiodata</a:t>
            </a:r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7124700" y="45929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7445375" y="533971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getOutput</a:t>
            </a:r>
            <a:endParaRPr lang="en-US"/>
          </a:p>
        </p:txBody>
      </p:sp>
      <p:sp>
        <p:nvSpPr>
          <p:cNvPr id="81" name="Text Box 80"/>
          <p:cNvSpPr txBox="1"/>
          <p:nvPr/>
        </p:nvSpPr>
        <p:spPr>
          <a:xfrm>
            <a:off x="7124700" y="497141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7445375" y="422465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int </a:t>
            </a:r>
            <a:r>
              <a:rPr lang="en-US"/>
              <a:t>setHargaAnak</a:t>
            </a:r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7445375" y="496125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string </a:t>
            </a:r>
            <a:r>
              <a:rPr lang="en-US"/>
              <a:t>getKategoriUmur</a:t>
            </a:r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7124700" y="53295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525260" y="2061210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525260" y="2306320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86"/>
          <p:cNvSpPr txBox="1"/>
          <p:nvPr/>
        </p:nvSpPr>
        <p:spPr>
          <a:xfrm>
            <a:off x="7124700" y="21221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124700" y="24904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7124700" y="285877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90" name="Text Box 89"/>
          <p:cNvSpPr txBox="1"/>
          <p:nvPr/>
        </p:nvSpPr>
        <p:spPr>
          <a:xfrm rot="5400000">
            <a:off x="9751060" y="3044825"/>
            <a:ext cx="3820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Kamus Data</a:t>
            </a:r>
            <a:endParaRPr lang="en-US" sz="4400" b="1"/>
          </a:p>
        </p:txBody>
      </p:sp>
      <p:sp>
        <p:nvSpPr>
          <p:cNvPr id="91" name="Text Box 90"/>
          <p:cNvSpPr txBox="1"/>
          <p:nvPr/>
        </p:nvSpPr>
        <p:spPr>
          <a:xfrm>
            <a:off x="772795" y="533971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32180" y="5708015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2180" y="5953125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1093470" y="532955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Lainnya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1513205" y="576897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833880" y="5768975"/>
            <a:ext cx="6215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pilih_tiket, </a:t>
            </a:r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total_tiket, </a:t>
            </a:r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total_tiket_umur_anak_anak,</a:t>
            </a:r>
            <a:endParaRPr lang="en-US"/>
          </a:p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total_tiket_umur_dewasa, </a:t>
            </a:r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total_harga_dewasa,</a:t>
            </a:r>
            <a:endParaRPr lang="en-US"/>
          </a:p>
          <a:p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total_harga_anak_anak, </a:t>
            </a:r>
            <a:r>
              <a:rPr lang="en-US">
                <a:solidFill>
                  <a:srgbClr val="F1330D"/>
                </a:solidFill>
              </a:rPr>
              <a:t>int</a:t>
            </a:r>
            <a:r>
              <a:rPr lang="en-US"/>
              <a:t> total_harga</a:t>
            </a:r>
            <a:endParaRPr lang="en-US"/>
          </a:p>
        </p:txBody>
      </p:sp>
      <p:sp>
        <p:nvSpPr>
          <p:cNvPr id="97" name="Text Box 96"/>
          <p:cNvSpPr txBox="1"/>
          <p:nvPr/>
        </p:nvSpPr>
        <p:spPr>
          <a:xfrm>
            <a:off x="6442710" y="342709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6604000" y="3795395"/>
            <a:ext cx="0" cy="24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604000" y="4040505"/>
            <a:ext cx="443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7124700" y="38563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124700" y="42246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7124700" y="45929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7124700" y="497141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7445375" y="496125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string </a:t>
            </a:r>
            <a:r>
              <a:rPr lang="en-US"/>
              <a:t>getKategoriUmur</a:t>
            </a:r>
            <a:endParaRPr lang="en-US"/>
          </a:p>
        </p:txBody>
      </p:sp>
      <p:sp>
        <p:nvSpPr>
          <p:cNvPr id="105" name="Text Box 104"/>
          <p:cNvSpPr txBox="1"/>
          <p:nvPr/>
        </p:nvSpPr>
        <p:spPr>
          <a:xfrm>
            <a:off x="7124700" y="5329555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东文宋体" charset="0"/>
              </a:rPr>
              <a:t>■</a:t>
            </a:r>
            <a:endParaRPr lang="en-US">
              <a:latin typeface="东文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Connector 5"/>
          <p:cNvCxnSpPr/>
          <p:nvPr/>
        </p:nvCxnSpPr>
        <p:spPr>
          <a:xfrm>
            <a:off x="363855" y="1020445"/>
            <a:ext cx="0" cy="5837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78130" y="283845"/>
            <a:ext cx="3683000" cy="8731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1920" y="184785"/>
            <a:ext cx="3663315" cy="77152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2160" y="503555"/>
            <a:ext cx="39611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000" b="1"/>
              <a:t>Kamus Data</a:t>
            </a:r>
            <a:endParaRPr lang="en-US" sz="5000" b="1"/>
          </a:p>
        </p:txBody>
      </p:sp>
      <p:sp>
        <p:nvSpPr>
          <p:cNvPr id="36" name="Text Box 35"/>
          <p:cNvSpPr txBox="1"/>
          <p:nvPr/>
        </p:nvSpPr>
        <p:spPr>
          <a:xfrm rot="5400000">
            <a:off x="9264015" y="3044825"/>
            <a:ext cx="3820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Kamus Data</a:t>
            </a:r>
            <a:endParaRPr lang="en-US" sz="4400" b="1"/>
          </a:p>
        </p:txBody>
      </p:sp>
      <p:pic>
        <p:nvPicPr>
          <p:cNvPr id="45" name="Picture 44" descr="struct_bio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0" y="1901190"/>
            <a:ext cx="4713605" cy="2655570"/>
          </a:xfrm>
          <a:prstGeom prst="rect">
            <a:avLst/>
          </a:prstGeom>
        </p:spPr>
      </p:pic>
      <p:pic>
        <p:nvPicPr>
          <p:cNvPr id="46" name="Picture 45" descr="lainny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45" y="4770120"/>
            <a:ext cx="6339205" cy="1908810"/>
          </a:xfrm>
          <a:prstGeom prst="rect">
            <a:avLst/>
          </a:prstGeom>
        </p:spPr>
      </p:pic>
      <p:pic>
        <p:nvPicPr>
          <p:cNvPr id="47" name="Picture 46" descr="struct_maskapa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" y="1318260"/>
            <a:ext cx="5349240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Connector 5"/>
          <p:cNvCxnSpPr/>
          <p:nvPr/>
        </p:nvCxnSpPr>
        <p:spPr>
          <a:xfrm>
            <a:off x="363855" y="1020445"/>
            <a:ext cx="0" cy="5837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78130" y="283845"/>
            <a:ext cx="3683000" cy="8731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1920" y="184785"/>
            <a:ext cx="3663315" cy="77152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2160" y="503555"/>
            <a:ext cx="39611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000" b="1"/>
              <a:t>Kamus Data</a:t>
            </a:r>
            <a:endParaRPr lang="en-US" sz="5000" b="1"/>
          </a:p>
        </p:txBody>
      </p:sp>
      <p:sp>
        <p:nvSpPr>
          <p:cNvPr id="36" name="Text Box 35"/>
          <p:cNvSpPr txBox="1"/>
          <p:nvPr/>
        </p:nvSpPr>
        <p:spPr>
          <a:xfrm rot="5400000">
            <a:off x="9264015" y="3044825"/>
            <a:ext cx="3820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Kamus Data</a:t>
            </a:r>
            <a:endParaRPr lang="en-US" sz="4400" b="1"/>
          </a:p>
        </p:txBody>
      </p:sp>
      <p:pic>
        <p:nvPicPr>
          <p:cNvPr id="3" name="Picture 2" descr="data_maskap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110" y="1156970"/>
            <a:ext cx="6368415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Flowchart: Predefined Process 80"/>
          <p:cNvSpPr/>
          <p:nvPr/>
        </p:nvSpPr>
        <p:spPr>
          <a:xfrm>
            <a:off x="1798955" y="2221230"/>
            <a:ext cx="2376170" cy="1369060"/>
          </a:xfrm>
          <a:prstGeom prst="flowChartPredefined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6720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sp>
        <p:nvSpPr>
          <p:cNvPr id="6" name="Flowchart: Alternate Process 5"/>
          <p:cNvSpPr/>
          <p:nvPr/>
        </p:nvSpPr>
        <p:spPr>
          <a:xfrm>
            <a:off x="2167890" y="1081405"/>
            <a:ext cx="1645920" cy="50101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39060" y="114808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Start</a:t>
            </a:r>
            <a:endParaRPr lang="en-US" b="1"/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2990850" y="1582420"/>
            <a:ext cx="7620" cy="615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449195" y="2244725"/>
            <a:ext cx="109791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Process</a:t>
            </a:r>
            <a:endParaRPr lang="en-US" sz="1600" b="1"/>
          </a:p>
          <a:p>
            <a:r>
              <a:rPr lang="en-US" sz="1600" b="1"/>
              <a:t>Set Data </a:t>
            </a:r>
            <a:endParaRPr lang="en-US" sz="1600" b="1"/>
          </a:p>
          <a:p>
            <a:r>
              <a:rPr lang="en-US" sz="1600" b="1"/>
              <a:t>      &amp; </a:t>
            </a:r>
            <a:endParaRPr lang="en-US" sz="1600" b="1"/>
          </a:p>
          <a:p>
            <a:r>
              <a:rPr lang="en-US" sz="1600" b="1"/>
              <a:t>Get Data</a:t>
            </a:r>
            <a:endParaRPr lang="en-US" sz="1600" b="1"/>
          </a:p>
          <a:p>
            <a:r>
              <a:rPr lang="en-US" sz="1600" b="1"/>
              <a:t>Maskapai</a:t>
            </a:r>
            <a:endParaRPr lang="en-US" sz="1600" b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3230" y="3613150"/>
            <a:ext cx="7620" cy="615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2026285" y="4228465"/>
            <a:ext cx="1787525" cy="1188085"/>
          </a:xfrm>
          <a:prstGeom prst="flowChartInputOutpu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387600" y="4501515"/>
            <a:ext cx="119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Pilih tiket</a:t>
            </a:r>
            <a:endParaRPr lang="en-US" b="1"/>
          </a:p>
          <a:p>
            <a:r>
              <a:rPr lang="en-US" b="1"/>
              <a:t>pesawat</a:t>
            </a:r>
            <a:endParaRPr lang="en-US" b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16555" y="5416550"/>
            <a:ext cx="7620" cy="615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55240" y="603186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745740" y="617728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</a:t>
            </a:r>
            <a:endParaRPr lang="en-US" b="1"/>
          </a:p>
        </p:txBody>
      </p:sp>
      <p:sp>
        <p:nvSpPr>
          <p:cNvPr id="17" name="Oval 16"/>
          <p:cNvSpPr/>
          <p:nvPr/>
        </p:nvSpPr>
        <p:spPr>
          <a:xfrm>
            <a:off x="4588510" y="100266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779645" y="11474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</a:t>
            </a:r>
            <a:endParaRPr lang="en-US" b="1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44110" y="166116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4302760" y="2140585"/>
            <a:ext cx="1302385" cy="118745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475480" y="2565400"/>
            <a:ext cx="956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= 1</a:t>
            </a:r>
            <a:endParaRPr lang="en-US" sz="1600" b="1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44110" y="3328035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295775" y="3807460"/>
            <a:ext cx="1302385" cy="118745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468495" y="4232910"/>
            <a:ext cx="956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= 2</a:t>
            </a:r>
            <a:endParaRPr lang="en-US" sz="1600" b="1"/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 flipV="1">
            <a:off x="5605145" y="2727325"/>
            <a:ext cx="55499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05145" y="4397375"/>
            <a:ext cx="55499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1095" y="499491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302760" y="5474335"/>
            <a:ext cx="1302385" cy="118745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98160" y="6064885"/>
            <a:ext cx="55499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468495" y="5899785"/>
            <a:ext cx="956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= 3</a:t>
            </a:r>
            <a:endParaRPr lang="en-US" sz="1600" b="1"/>
          </a:p>
        </p:txBody>
      </p:sp>
      <p:sp>
        <p:nvSpPr>
          <p:cNvPr id="31" name="Flowchart: Process 30"/>
          <p:cNvSpPr/>
          <p:nvPr/>
        </p:nvSpPr>
        <p:spPr>
          <a:xfrm>
            <a:off x="6160135" y="1912620"/>
            <a:ext cx="3419475" cy="1415415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687820" y="2021205"/>
            <a:ext cx="2348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id_tiket</a:t>
            </a:r>
            <a:r>
              <a:rPr lang="en-US" sz="1200" b="1">
                <a:sym typeface="+mn-ea"/>
              </a:rPr>
              <a:t>[0]</a:t>
            </a:r>
            <a:r>
              <a:rPr lang="en-US" sz="1200" b="1"/>
              <a:t>, nama_maskapai[0]</a:t>
            </a:r>
            <a:endParaRPr lang="en-US" sz="1200" b="1"/>
          </a:p>
          <a:p>
            <a:pPr algn="l"/>
            <a:r>
              <a:rPr lang="en-US" sz="1200" b="1"/>
              <a:t>kabin_kelas</a:t>
            </a:r>
            <a:r>
              <a:rPr lang="en-US" sz="1200" b="1">
                <a:sym typeface="+mn-ea"/>
              </a:rPr>
              <a:t>[0]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tujuan_penerbangan</a:t>
            </a:r>
            <a:r>
              <a:rPr lang="en-US" sz="1200" b="1">
                <a:sym typeface="+mn-ea"/>
              </a:rPr>
              <a:t>[0]</a:t>
            </a:r>
            <a:endParaRPr lang="en-US" sz="1200" b="1"/>
          </a:p>
          <a:p>
            <a:pPr algn="l"/>
            <a:r>
              <a:rPr lang="en-US" sz="1200" b="1"/>
              <a:t>jadwal_penerbangan</a:t>
            </a:r>
            <a:r>
              <a:rPr lang="en-US" sz="1200" b="1">
                <a:sym typeface="+mn-ea"/>
              </a:rPr>
              <a:t>[0]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harga_umur_dewasa</a:t>
            </a:r>
            <a:r>
              <a:rPr lang="en-US" sz="1200" b="1">
                <a:sym typeface="+mn-ea"/>
              </a:rPr>
              <a:t>[0]</a:t>
            </a:r>
            <a:r>
              <a:rPr lang="en-US" sz="1200" b="1"/>
              <a:t>,</a:t>
            </a:r>
            <a:endParaRPr lang="en-US" sz="1200" b="1"/>
          </a:p>
          <a:p>
            <a:pPr algn="l"/>
            <a:r>
              <a:rPr lang="en-US" sz="1200" b="1"/>
              <a:t>harga_umur_anak_anak</a:t>
            </a:r>
            <a:r>
              <a:rPr lang="en-US" sz="1200" b="1">
                <a:sym typeface="+mn-ea"/>
              </a:rPr>
              <a:t>[0]</a:t>
            </a:r>
            <a:endParaRPr lang="en-US" sz="1200" b="1"/>
          </a:p>
        </p:txBody>
      </p:sp>
      <p:sp>
        <p:nvSpPr>
          <p:cNvPr id="35" name="Flowchart: Process 34"/>
          <p:cNvSpPr/>
          <p:nvPr/>
        </p:nvSpPr>
        <p:spPr>
          <a:xfrm>
            <a:off x="6160135" y="3693160"/>
            <a:ext cx="3419475" cy="1415415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6153150" y="5360035"/>
            <a:ext cx="3419475" cy="1415415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574030" y="2412365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true</a:t>
            </a:r>
            <a:endParaRPr lang="en-US" sz="1400" b="1"/>
          </a:p>
        </p:txBody>
      </p:sp>
      <p:sp>
        <p:nvSpPr>
          <p:cNvPr id="40" name="Text Box 39"/>
          <p:cNvSpPr txBox="1"/>
          <p:nvPr/>
        </p:nvSpPr>
        <p:spPr>
          <a:xfrm>
            <a:off x="5574030" y="4090670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true</a:t>
            </a:r>
            <a:endParaRPr lang="en-US" sz="1400" b="1"/>
          </a:p>
        </p:txBody>
      </p:sp>
      <p:sp>
        <p:nvSpPr>
          <p:cNvPr id="41" name="Text Box 40"/>
          <p:cNvSpPr txBox="1"/>
          <p:nvPr/>
        </p:nvSpPr>
        <p:spPr>
          <a:xfrm>
            <a:off x="5574030" y="5725160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true</a:t>
            </a:r>
            <a:endParaRPr lang="en-US" sz="1400" b="1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9601200" y="2565400"/>
            <a:ext cx="1074420" cy="8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579610" y="4371975"/>
            <a:ext cx="9594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601200" y="6031865"/>
            <a:ext cx="9594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0654030" y="2565400"/>
            <a:ext cx="29845" cy="3559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303510" y="611695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0494645" y="626237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B</a:t>
            </a:r>
            <a:endParaRPr lang="en-US" b="1"/>
          </a:p>
        </p:txBody>
      </p:sp>
      <p:sp>
        <p:nvSpPr>
          <p:cNvPr id="50" name="Text Box 49"/>
          <p:cNvSpPr txBox="1"/>
          <p:nvPr/>
        </p:nvSpPr>
        <p:spPr>
          <a:xfrm>
            <a:off x="6695440" y="3807460"/>
            <a:ext cx="2348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id_tiket</a:t>
            </a:r>
            <a:r>
              <a:rPr lang="en-US" sz="1200" b="1">
                <a:sym typeface="+mn-ea"/>
              </a:rPr>
              <a:t>[1]</a:t>
            </a:r>
            <a:r>
              <a:rPr lang="en-US" sz="1200" b="1"/>
              <a:t>, nama_maskapai[1]</a:t>
            </a:r>
            <a:endParaRPr lang="en-US" sz="1200" b="1"/>
          </a:p>
          <a:p>
            <a:pPr algn="l"/>
            <a:r>
              <a:rPr lang="en-US" sz="1200" b="1"/>
              <a:t>kabin_kelas</a:t>
            </a:r>
            <a:r>
              <a:rPr lang="en-US" sz="1200" b="1">
                <a:sym typeface="+mn-ea"/>
              </a:rPr>
              <a:t>[1]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tujuan_penerbangan</a:t>
            </a:r>
            <a:r>
              <a:rPr lang="en-US" sz="1200" b="1">
                <a:sym typeface="+mn-ea"/>
              </a:rPr>
              <a:t>[1]</a:t>
            </a:r>
            <a:endParaRPr lang="en-US" sz="1200" b="1"/>
          </a:p>
          <a:p>
            <a:pPr algn="l"/>
            <a:r>
              <a:rPr lang="en-US" sz="1200" b="1"/>
              <a:t>jadwal_penerbangan</a:t>
            </a:r>
            <a:r>
              <a:rPr lang="en-US" sz="1200" b="1">
                <a:sym typeface="+mn-ea"/>
              </a:rPr>
              <a:t>[1]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harga_umur_dewasa</a:t>
            </a:r>
            <a:r>
              <a:rPr lang="en-US" sz="1200" b="1">
                <a:sym typeface="+mn-ea"/>
              </a:rPr>
              <a:t>[1]</a:t>
            </a:r>
            <a:r>
              <a:rPr lang="en-US" sz="1200" b="1"/>
              <a:t>,</a:t>
            </a:r>
            <a:endParaRPr lang="en-US" sz="1200" b="1"/>
          </a:p>
          <a:p>
            <a:pPr algn="l"/>
            <a:r>
              <a:rPr lang="en-US" sz="1200" b="1"/>
              <a:t>harga_umur_anak_anak</a:t>
            </a:r>
            <a:r>
              <a:rPr lang="en-US" sz="1200" b="1">
                <a:sym typeface="+mn-ea"/>
              </a:rPr>
              <a:t>[1]</a:t>
            </a:r>
            <a:endParaRPr lang="en-US" sz="1200" b="1"/>
          </a:p>
        </p:txBody>
      </p:sp>
      <p:sp>
        <p:nvSpPr>
          <p:cNvPr id="51" name="Text Box 50"/>
          <p:cNvSpPr txBox="1"/>
          <p:nvPr/>
        </p:nvSpPr>
        <p:spPr>
          <a:xfrm>
            <a:off x="6695440" y="5462905"/>
            <a:ext cx="2348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id_tiket</a:t>
            </a:r>
            <a:r>
              <a:rPr lang="en-US" sz="1200" b="1">
                <a:sym typeface="+mn-ea"/>
              </a:rPr>
              <a:t>[2]</a:t>
            </a:r>
            <a:r>
              <a:rPr lang="en-US" sz="1200" b="1"/>
              <a:t>, nama_maskapai[2]</a:t>
            </a:r>
            <a:endParaRPr lang="en-US" sz="1200" b="1"/>
          </a:p>
          <a:p>
            <a:pPr algn="l"/>
            <a:r>
              <a:rPr lang="en-US" sz="1200" b="1"/>
              <a:t>kabin_kelas</a:t>
            </a:r>
            <a:r>
              <a:rPr lang="en-US" sz="1200" b="1">
                <a:sym typeface="+mn-ea"/>
              </a:rPr>
              <a:t>[2]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tujuan_penerbangan</a:t>
            </a:r>
            <a:r>
              <a:rPr lang="en-US" sz="1200" b="1">
                <a:sym typeface="+mn-ea"/>
              </a:rPr>
              <a:t>[2]</a:t>
            </a:r>
            <a:endParaRPr lang="en-US" sz="1200" b="1"/>
          </a:p>
          <a:p>
            <a:pPr algn="l"/>
            <a:r>
              <a:rPr lang="en-US" sz="1200" b="1"/>
              <a:t>jadwal_penerbangan</a:t>
            </a:r>
            <a:r>
              <a:rPr lang="en-US" sz="1200" b="1">
                <a:sym typeface="+mn-ea"/>
              </a:rPr>
              <a:t>[2]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harga_umur_dewasa</a:t>
            </a:r>
            <a:r>
              <a:rPr lang="en-US" sz="1200" b="1">
                <a:sym typeface="+mn-ea"/>
              </a:rPr>
              <a:t>[2]</a:t>
            </a:r>
            <a:r>
              <a:rPr lang="en-US" sz="1200" b="1"/>
              <a:t>,</a:t>
            </a:r>
            <a:endParaRPr lang="en-US" sz="1200" b="1"/>
          </a:p>
          <a:p>
            <a:pPr algn="l"/>
            <a:r>
              <a:rPr lang="en-US" sz="1200" b="1"/>
              <a:t>harga_umur_anak_anak</a:t>
            </a:r>
            <a:r>
              <a:rPr lang="en-US" sz="1200" b="1">
                <a:sym typeface="+mn-ea"/>
              </a:rPr>
              <a:t>[2]</a:t>
            </a:r>
            <a:endParaRPr lang="en-US"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6720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sp>
        <p:nvSpPr>
          <p:cNvPr id="2" name="Oval 1"/>
          <p:cNvSpPr/>
          <p:nvPr/>
        </p:nvSpPr>
        <p:spPr>
          <a:xfrm>
            <a:off x="2149475" y="92519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340610" y="107061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</a:t>
            </a:r>
            <a:endParaRPr lang="en-US" b="1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491105" y="158369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1842770" y="2063115"/>
            <a:ext cx="1302385" cy="118745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036445" y="2488565"/>
            <a:ext cx="956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= 4</a:t>
            </a:r>
            <a:endParaRPr lang="en-US" sz="1600" b="1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496820" y="3250565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1848485" y="3729990"/>
            <a:ext cx="1302385" cy="1187450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2036445" y="4155440"/>
            <a:ext cx="956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= 5</a:t>
            </a:r>
            <a:endParaRPr lang="en-US" sz="1600" b="1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145155" y="2653665"/>
            <a:ext cx="55499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145155" y="4319905"/>
            <a:ext cx="55499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3139440" y="2310130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true</a:t>
            </a:r>
            <a:endParaRPr lang="en-US" sz="1400" b="1"/>
          </a:p>
        </p:txBody>
      </p:sp>
      <p:sp>
        <p:nvSpPr>
          <p:cNvPr id="55" name="Text Box 54"/>
          <p:cNvSpPr txBox="1"/>
          <p:nvPr/>
        </p:nvSpPr>
        <p:spPr>
          <a:xfrm>
            <a:off x="3139440" y="3947795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true</a:t>
            </a:r>
            <a:endParaRPr lang="en-US" sz="1400" b="1"/>
          </a:p>
        </p:txBody>
      </p:sp>
      <p:sp>
        <p:nvSpPr>
          <p:cNvPr id="56" name="Flowchart: Process 55"/>
          <p:cNvSpPr/>
          <p:nvPr/>
        </p:nvSpPr>
        <p:spPr>
          <a:xfrm>
            <a:off x="3658235" y="2063115"/>
            <a:ext cx="3419475" cy="1415415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3673475" y="3729990"/>
            <a:ext cx="3419475" cy="1415415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578850" y="1403985"/>
            <a:ext cx="730250" cy="6584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769985" y="154940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B</a:t>
            </a:r>
            <a:endParaRPr lang="en-US" b="1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092950" y="4401185"/>
            <a:ext cx="1664335" cy="20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4"/>
          </p:cNvCxnSpPr>
          <p:nvPr/>
        </p:nvCxnSpPr>
        <p:spPr>
          <a:xfrm flipH="1">
            <a:off x="8928735" y="2062480"/>
            <a:ext cx="15240" cy="38125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92950" y="2769235"/>
            <a:ext cx="1721485" cy="15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496820" y="4917440"/>
            <a:ext cx="5715" cy="479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s 68"/>
          <p:cNvSpPr/>
          <p:nvPr/>
        </p:nvSpPr>
        <p:spPr>
          <a:xfrm>
            <a:off x="1767205" y="5396865"/>
            <a:ext cx="1746250" cy="91567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1786255" y="5563235"/>
            <a:ext cx="1707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Pilih &gt; 5 = False</a:t>
            </a:r>
            <a:endParaRPr lang="en-US" sz="1600" b="1"/>
          </a:p>
          <a:p>
            <a:r>
              <a:rPr lang="en-US" sz="1600" b="1"/>
              <a:t>Print Error</a:t>
            </a:r>
            <a:endParaRPr lang="en-US" sz="1600" b="1"/>
          </a:p>
        </p:txBody>
      </p:sp>
      <p:cxnSp>
        <p:nvCxnSpPr>
          <p:cNvPr id="71" name="Straight Connector 70"/>
          <p:cNvCxnSpPr>
            <a:stCxn id="69" idx="2"/>
          </p:cNvCxnSpPr>
          <p:nvPr/>
        </p:nvCxnSpPr>
        <p:spPr>
          <a:xfrm>
            <a:off x="2640330" y="6312535"/>
            <a:ext cx="13970" cy="207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640330" y="6509385"/>
            <a:ext cx="16884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4910455" y="5490845"/>
            <a:ext cx="815340" cy="7296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5144135" y="56718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C</a:t>
            </a:r>
            <a:endParaRPr lang="en-US" b="1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767070" y="5855335"/>
            <a:ext cx="31769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93540" y="2171700"/>
            <a:ext cx="2348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id_tiket</a:t>
            </a:r>
            <a:r>
              <a:rPr lang="en-US" sz="1200" b="1">
                <a:sym typeface="+mn-ea"/>
              </a:rPr>
              <a:t>[3]</a:t>
            </a:r>
            <a:r>
              <a:rPr lang="en-US" sz="1200" b="1"/>
              <a:t>, nama_maskapai[3]</a:t>
            </a:r>
            <a:endParaRPr lang="en-US" sz="1200" b="1"/>
          </a:p>
          <a:p>
            <a:pPr algn="l"/>
            <a:r>
              <a:rPr lang="en-US" sz="1200" b="1"/>
              <a:t>kabin_kelas</a:t>
            </a:r>
            <a:r>
              <a:rPr lang="en-US" sz="1200" b="1">
                <a:sym typeface="+mn-ea"/>
              </a:rPr>
              <a:t>[3]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tujuan_penerbangan</a:t>
            </a:r>
            <a:r>
              <a:rPr lang="en-US" sz="1200" b="1">
                <a:sym typeface="+mn-ea"/>
              </a:rPr>
              <a:t>[3]</a:t>
            </a:r>
            <a:endParaRPr lang="en-US" sz="1200" b="1"/>
          </a:p>
          <a:p>
            <a:pPr algn="l"/>
            <a:r>
              <a:rPr lang="en-US" sz="1200" b="1"/>
              <a:t>jadwal_penerbangan</a:t>
            </a:r>
            <a:r>
              <a:rPr lang="en-US" sz="1200" b="1">
                <a:sym typeface="+mn-ea"/>
              </a:rPr>
              <a:t>[3]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harga_umur_dewasa</a:t>
            </a:r>
            <a:r>
              <a:rPr lang="en-US" sz="1200" b="1">
                <a:sym typeface="+mn-ea"/>
              </a:rPr>
              <a:t>[3]</a:t>
            </a:r>
            <a:r>
              <a:rPr lang="en-US" sz="1200" b="1"/>
              <a:t>,</a:t>
            </a:r>
            <a:endParaRPr lang="en-US" sz="1200" b="1"/>
          </a:p>
          <a:p>
            <a:pPr algn="l"/>
            <a:r>
              <a:rPr lang="en-US" sz="1200" b="1"/>
              <a:t>harga_umur_anak_anak</a:t>
            </a:r>
            <a:r>
              <a:rPr lang="en-US" sz="1200" b="1">
                <a:sym typeface="+mn-ea"/>
              </a:rPr>
              <a:t>[3]</a:t>
            </a:r>
            <a:endParaRPr lang="en-US" sz="1200" b="1"/>
          </a:p>
        </p:txBody>
      </p:sp>
      <p:sp>
        <p:nvSpPr>
          <p:cNvPr id="7" name="Text Box 6"/>
          <p:cNvSpPr txBox="1"/>
          <p:nvPr/>
        </p:nvSpPr>
        <p:spPr>
          <a:xfrm>
            <a:off x="4208780" y="3823335"/>
            <a:ext cx="2348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id_tiket</a:t>
            </a:r>
            <a:r>
              <a:rPr lang="en-US" sz="1200" b="1">
                <a:sym typeface="+mn-ea"/>
              </a:rPr>
              <a:t>[4]</a:t>
            </a:r>
            <a:r>
              <a:rPr lang="en-US" sz="1200" b="1"/>
              <a:t>, nama_maskapai[4]</a:t>
            </a:r>
            <a:endParaRPr lang="en-US" sz="1200" b="1"/>
          </a:p>
          <a:p>
            <a:pPr algn="l"/>
            <a:r>
              <a:rPr lang="en-US" sz="1200" b="1"/>
              <a:t>kabin_kelas</a:t>
            </a:r>
            <a:r>
              <a:rPr lang="en-US" sz="1200" b="1">
                <a:sym typeface="+mn-ea"/>
              </a:rPr>
              <a:t>[4]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tujuan_penerbangan</a:t>
            </a:r>
            <a:r>
              <a:rPr lang="en-US" sz="1200" b="1">
                <a:sym typeface="+mn-ea"/>
              </a:rPr>
              <a:t>[4]</a:t>
            </a:r>
            <a:endParaRPr lang="en-US" sz="1200" b="1"/>
          </a:p>
          <a:p>
            <a:pPr algn="l"/>
            <a:r>
              <a:rPr lang="en-US" sz="1200" b="1"/>
              <a:t>jadwal_penerbangan</a:t>
            </a:r>
            <a:r>
              <a:rPr lang="en-US" sz="1200" b="1">
                <a:sym typeface="+mn-ea"/>
              </a:rPr>
              <a:t>[4]</a:t>
            </a:r>
            <a:r>
              <a:rPr lang="en-US" sz="1200" b="1"/>
              <a:t>, </a:t>
            </a:r>
            <a:endParaRPr lang="en-US" sz="1200" b="1"/>
          </a:p>
          <a:p>
            <a:pPr algn="l"/>
            <a:r>
              <a:rPr lang="en-US" sz="1200" b="1"/>
              <a:t>harga_umur_dewasa</a:t>
            </a:r>
            <a:r>
              <a:rPr lang="en-US" sz="1200" b="1">
                <a:sym typeface="+mn-ea"/>
              </a:rPr>
              <a:t>[4]</a:t>
            </a:r>
            <a:r>
              <a:rPr lang="en-US" sz="1200" b="1"/>
              <a:t>,</a:t>
            </a:r>
            <a:endParaRPr lang="en-US" sz="1200" b="1"/>
          </a:p>
          <a:p>
            <a:pPr algn="l"/>
            <a:r>
              <a:rPr lang="en-US" sz="1200" b="1"/>
              <a:t>harga_umur_anak_anak</a:t>
            </a:r>
            <a:r>
              <a:rPr lang="en-US" sz="1200" b="1">
                <a:sym typeface="+mn-ea"/>
              </a:rPr>
              <a:t>[4]</a:t>
            </a:r>
            <a:endParaRPr lang="en-US" sz="1200" b="1"/>
          </a:p>
        </p:txBody>
      </p:sp>
      <p:sp>
        <p:nvSpPr>
          <p:cNvPr id="10" name="Flowchart: Connector 9"/>
          <p:cNvSpPr/>
          <p:nvPr/>
        </p:nvSpPr>
        <p:spPr>
          <a:xfrm>
            <a:off x="4328795" y="6146800"/>
            <a:ext cx="815340" cy="7296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62475" y="632777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H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_2021-12-11_21-29-35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3466465"/>
            <a:ext cx="9929495" cy="3453765"/>
          </a:xfrm>
          <a:prstGeom prst="rect">
            <a:avLst/>
          </a:prstGeom>
        </p:spPr>
      </p:pic>
      <p:pic>
        <p:nvPicPr>
          <p:cNvPr id="3" name="Picture 2" descr="setMaskap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535305"/>
            <a:ext cx="5580380" cy="293052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84505" y="280035"/>
            <a:ext cx="687070" cy="6382385"/>
          </a:xfrm>
          <a:prstGeom prst="roundRect">
            <a:avLst/>
          </a:prstGeom>
          <a:solidFill>
            <a:srgbClr val="F1330D"/>
          </a:solidFill>
          <a:ln>
            <a:solidFill>
              <a:srgbClr val="F13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19685"/>
            <a:ext cx="958215" cy="69399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67205" y="156845"/>
            <a:ext cx="2821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/>
              <a:t>Flowchart</a:t>
            </a:r>
            <a:endParaRPr lang="en-US" sz="4400" b="1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39890" y="3121025"/>
            <a:ext cx="7620" cy="615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2894</Words>
  <Application>WPS Presentation</Application>
  <PresentationFormat>宽屏</PresentationFormat>
  <Paragraphs>381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Liberation Sans</vt:lpstr>
      <vt:lpstr>东文宋体</vt:lpstr>
      <vt:lpstr>East Syriac Adiabene</vt:lpstr>
      <vt:lpstr>Microsoft YaHei</vt:lpstr>
      <vt:lpstr>Arial Unicode MS</vt:lpstr>
      <vt:lpstr>SimSun</vt:lpstr>
      <vt:lpstr>Arial Black</vt:lpstr>
      <vt:lpstr>Goha-Tibeb Zemen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xshin</dc:creator>
  <cp:lastModifiedBy>xshin</cp:lastModifiedBy>
  <cp:revision>81</cp:revision>
  <dcterms:created xsi:type="dcterms:W3CDTF">2021-12-13T14:30:24Z</dcterms:created>
  <dcterms:modified xsi:type="dcterms:W3CDTF">2021-12-13T14:30:24Z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