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4" r:id="rId1"/>
  </p:sldMasterIdLst>
  <p:notesMasterIdLst>
    <p:notesMasterId r:id="rId46"/>
  </p:notesMasterIdLst>
  <p:sldIdLst>
    <p:sldId id="256" r:id="rId2"/>
    <p:sldId id="30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6" r:id="rId41"/>
    <p:sldId id="298" r:id="rId42"/>
    <p:sldId id="299" r:id="rId43"/>
    <p:sldId id="302" r:id="rId44"/>
    <p:sldId id="30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2303166-E3DF-FB72-4335-B70A69CB8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EFD02A4B-9AF3-4CBD-970F-6A47F9C8F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19DE6A3-09FB-3D49-AEC9-58994955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9F45-234F-4D98-8AAE-7ED1F80960E9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C9F7A4C-869C-942E-24DF-20EF44C2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17AA69C-F520-E885-BFA9-5FD2FFAA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241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8707C53-C5AD-655F-C8DF-3BF19AFC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5948400B-DF3C-291D-8969-FC5A8A44F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C488E882-287F-6638-71D7-E09B056F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9F45-234F-4D98-8AAE-7ED1F80960E9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BFF075C-4DC0-BEC4-D15E-BF09B4F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66FC011-1852-4DC7-68E6-FF4925B1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238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7432648C-73FA-77B6-E352-8EA22574C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CED822E5-6DB6-9080-C5C7-D6E83C217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B5AE13F-9644-5132-1066-F8D8E0CF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9F45-234F-4D98-8AAE-7ED1F80960E9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B83E924-2397-6C46-B009-1E4AFA8B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522E75B-71D1-16D6-5897-50144FD7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475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91BE77D-D235-C75A-F704-B6BDBF3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2CCDB70-1919-1BA8-8880-A81611A0E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D4790A4-7CAE-8BEE-8C2B-1DB08353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9F45-234F-4D98-8AAE-7ED1F80960E9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4B44D73-F02C-7D1A-43F5-BEAE89F1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F80AAE9-DD77-70EB-90F2-E3019606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634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EE77123-B492-7648-DD1D-EFE2F3A2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51716E6D-B8D1-6F53-A353-FEBF08918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EE0CB5C-068C-C406-0AF6-5789855A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9F45-234F-4D98-8AAE-7ED1F80960E9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898F160-8315-8421-A630-11F187B0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8614BF8-43CB-A308-FBEA-50477F1B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5023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F71D3F4-8BED-2273-F05A-0B075433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1ED8A35-15DC-F66D-A761-424FF9F80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2509F12-45A0-D77A-83A3-B12E872E8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1CCA6D2F-AA84-1C70-34E0-B85A2A77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9F45-234F-4D98-8AAE-7ED1F80960E9}" type="datetime1">
              <a:rPr lang="en-US" smtClean="0"/>
              <a:t>1/28/2023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C9A4CB07-3EA4-CD39-BD5B-CC84B39E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22CA2567-A100-1DD4-3F0F-EE3C6FE3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161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9B95252-7667-D466-95FF-1CD5B8AE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AFFC51F-357C-6C84-DDA3-AC66F2AE8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0CD0B7B1-8B3A-3EE0-B5A2-18AEF08ED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67F17212-F5EE-CD88-E997-D81469529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D5BC4C3A-2564-1871-AD47-3E00F3297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0D2818C8-DA2F-CDA8-576F-F12134EE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9F45-234F-4D98-8AAE-7ED1F80960E9}" type="datetime1">
              <a:rPr lang="en-US" smtClean="0"/>
              <a:t>1/28/2023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EFC79395-5C65-F0B5-0B80-1FC706DB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64E044E9-568C-5145-282A-273DDCFF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68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B612640-1C12-A093-03AE-C529569C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D65DD9E2-0951-BDA1-52FE-62552296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9F45-234F-4D98-8AAE-7ED1F80960E9}" type="datetime1">
              <a:rPr lang="en-US" smtClean="0"/>
              <a:t>1/28/2023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16B991F0-CC36-24FC-8B90-614E1806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1AC17B14-EFF1-B50A-B8E9-1DE09FF3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5276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383AEDF4-43B0-A244-CC7C-F577C7B5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9F45-234F-4D98-8AAE-7ED1F80960E9}" type="datetime1">
              <a:rPr lang="en-US" smtClean="0"/>
              <a:t>1/28/2023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C9AAFEB0-F7FF-1386-7DD1-A16393F2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3766693-13F1-32BA-E170-5EA7ACA8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6926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54A3351-5BA9-9D67-24E7-365AA082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2FC4194-4020-A63E-2123-432D29AA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6D2FFE93-37F2-5214-0D2F-ACB0BE509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D867CD56-3CC4-8465-9041-4DCCF4CE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9F45-234F-4D98-8AAE-7ED1F80960E9}" type="datetime1">
              <a:rPr lang="en-US" smtClean="0"/>
              <a:t>1/28/2023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BDD217F3-C3D9-835B-D35A-772C897E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A6E490CD-12FC-9A01-7EB9-B09E3DDB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907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DD54575-C67D-A6F3-C65B-C9A7044A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99D6902D-C639-A3A6-8920-72578289D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EDAA3151-5DFD-E44D-4332-E29731EC6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50CFE54B-56DF-3D9E-BC02-74FEAE69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9F45-234F-4D98-8AAE-7ED1F80960E9}" type="datetime1">
              <a:rPr lang="en-US" smtClean="0"/>
              <a:t>1/28/2023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55F1C8A3-2375-089D-E9B6-D3B16C77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FCAC319-93EB-22ED-1BEB-97612F65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079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1FDAC3BB-250A-5E86-8D82-E1029ACE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8A7C45A-DA77-C844-D924-6C47C1207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7595097-5BA4-7A20-4645-BEA05CA28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F007CC5-BD95-0090-48E1-0F16D7C21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6090E78-064F-69FA-14D5-FF51AD289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9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oogle.com/c/NTI1NjQ0MzM5MTMy?cjc=lfxzrh7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py.org/scipylib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915331" cy="2387600"/>
          </a:xfrm>
        </p:spPr>
        <p:txBody>
          <a:bodyPr>
            <a:normAutofit/>
          </a:bodyPr>
          <a:lstStyle/>
          <a:p>
            <a:r>
              <a:rPr lang="en-US" dirty="0"/>
              <a:t>Pemrograman Analisis Data (1)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8842" y="3988167"/>
            <a:ext cx="7754316" cy="1405467"/>
          </a:xfrm>
        </p:spPr>
        <p:txBody>
          <a:bodyPr>
            <a:normAutofit/>
          </a:bodyPr>
          <a:lstStyle/>
          <a:p>
            <a:r>
              <a:rPr lang="en-US" dirty="0"/>
              <a:t>Pemrograman 6</a:t>
            </a:r>
          </a:p>
          <a:p>
            <a:r>
              <a:rPr lang="en-US" dirty="0"/>
              <a:t>Data Science with Python</a:t>
            </a:r>
          </a:p>
          <a:p>
            <a:r>
              <a:rPr lang="en-US" dirty="0"/>
              <a:t>Mina Ismu Rahayu, M.T.</a:t>
            </a:r>
          </a:p>
        </p:txBody>
      </p:sp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Seaborn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matplotlib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Menyediakan</a:t>
            </a:r>
            <a:r>
              <a:rPr lang="en-US" dirty="0"/>
              <a:t> interface </a:t>
            </a:r>
            <a:r>
              <a:rPr lang="en-US" dirty="0" err="1"/>
              <a:t>untuk</a:t>
            </a:r>
            <a:r>
              <a:rPr lang="en-US" dirty="0"/>
              <a:t> data high level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statistic yang lebih </a:t>
            </a:r>
            <a:r>
              <a:rPr lang="en-US" dirty="0" err="1"/>
              <a:t>atraktif</a:t>
            </a:r>
            <a:r>
              <a:rPr lang="en-US" dirty="0"/>
              <a:t>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ggplot2 </a:t>
            </a:r>
            <a:r>
              <a:rPr lang="en-US" dirty="0" err="1"/>
              <a:t>dalam</a:t>
            </a:r>
            <a:r>
              <a:rPr lang="en-US" dirty="0"/>
              <a:t> Bahasa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https://seaborn.pydata.org/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Mengakses</a:t>
            </a:r>
            <a:r>
              <a:rPr lang="en-US" dirty="0"/>
              <a:t> Library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 – </a:t>
            </a:r>
            <a:r>
              <a:rPr lang="en-US" dirty="0" err="1"/>
              <a:t>Membaca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"Salaries.csv"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178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Baca Record 10, 20, 30 </a:t>
            </a:r>
            <a:r>
              <a:rPr lang="en-US" sz="2400" dirty="0" err="1"/>
              <a:t>pertama</a:t>
            </a:r>
            <a:endParaRPr lang="en-US" sz="2400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Bagaimana </a:t>
            </a:r>
            <a:r>
              <a:rPr lang="en-US" sz="2400" dirty="0" err="1"/>
              <a:t>menampilkan</a:t>
            </a:r>
            <a:r>
              <a:rPr lang="en-US" sz="2400" dirty="0"/>
              <a:t> data record paling </a:t>
            </a:r>
            <a:r>
              <a:rPr lang="en-US" sz="2400" dirty="0" err="1"/>
              <a:t>akhir</a:t>
            </a:r>
            <a:r>
              <a:rPr lang="en-US" sz="2400" dirty="0"/>
              <a:t>?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3331833" y="892993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27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–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461989"/>
              </p:ext>
            </p:extLst>
          </p:nvPr>
        </p:nvGraphicFramePr>
        <p:xfrm>
          <a:off x="652670" y="1477941"/>
          <a:ext cx="11128512" cy="4134172"/>
        </p:xfrm>
        <a:graphic>
          <a:graphicData uri="http://schemas.openxmlformats.org/drawingml/2006/table">
            <a:tbl>
              <a:tblPr/>
              <a:tblGrid>
                <a:gridCol w="3709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57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most general </a:t>
                      </a:r>
                      <a:r>
                        <a:rPr lang="en-US" sz="1600" dirty="0" err="1">
                          <a:effectLst/>
                        </a:rPr>
                        <a:t>dtype</a:t>
                      </a:r>
                      <a:r>
                        <a:rPr lang="en-US" sz="1600" dirty="0">
                          <a:effectLst/>
                        </a:rPr>
                        <a:t>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64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1334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64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–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6417" y="4219685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            </a:t>
            </a:r>
          </a:p>
          <a:p>
            <a:r>
              <a:rPr lang="en-US" dirty="0"/>
              <a:t>discipline  </a:t>
            </a:r>
          </a:p>
          <a:p>
            <a:r>
              <a:rPr lang="en-US" dirty="0" err="1"/>
              <a:t>phd</a:t>
            </a:r>
            <a:r>
              <a:rPr lang="en-US" dirty="0"/>
              <a:t> </a:t>
            </a:r>
          </a:p>
          <a:p>
            <a:r>
              <a:rPr lang="en-US" dirty="0"/>
              <a:t>service      </a:t>
            </a:r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60360" y="42196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63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Bagaimana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record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dataframe</a:t>
            </a:r>
            <a:r>
              <a:rPr lang="en-US" sz="2400" dirty="0"/>
              <a:t>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Beapa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yang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dataframe</a:t>
            </a:r>
            <a:endParaRPr lang="en-US" sz="2400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dataframe</a:t>
            </a:r>
            <a:r>
              <a:rPr lang="en-US" sz="2400" dirty="0"/>
              <a:t>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Berapa jenis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dataframe</a:t>
            </a:r>
            <a:r>
              <a:rPr lang="en-US" sz="2400" dirty="0"/>
              <a:t>?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48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94497"/>
              </p:ext>
            </p:extLst>
          </p:nvPr>
        </p:nvGraphicFramePr>
        <p:xfrm>
          <a:off x="728941" y="2206380"/>
          <a:ext cx="11264276" cy="386311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426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465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409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409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6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106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27725" y="137101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dirty="0"/>
              <a:t>All attributes and methods can be listed with a </a:t>
            </a:r>
            <a:r>
              <a:rPr lang="en-US" i="1" dirty="0" err="1"/>
              <a:t>dir</a:t>
            </a:r>
            <a:r>
              <a:rPr lang="en-US" i="1" dirty="0"/>
              <a:t>() </a:t>
            </a:r>
            <a:r>
              <a:rPr lang="en-US" dirty="0"/>
              <a:t>function: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EFDF-E510-FD02-4F22-05058074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Google class room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14E4-2AEC-910E-D974-B3018BCE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https://classroom.google.com/c/NTI1NjQ0MzM5MTMy?cjc=lfxzrh7</a:t>
            </a:r>
            <a:endParaRPr lang="en-ID" dirty="0"/>
          </a:p>
          <a:p>
            <a:r>
              <a:rPr lang="en-ID" dirty="0"/>
              <a:t>PPT</a:t>
            </a:r>
          </a:p>
          <a:p>
            <a:r>
              <a:rPr lang="en-ID" dirty="0"/>
              <a:t>Python Notebook</a:t>
            </a:r>
          </a:p>
          <a:p>
            <a:r>
              <a:rPr lang="en-ID" dirty="0"/>
              <a:t>Python</a:t>
            </a:r>
          </a:p>
          <a:p>
            <a:r>
              <a:rPr lang="en-ID" dirty="0"/>
              <a:t>Csv</a:t>
            </a:r>
          </a:p>
          <a:p>
            <a:r>
              <a:rPr lang="en-ID" dirty="0"/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6FD8B-C897-6C37-8925-E8BBF4A8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21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376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Buatlah</a:t>
            </a:r>
            <a:r>
              <a:rPr lang="en-US" sz="2400" dirty="0"/>
              <a:t> summary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data </a:t>
            </a:r>
            <a:r>
              <a:rPr lang="en-US" sz="2400" dirty="0" err="1"/>
              <a:t>numerik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Hitung</a:t>
            </a:r>
            <a:r>
              <a:rPr lang="en-US" sz="2400" dirty="0"/>
              <a:t> standard deviation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selutuh</a:t>
            </a:r>
            <a:r>
              <a:rPr lang="en-US" sz="2400" dirty="0"/>
              <a:t> data </a:t>
            </a:r>
            <a:r>
              <a:rPr lang="en-US" sz="2400" dirty="0" err="1"/>
              <a:t>numerik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Berapa </a:t>
            </a:r>
            <a:r>
              <a:rPr lang="en-US" sz="2400" dirty="0" err="1"/>
              <a:t>nilai</a:t>
            </a:r>
            <a:r>
              <a:rPr lang="en-US" sz="2400" dirty="0"/>
              <a:t> mean </a:t>
            </a:r>
            <a:r>
              <a:rPr lang="en-US" sz="2400" dirty="0" err="1"/>
              <a:t>untuk</a:t>
            </a:r>
            <a:r>
              <a:rPr lang="en-US" sz="2400" dirty="0"/>
              <a:t> 50 records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dataset?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85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820" y="1781712"/>
            <a:ext cx="9603275" cy="329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</a:t>
            </a:r>
            <a:r>
              <a:rPr lang="en-US" dirty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df.sex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02559"/>
            <a:ext cx="10418164" cy="2376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Lakukan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dasat</a:t>
            </a:r>
            <a:r>
              <a:rPr lang="en-US" sz="2400" dirty="0"/>
              <a:t> </a:t>
            </a:r>
            <a:r>
              <a:rPr lang="en-US" sz="2400" dirty="0" err="1"/>
              <a:t>statistika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salary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Temukan</a:t>
            </a:r>
            <a:r>
              <a:rPr lang="en-US" sz="2400" dirty="0"/>
              <a:t> berapa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salary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Hitung</a:t>
            </a:r>
            <a:r>
              <a:rPr lang="en-US" sz="2400" dirty="0"/>
              <a:t> rata-rata salary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018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- </a:t>
            </a:r>
            <a:r>
              <a:rPr lang="en-US" i="1" dirty="0" err="1"/>
              <a:t>groupby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6918" y="1112421"/>
            <a:ext cx="10418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err="1"/>
              <a:t>kegunaan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"group by"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data </a:t>
            </a:r>
            <a:r>
              <a:rPr lang="en-US" sz="2400" dirty="0" err="1"/>
              <a:t>kedalam</a:t>
            </a:r>
            <a:r>
              <a:rPr lang="en-US" sz="2400" dirty="0"/>
              <a:t> gup </a:t>
            </a:r>
            <a:r>
              <a:rPr lang="en-US" sz="2400" dirty="0" err="1"/>
              <a:t>berdasakan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kriteria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Kalkulasi</a:t>
            </a:r>
            <a:r>
              <a:rPr lang="en-US" sz="2400" dirty="0"/>
              <a:t> proses statistic (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menambahkan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)</a:t>
            </a:r>
            <a:r>
              <a:rPr lang="en-US" sz="2400" dirty="0" err="1"/>
              <a:t>untuk</a:t>
            </a:r>
            <a:r>
              <a:rPr lang="en-US" sz="2400" dirty="0"/>
              <a:t> setiap </a:t>
            </a:r>
            <a:r>
              <a:rPr lang="en-US" sz="2400" dirty="0" err="1"/>
              <a:t>grup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65354" y="317066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1244" y="3239417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395856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1244" y="4034017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157" y="4476163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- </a:t>
            </a:r>
            <a:r>
              <a:rPr lang="en-US" i="1" dirty="0" err="1"/>
              <a:t>groupby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5636" y="2002573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Satu </a:t>
            </a:r>
            <a:r>
              <a:rPr lang="en-US" sz="2400" dirty="0" err="1"/>
              <a:t>objek</a:t>
            </a:r>
            <a:r>
              <a:rPr lang="en-US" sz="2400" dirty="0"/>
              <a:t> ‘group by’ yang </a:t>
            </a:r>
            <a:r>
              <a:rPr lang="en-US" sz="2400" dirty="0" err="1"/>
              <a:t>dibentuk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en-US" sz="2400" dirty="0" err="1"/>
              <a:t>kalkulasi</a:t>
            </a:r>
            <a:r>
              <a:rPr lang="en-US" sz="2400" dirty="0"/>
              <a:t> statistic </a:t>
            </a:r>
            <a:r>
              <a:rPr lang="en-US" sz="2400" dirty="0" err="1"/>
              <a:t>bagi</a:t>
            </a:r>
            <a:r>
              <a:rPr lang="en-US" sz="2400" dirty="0"/>
              <a:t> masing2 </a:t>
            </a:r>
            <a:r>
              <a:rPr lang="en-US" sz="2400" dirty="0" err="1"/>
              <a:t>grup</a:t>
            </a:r>
            <a:r>
              <a:rPr lang="en-US" sz="2400" dirty="0"/>
              <a:t> </a:t>
            </a:r>
            <a:r>
              <a:rPr lang="en-US" sz="2400" dirty="0" err="1"/>
              <a:t>nya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98500" y="3239659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4081622" y="4195157"/>
            <a:ext cx="64614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Jika </a:t>
            </a:r>
            <a:r>
              <a:rPr lang="en-US" i="1" dirty="0" err="1">
                <a:solidFill>
                  <a:srgbClr val="FF0000"/>
                </a:solidFill>
              </a:rPr>
              <a:t>outputnya</a:t>
            </a:r>
            <a:r>
              <a:rPr lang="en-US" i="1" dirty="0">
                <a:solidFill>
                  <a:srgbClr val="FF0000"/>
                </a:solidFill>
              </a:rPr>
              <a:t> single data </a:t>
            </a:r>
            <a:r>
              <a:rPr lang="en-US" i="1" dirty="0" err="1">
                <a:solidFill>
                  <a:srgbClr val="FF0000"/>
                </a:solidFill>
              </a:rPr>
              <a:t>maka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secara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otomatis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akan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menjadi</a:t>
            </a:r>
            <a:r>
              <a:rPr lang="en-US" i="1" dirty="0">
                <a:solidFill>
                  <a:srgbClr val="FF0000"/>
                </a:solidFill>
              </a:rPr>
              <a:t> series </a:t>
            </a:r>
            <a:r>
              <a:rPr lang="en-US" i="1" dirty="0" err="1">
                <a:solidFill>
                  <a:srgbClr val="FF0000"/>
                </a:solidFill>
              </a:rPr>
              <a:t>tapi</a:t>
            </a:r>
            <a:r>
              <a:rPr lang="en-US" i="1" dirty="0">
                <a:solidFill>
                  <a:srgbClr val="FF0000"/>
                </a:solidFill>
              </a:rPr>
              <a:t> jika </a:t>
            </a:r>
            <a:r>
              <a:rPr lang="en-US" i="1" dirty="0" err="1">
                <a:solidFill>
                  <a:srgbClr val="FF0000"/>
                </a:solidFill>
              </a:rPr>
              <a:t>beberapa</a:t>
            </a:r>
            <a:r>
              <a:rPr lang="en-US" i="1" dirty="0">
                <a:solidFill>
                  <a:srgbClr val="FF0000"/>
                </a:solidFill>
              </a:rPr>
              <a:t> series </a:t>
            </a:r>
            <a:r>
              <a:rPr lang="en-US" i="1" dirty="0" err="1">
                <a:solidFill>
                  <a:srgbClr val="FF0000"/>
                </a:solidFill>
              </a:rPr>
              <a:t>maka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secara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otomatis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akan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menjadi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5636" y="1621264"/>
            <a:ext cx="10418164" cy="4005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err="1"/>
              <a:t>Catatan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i="1" dirty="0" err="1"/>
              <a:t>groupby</a:t>
            </a:r>
            <a:r>
              <a:rPr lang="en-US" sz="2400" dirty="0"/>
              <a:t> :</a:t>
            </a:r>
          </a:p>
          <a:p>
            <a:pPr lvl="1"/>
            <a:r>
              <a:rPr lang="en-US" sz="2400" dirty="0"/>
              <a:t> proses </a:t>
            </a:r>
            <a:r>
              <a:rPr lang="en-US" sz="2400" dirty="0" err="1"/>
              <a:t>grup</a:t>
            </a:r>
            <a:r>
              <a:rPr lang="en-US" sz="2400" dirty="0"/>
              <a:t> / split </a:t>
            </a:r>
          </a:p>
          <a:p>
            <a:pPr lvl="1"/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groupby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verifikasi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proses </a:t>
            </a:r>
            <a:r>
              <a:rPr lang="en-US" sz="2400" dirty="0" err="1"/>
              <a:t>pemetaan</a:t>
            </a:r>
            <a:r>
              <a:rPr lang="en-US" sz="2400" dirty="0"/>
              <a:t> dilakukan valid</a:t>
            </a:r>
          </a:p>
          <a:p>
            <a:pPr lvl="1"/>
            <a:r>
              <a:rPr lang="en-US" sz="2400" dirty="0" err="1"/>
              <a:t>Secara</a:t>
            </a:r>
            <a:r>
              <a:rPr lang="en-US" sz="2400" dirty="0"/>
              <a:t> default proses sorting </a:t>
            </a:r>
            <a:r>
              <a:rPr lang="en-US" sz="2400" dirty="0" err="1"/>
              <a:t>otomatis</a:t>
            </a:r>
            <a:r>
              <a:rPr lang="en-US" sz="2400" dirty="0"/>
              <a:t> </a:t>
            </a:r>
            <a:r>
              <a:rPr lang="en-US" sz="2400" dirty="0" err="1"/>
              <a:t>selama</a:t>
            </a:r>
            <a:r>
              <a:rPr lang="en-US" sz="2400" dirty="0"/>
              <a:t> proses group by dilakukan. </a:t>
            </a:r>
            <a:r>
              <a:rPr lang="en-US" sz="2400" dirty="0" err="1"/>
              <a:t>Gunakan</a:t>
            </a:r>
            <a:r>
              <a:rPr lang="en-US" sz="2400" dirty="0"/>
              <a:t> sort=False </a:t>
            </a:r>
            <a:r>
              <a:rPr lang="en-US" sz="2400" dirty="0" err="1"/>
              <a:t>untuk</a:t>
            </a:r>
            <a:r>
              <a:rPr lang="en-US" sz="2400" dirty="0"/>
              <a:t> me non </a:t>
            </a:r>
            <a:r>
              <a:rPr lang="en-US" sz="2400" dirty="0" err="1"/>
              <a:t>aktifkan</a:t>
            </a:r>
            <a:r>
              <a:rPr lang="en-US" sz="2400" dirty="0"/>
              <a:t> sorting agar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performansi</a:t>
            </a:r>
            <a:r>
              <a:rPr lang="en-US" sz="2400" dirty="0"/>
              <a:t> :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:p14="http://schemas.microsoft.com/office/powerpoint/2010/main" val="2525210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Frame-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6918" y="1570838"/>
            <a:ext cx="10418164" cy="1974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subset data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menggunakanBoolean</a:t>
            </a:r>
            <a:r>
              <a:rPr lang="en-US" sz="2400" dirty="0"/>
              <a:t> indexing. Indexing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dikenal</a:t>
            </a:r>
            <a:r>
              <a:rPr lang="en-US" sz="2400" dirty="0"/>
              <a:t> sebagai filter.  Sebagai contoh jika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subset terhadap baris yang memiliki salary lebih </a:t>
            </a:r>
            <a:r>
              <a:rPr lang="en-US" sz="2400" dirty="0" err="1"/>
              <a:t>dari</a:t>
            </a:r>
            <a:r>
              <a:rPr lang="en-US" sz="2400" dirty="0"/>
              <a:t> $120 :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30731" y="309989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6620" y="314606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071" y="532145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3002" y="536762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825" y="3805003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Beberapa</a:t>
            </a:r>
            <a:r>
              <a:rPr lang="en-US" sz="2400" dirty="0"/>
              <a:t> operator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: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-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subset data 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Satu </a:t>
            </a:r>
            <a:r>
              <a:rPr lang="en-US" sz="2400" dirty="0" err="1"/>
              <a:t>atau</a:t>
            </a:r>
            <a:r>
              <a:rPr lang="en-US" sz="2400" dirty="0"/>
              <a:t> lebih </a:t>
            </a:r>
            <a:r>
              <a:rPr lang="en-US" sz="2400" dirty="0" err="1"/>
              <a:t>kolom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Satu </a:t>
            </a:r>
            <a:r>
              <a:rPr lang="en-US" sz="2400" dirty="0" err="1"/>
              <a:t>atau</a:t>
            </a:r>
            <a:r>
              <a:rPr lang="en-US" sz="2400" dirty="0"/>
              <a:t> lebih baris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Beberapa</a:t>
            </a:r>
            <a:r>
              <a:rPr lang="en-US" sz="2400" dirty="0"/>
              <a:t> data </a:t>
            </a:r>
            <a:r>
              <a:rPr lang="en-US" sz="2400" dirty="0" err="1"/>
              <a:t>subtitusi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baris dan </a:t>
            </a:r>
            <a:r>
              <a:rPr lang="en-US" sz="2400" dirty="0" err="1"/>
              <a:t>kolom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data 1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data series (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dataframe</a:t>
            </a:r>
            <a:r>
              <a:rPr lang="en-US" sz="2400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data lebih </a:t>
            </a:r>
            <a:r>
              <a:rPr lang="en-US" sz="2400" dirty="0" err="1"/>
              <a:t>dari</a:t>
            </a:r>
            <a:r>
              <a:rPr lang="en-US" sz="2400" dirty="0"/>
              <a:t> 1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dataframe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-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a range of rows,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mengguanakan</a:t>
            </a:r>
            <a:r>
              <a:rPr lang="en-US" sz="2400" dirty="0"/>
              <a:t>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Baris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dimulai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0 </a:t>
            </a:r>
            <a:r>
              <a:rPr lang="en-US" sz="2400" dirty="0" err="1"/>
              <a:t>sampai</a:t>
            </a:r>
            <a:r>
              <a:rPr lang="en-US" sz="2400" dirty="0"/>
              <a:t> n-1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contoh </a:t>
            </a:r>
            <a:r>
              <a:rPr lang="en-US" sz="2400" dirty="0" err="1"/>
              <a:t>diatas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10 </a:t>
            </a:r>
            <a:r>
              <a:rPr lang="en-US" sz="2400" dirty="0" err="1"/>
              <a:t>sampai</a:t>
            </a:r>
            <a:r>
              <a:rPr lang="en-US" sz="2400" dirty="0"/>
              <a:t> 19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70201" y="1945315"/>
            <a:ext cx="5566841" cy="1325563"/>
          </a:xfrm>
        </p:spPr>
        <p:txBody>
          <a:bodyPr/>
          <a:lstStyle/>
          <a:p>
            <a:r>
              <a:rPr lang="en-US" dirty="0"/>
              <a:t>Tutorial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23588" y="908830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79636" y="908830"/>
            <a:ext cx="480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Library Python </a:t>
            </a:r>
            <a:r>
              <a:rPr lang="en-US" dirty="0" err="1"/>
              <a:t>untuk</a:t>
            </a:r>
            <a:r>
              <a:rPr lang="en-US" dirty="0"/>
              <a:t> Data Science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15179" y="1929515"/>
            <a:ext cx="4256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Data; Selecting and Filtering the Data; Data manipulation, sorting, grouping, rearranging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61545" y="3129844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62427" y="454529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61545" y="5417504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1" name="Oval 30"/>
          <p:cNvSpPr/>
          <p:nvPr/>
        </p:nvSpPr>
        <p:spPr>
          <a:xfrm>
            <a:off x="5561495" y="1938091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823588" y="2922428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61495" y="4297314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23588" y="5175782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select terhadap </a:t>
            </a:r>
            <a:r>
              <a:rPr lang="en-US" sz="2400" dirty="0" err="1"/>
              <a:t>nama</a:t>
            </a:r>
            <a:r>
              <a:rPr lang="en-US" sz="2400" dirty="0"/>
              <a:t> index,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loc: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-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select terhadap </a:t>
            </a:r>
            <a:r>
              <a:rPr lang="en-US" sz="2400" dirty="0" err="1"/>
              <a:t>posisi</a:t>
            </a:r>
            <a:r>
              <a:rPr lang="en-US" sz="2400" dirty="0"/>
              <a:t> index,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iloc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-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5636" y="1506035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Pengurutan</a:t>
            </a:r>
            <a:r>
              <a:rPr lang="en-US" sz="2400" dirty="0"/>
              <a:t> data </a:t>
            </a:r>
            <a:r>
              <a:rPr lang="en-US" sz="2400" dirty="0" err="1"/>
              <a:t>bedasarkan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, </a:t>
            </a:r>
            <a:r>
              <a:rPr lang="en-US" sz="2400" dirty="0" err="1"/>
              <a:t>secara</a:t>
            </a:r>
            <a:r>
              <a:rPr lang="en-US" sz="2400" dirty="0"/>
              <a:t> default proses sorting </a:t>
            </a:r>
            <a:r>
              <a:rPr lang="en-US" sz="2400" dirty="0" err="1"/>
              <a:t>menggunakan</a:t>
            </a:r>
            <a:r>
              <a:rPr lang="en-US" sz="2400" dirty="0"/>
              <a:t> ascending dan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balik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data frame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Pengurutan</a:t>
            </a:r>
            <a:r>
              <a:rPr lang="en-US" sz="2400" dirty="0"/>
              <a:t> terhadap 2 </a:t>
            </a:r>
            <a:r>
              <a:rPr lang="en-US" sz="2400" dirty="0" err="1"/>
              <a:t>atau</a:t>
            </a:r>
            <a:r>
              <a:rPr lang="en-US" sz="2400" dirty="0"/>
              <a:t> lebih </a:t>
            </a:r>
            <a:r>
              <a:rPr lang="en-US" sz="2400" dirty="0" err="1"/>
              <a:t>kolom</a:t>
            </a:r>
            <a:r>
              <a:rPr lang="en-US" sz="2400" dirty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48863" y="31871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79" y="3276710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 </a:t>
            </a:r>
            <a:r>
              <a:rPr lang="en-US" sz="2400" dirty="0" err="1"/>
              <a:t>ditandai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5636" y="1690688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Beberapa</a:t>
            </a:r>
            <a:r>
              <a:rPr lang="en-US" sz="2400" dirty="0"/>
              <a:t> methods/</a:t>
            </a:r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dimanfaatkan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menanggulangi</a:t>
            </a:r>
            <a:r>
              <a:rPr lang="en-US" sz="2400" dirty="0"/>
              <a:t> missing values </a:t>
            </a:r>
            <a:r>
              <a:rPr lang="en-US" sz="2400" dirty="0" err="1"/>
              <a:t>dalam</a:t>
            </a:r>
            <a:r>
              <a:rPr lang="en-US" sz="2400" dirty="0"/>
              <a:t>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91613"/>
              </p:ext>
            </p:extLst>
          </p:nvPr>
        </p:nvGraphicFramePr>
        <p:xfrm>
          <a:off x="935636" y="2521685"/>
          <a:ext cx="9931147" cy="338299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21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9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missing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observations where all cells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259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(axis=1, 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column if all the values are</a:t>
                      </a:r>
                      <a:r>
                        <a:rPr lang="en-US" baseline="0" dirty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4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(thresh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rows that contain less than 5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843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missing values with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300">
                <a:tc>
                  <a:txBody>
                    <a:bodyPr/>
                    <a:lstStyle/>
                    <a:p>
                      <a:r>
                        <a:rPr lang="en-US" dirty="0" err="1"/>
                        <a:t>isnull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value is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300">
                <a:tc>
                  <a:txBody>
                    <a:bodyPr/>
                    <a:lstStyle/>
                    <a:p>
                      <a:r>
                        <a:rPr lang="en-US" dirty="0" err="1"/>
                        <a:t>notnull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for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6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Ketikan</a:t>
            </a:r>
            <a:r>
              <a:rPr lang="en-US" sz="2400" dirty="0"/>
              <a:t> dilakukan ‘summing’ data, missing values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diidentifikasi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Jika </a:t>
            </a:r>
            <a:r>
              <a:rPr lang="en-US" sz="2400" dirty="0" err="1"/>
              <a:t>tidak</a:t>
            </a:r>
            <a:r>
              <a:rPr lang="en-US" sz="2400" dirty="0"/>
              <a:t> memiliki </a:t>
            </a:r>
            <a:r>
              <a:rPr lang="en-US" sz="2400" dirty="0" err="1"/>
              <a:t>nilai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NaN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cumsum</a:t>
            </a:r>
            <a:r>
              <a:rPr lang="en-US" sz="2400" dirty="0"/>
              <a:t>() dan </a:t>
            </a:r>
            <a:r>
              <a:rPr lang="en-US" sz="2400" dirty="0" err="1"/>
              <a:t>cumprod</a:t>
            </a:r>
            <a:r>
              <a:rPr lang="en-US" sz="2400" dirty="0"/>
              <a:t>() methods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mengabaikan</a:t>
            </a:r>
            <a:r>
              <a:rPr lang="en-US" sz="2400" dirty="0"/>
              <a:t> missing values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dihilangkan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group by </a:t>
            </a:r>
            <a:r>
              <a:rPr lang="en-US" sz="2400" dirty="0" err="1"/>
              <a:t>dalam</a:t>
            </a:r>
            <a:r>
              <a:rPr lang="en-US" sz="2400" dirty="0"/>
              <a:t> missing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statistic </a:t>
            </a:r>
            <a:r>
              <a:rPr lang="en-US" sz="2400" dirty="0" err="1"/>
              <a:t>mengakomodasi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i="1" dirty="0" err="1"/>
              <a:t>skipna</a:t>
            </a:r>
            <a:r>
              <a:rPr lang="en-US" sz="2400" i="1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kontrol</a:t>
            </a:r>
            <a:r>
              <a:rPr lang="en-US" sz="2400" dirty="0"/>
              <a:t> Ketika missing value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diperlukan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5251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  -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agregasi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Aggregation –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komputasi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sizes/counts</a:t>
            </a:r>
          </a:p>
          <a:p>
            <a:pPr lvl="1"/>
            <a:endParaRPr lang="en-US" sz="2400" dirty="0"/>
          </a:p>
          <a:p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agegasi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/>
            <a:r>
              <a:rPr lang="en-US" sz="2400" dirty="0"/>
              <a:t>min, max</a:t>
            </a:r>
          </a:p>
          <a:p>
            <a:pPr lvl="1"/>
            <a:r>
              <a:rPr lang="en-US" sz="2400" dirty="0"/>
              <a:t>count, sum, prod</a:t>
            </a:r>
          </a:p>
          <a:p>
            <a:pPr lvl="1"/>
            <a:r>
              <a:rPr lang="en-US" sz="2400" dirty="0"/>
              <a:t>mean, median, mode, mad</a:t>
            </a:r>
          </a:p>
          <a:p>
            <a:pPr lvl="1"/>
            <a:r>
              <a:rPr lang="en-US" sz="2400" dirty="0" err="1"/>
              <a:t>std</a:t>
            </a:r>
            <a:r>
              <a:rPr lang="en-US" sz="2400" dirty="0"/>
              <a:t>, </a:t>
            </a:r>
            <a:r>
              <a:rPr lang="en-US" sz="2400" dirty="0" err="1"/>
              <a:t>var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agg</a:t>
            </a:r>
            <a:r>
              <a:rPr lang="en-US" sz="2400" dirty="0"/>
              <a:t>() method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Ketika </a:t>
            </a:r>
            <a:r>
              <a:rPr lang="en-US" sz="2400" dirty="0" err="1"/>
              <a:t>bebrapa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statistic dilakukan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:</a:t>
            </a:r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237187" y="3199677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1853" y="3201541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64560" y="3702737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76" y="3606959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Bebeapa</a:t>
            </a:r>
            <a:r>
              <a:rPr lang="en-US" dirty="0"/>
              <a:t> toolbox/library Python yang </a:t>
            </a:r>
            <a:r>
              <a:rPr lang="en-US" dirty="0" err="1"/>
              <a:t>digunakan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visualisasi</a:t>
            </a:r>
            <a:endParaRPr lang="en-US" dirty="0"/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/>
              <a:t>Seaborn</a:t>
            </a:r>
          </a:p>
          <a:p>
            <a:pPr marL="0" indent="0">
              <a:buNone/>
            </a:pPr>
            <a:r>
              <a:rPr lang="en-US" dirty="0"/>
              <a:t>Dan </a:t>
            </a:r>
            <a:r>
              <a:rPr lang="en-US" dirty="0" err="1"/>
              <a:t>lainnya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2" descr="NumPy">
            <a:extLst>
              <a:ext uri="{FF2B5EF4-FFF2-40B4-BE49-F238E27FC236}">
                <a16:creationId xmlns:a16="http://schemas.microsoft.com/office/drawing/2014/main" id="{0B803575-87F8-9737-8E55-636E6556F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87" y="2798714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4A8DCB-0509-54AE-6AE9-DE20D44127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6821424" y="2651598"/>
            <a:ext cx="1789176" cy="525232"/>
          </a:xfrm>
          <a:prstGeom prst="rect">
            <a:avLst/>
          </a:prstGeom>
        </p:spPr>
      </p:pic>
      <p:pic>
        <p:nvPicPr>
          <p:cNvPr id="10" name="Picture 2" descr="Logo">
            <a:extLst>
              <a:ext uri="{FF2B5EF4-FFF2-40B4-BE49-F238E27FC236}">
                <a16:creationId xmlns:a16="http://schemas.microsoft.com/office/drawing/2014/main" id="{D6BA3FD0-3C19-15FC-71F9-EEB5CA60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14" y="358264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ogo">
            <a:extLst>
              <a:ext uri="{FF2B5EF4-FFF2-40B4-BE49-F238E27FC236}">
                <a16:creationId xmlns:a16="http://schemas.microsoft.com/office/drawing/2014/main" id="{6300F454-4765-EBD5-E4A0-22E96434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37" y="4476818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398880-58AC-4259-CFE9-3217AA4EFE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39" y="4507291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2433"/>
              </p:ext>
            </p:extLst>
          </p:nvPr>
        </p:nvGraphicFramePr>
        <p:xfrm>
          <a:off x="838200" y="1690688"/>
          <a:ext cx="8431134" cy="443077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statistics (count, mean, </a:t>
                      </a:r>
                      <a:r>
                        <a:rPr lang="en-US" dirty="0" err="1"/>
                        <a:t>std</a:t>
                      </a:r>
                      <a:r>
                        <a:rPr lang="en-US" dirty="0"/>
                        <a:t>, min, quantiles,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average, median 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and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explore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50115" y="179111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show graphs within Python notebook include inline directive: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007" y="2759013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38075" y="2774402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62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00170"/>
              </p:ext>
            </p:extLst>
          </p:nvPr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categorical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25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1089" y="1388905"/>
            <a:ext cx="78613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statsmodel</a:t>
            </a:r>
            <a:r>
              <a:rPr lang="en-US" dirty="0"/>
              <a:t> and </a:t>
            </a:r>
            <a:r>
              <a:rPr lang="en-US" dirty="0" err="1"/>
              <a:t>scikit</a:t>
            </a:r>
            <a:r>
              <a:rPr lang="en-US" dirty="0"/>
              <a:t>-learn - both have a number of function for statistical analysis</a:t>
            </a:r>
          </a:p>
          <a:p>
            <a:endParaRPr lang="en-US" dirty="0"/>
          </a:p>
          <a:p>
            <a:r>
              <a:rPr lang="en-US" dirty="0"/>
              <a:t>The first one is mostly used for regular analysis using R style formulas, while   </a:t>
            </a:r>
            <a:r>
              <a:rPr lang="en-US" dirty="0" err="1"/>
              <a:t>scikit</a:t>
            </a:r>
            <a:r>
              <a:rPr lang="en-US" dirty="0"/>
              <a:t>-learn is more tailored for Machine Learning.</a:t>
            </a:r>
          </a:p>
          <a:p>
            <a:endParaRPr lang="en-US" dirty="0"/>
          </a:p>
          <a:p>
            <a:r>
              <a:rPr lang="en-US" dirty="0" err="1"/>
              <a:t>statsmodels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ANOVA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hypothesis </a:t>
            </a:r>
            <a:r>
              <a:rPr lang="en-US" dirty="0" err="1"/>
              <a:t>testings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kmeans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</p:txBody>
      </p:sp>
    </p:spTree>
    <p:extLst>
      <p:ext uri="{BB962C8B-B14F-4D97-AF65-F5344CB8AC3E}">
        <p14:creationId xmlns:p14="http://schemas.microsoft.com/office/powerpoint/2010/main" val="3843749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CBA0-60D4-C31C-17A0-4C8D8BDF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DC28-6452-869C-8C21-78848048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Python for data science yang </a:t>
            </a:r>
            <a:r>
              <a:rPr lang="en-US" dirty="0" err="1"/>
              <a:t>ada</a:t>
            </a:r>
            <a:r>
              <a:rPr lang="en-US" dirty="0"/>
              <a:t> di google classroom</a:t>
            </a:r>
          </a:p>
          <a:p>
            <a:r>
              <a:rPr lang="en-US" dirty="0"/>
              <a:t>Kita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10.00 WIB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298E9-A3B5-548B-7D52-254F45BC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8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/>
              <a:t>NumPy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array </a:t>
            </a:r>
            <a:r>
              <a:rPr lang="en-US" dirty="0" err="1"/>
              <a:t>multidimensi</a:t>
            </a:r>
            <a:r>
              <a:rPr lang="en-US" dirty="0"/>
              <a:t> dan </a:t>
            </a:r>
            <a:r>
              <a:rPr lang="en-US" dirty="0" err="1"/>
              <a:t>matrik</a:t>
            </a:r>
            <a:r>
              <a:rPr lang="en-US" dirty="0"/>
              <a:t>,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proses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matematik</a:t>
            </a:r>
            <a:r>
              <a:rPr lang="en-US" dirty="0"/>
              <a:t> dan statistic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vektorisasi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matematik</a:t>
            </a:r>
            <a:r>
              <a:rPr lang="en-US" dirty="0"/>
              <a:t> array dan </a:t>
            </a:r>
            <a:r>
              <a:rPr lang="en-US" dirty="0" err="1"/>
              <a:t>matrik</a:t>
            </a:r>
            <a:r>
              <a:rPr lang="en-US" dirty="0"/>
              <a:t> yang memiliki </a:t>
            </a:r>
            <a:r>
              <a:rPr lang="en-US" dirty="0" err="1"/>
              <a:t>performa</a:t>
            </a:r>
            <a:r>
              <a:rPr lang="en-US" dirty="0"/>
              <a:t> yang sangat </a:t>
            </a:r>
            <a:r>
              <a:rPr lang="en-US" dirty="0" err="1"/>
              <a:t>baik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Beberapa</a:t>
            </a:r>
            <a:r>
              <a:rPr lang="en-US" dirty="0"/>
              <a:t> library python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 Source: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linier, </a:t>
            </a:r>
            <a:r>
              <a:rPr lang="en-US" dirty="0" err="1"/>
              <a:t>rumus-rumus</a:t>
            </a:r>
            <a:r>
              <a:rPr lang="en-US" dirty="0"/>
              <a:t> </a:t>
            </a:r>
            <a:r>
              <a:rPr lang="en-US" dirty="0" err="1"/>
              <a:t>diferensial</a:t>
            </a:r>
            <a:r>
              <a:rPr lang="en-US" dirty="0"/>
              <a:t>, </a:t>
            </a:r>
            <a:r>
              <a:rPr lang="en-US" dirty="0" err="1"/>
              <a:t>integrasi</a:t>
            </a:r>
            <a:r>
              <a:rPr lang="en-US" dirty="0"/>
              <a:t> numeric, </a:t>
            </a:r>
            <a:r>
              <a:rPr lang="en-US" dirty="0" err="1"/>
              <a:t>optimasi</a:t>
            </a:r>
            <a:r>
              <a:rPr lang="en-US" dirty="0"/>
              <a:t>, </a:t>
            </a:r>
            <a:r>
              <a:rPr lang="en-US" dirty="0" err="1"/>
              <a:t>statistika</a:t>
            </a:r>
            <a:r>
              <a:rPr lang="en-US" dirty="0"/>
              <a:t> dan </a:t>
            </a:r>
            <a:r>
              <a:rPr lang="en-US" dirty="0" err="1"/>
              <a:t>lainnya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SciPy Stack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library NumPy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Menambahkan</a:t>
            </a:r>
            <a:r>
              <a:rPr lang="en-US" dirty="0"/>
              <a:t> struktur data dan tools yang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bentuk table (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series dan Data Frames di Bahasa 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Menyediakan</a:t>
            </a:r>
            <a:r>
              <a:rPr lang="en-US" dirty="0"/>
              <a:t> tools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data, reshaping, merging, sorting, slicing, aggregation, dan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handling terhadap ‘missing’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SciKit</a:t>
            </a:r>
            <a:r>
              <a:rPr lang="en-US" i="1" dirty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learning, </a:t>
            </a:r>
            <a:r>
              <a:rPr lang="en-US" dirty="0" err="1"/>
              <a:t>klasifikasi</a:t>
            </a:r>
            <a:r>
              <a:rPr lang="en-US" dirty="0"/>
              <a:t>, </a:t>
            </a:r>
            <a:r>
              <a:rPr lang="en-US" dirty="0" err="1"/>
              <a:t>regressi</a:t>
            </a:r>
            <a:r>
              <a:rPr lang="en-US" dirty="0"/>
              <a:t>, </a:t>
            </a:r>
            <a:r>
              <a:rPr lang="en-US" dirty="0" err="1"/>
              <a:t>kusterisasi</a:t>
            </a:r>
            <a:r>
              <a:rPr lang="en-US" dirty="0"/>
              <a:t>, </a:t>
            </a:r>
            <a:r>
              <a:rPr lang="en-US" dirty="0" err="1"/>
              <a:t>validasi</a:t>
            </a:r>
            <a:r>
              <a:rPr lang="en-US" dirty="0"/>
              <a:t> model, dan </a:t>
            </a:r>
            <a:r>
              <a:rPr lang="en-US" dirty="0" err="1"/>
              <a:t>lainnya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NumPy, SciPy and matplotlib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matplotlib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Merupakan</a:t>
            </a:r>
            <a:r>
              <a:rPr lang="en-US" dirty="0"/>
              <a:t> library plotting 2Dimensi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yang memiliki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format data </a:t>
            </a:r>
            <a:r>
              <a:rPr lang="en-US" dirty="0" err="1"/>
              <a:t>matriks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Kumpulan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matlab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 plots, scatter plots, </a:t>
            </a:r>
            <a:r>
              <a:rPr lang="en-US" dirty="0" err="1"/>
              <a:t>barcharts</a:t>
            </a:r>
            <a:r>
              <a:rPr lang="en-US" dirty="0"/>
              <a:t>, histograms, pie charts, dan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Lebih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dasar</a:t>
            </a:r>
            <a:r>
              <a:rPr lang="en-US" dirty="0"/>
              <a:t> (low-level data), </a:t>
            </a:r>
            <a:r>
              <a:rPr lang="en-US" dirty="0" err="1"/>
              <a:t>beberapa</a:t>
            </a:r>
            <a:r>
              <a:rPr lang="en-US" dirty="0"/>
              <a:t> Teknik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yang </a:t>
            </a:r>
            <a:r>
              <a:rPr lang="en-US" dirty="0" err="1"/>
              <a:t>untuk</a:t>
            </a:r>
            <a:r>
              <a:rPr lang="en-US" dirty="0"/>
              <a:t> data yang lebih </a:t>
            </a:r>
            <a:r>
              <a:rPr lang="en-US" dirty="0" err="1"/>
              <a:t>kompleks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https://matplotlib.org/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3822</TotalTime>
  <Words>2416</Words>
  <Application>Microsoft Office PowerPoint</Application>
  <PresentationFormat>Layar Lebar</PresentationFormat>
  <Paragraphs>434</Paragraphs>
  <Slides>44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Wingdings</vt:lpstr>
      <vt:lpstr>Tema Office</vt:lpstr>
      <vt:lpstr>Pemrograman Analisis Data (1)</vt:lpstr>
      <vt:lpstr>Join Google class room</vt:lpstr>
      <vt:lpstr>Tutorial Content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Mengakses Library python</vt:lpstr>
      <vt:lpstr>Panda – Membaca data</vt:lpstr>
      <vt:lpstr>Exploring data frames</vt:lpstr>
      <vt:lpstr>exercises</vt:lpstr>
      <vt:lpstr>Data Frame – Tipe data</vt:lpstr>
      <vt:lpstr>Data Frame – Tipe Data</vt:lpstr>
      <vt:lpstr>Data Frames attributes</vt:lpstr>
      <vt:lpstr>      Hands-on exercises</vt:lpstr>
      <vt:lpstr>Data Frames methods</vt:lpstr>
      <vt:lpstr>      Hands-on exercises</vt:lpstr>
      <vt:lpstr>Selecting a column in a Data Frame</vt:lpstr>
      <vt:lpstr>      Hands-on exercises</vt:lpstr>
      <vt:lpstr>Data Frames - groupby </vt:lpstr>
      <vt:lpstr>Data Frames - groupby</vt:lpstr>
      <vt:lpstr>Data Frames groupby method</vt:lpstr>
      <vt:lpstr>Data Frame- filtering</vt:lpstr>
      <vt:lpstr>Data Frames - Slicing</vt:lpstr>
      <vt:lpstr>Data Frames: Slicing</vt:lpstr>
      <vt:lpstr>Data Frames - Selecting rows</vt:lpstr>
      <vt:lpstr>Data Frames: method loc</vt:lpstr>
      <vt:lpstr>Data Frames - iloc</vt:lpstr>
      <vt:lpstr>Data Frames - iloc</vt:lpstr>
      <vt:lpstr>Data Frames: Sorting</vt:lpstr>
      <vt:lpstr>Data Frames: Sorting</vt:lpstr>
      <vt:lpstr>Missing Values</vt:lpstr>
      <vt:lpstr>Missing Values</vt:lpstr>
      <vt:lpstr>Missing Values</vt:lpstr>
      <vt:lpstr>Panda  - Fungsi agregasi</vt:lpstr>
      <vt:lpstr>Aggregation Functions in Pandas</vt:lpstr>
      <vt:lpstr>Basic Descriptive Statistics</vt:lpstr>
      <vt:lpstr>Fungsi grafis untuk explore data</vt:lpstr>
      <vt:lpstr>Graphics</vt:lpstr>
      <vt:lpstr>Basic statistical Analysis</vt:lpstr>
      <vt:lpstr>Exercise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ismurahayu</cp:lastModifiedBy>
  <cp:revision>100</cp:revision>
  <dcterms:created xsi:type="dcterms:W3CDTF">2017-08-29T17:00:17Z</dcterms:created>
  <dcterms:modified xsi:type="dcterms:W3CDTF">2023-01-28T06:58:53Z</dcterms:modified>
</cp:coreProperties>
</file>