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9" r:id="rId4"/>
    <p:sldId id="270" r:id="rId5"/>
    <p:sldId id="266" r:id="rId6"/>
    <p:sldId id="275" r:id="rId7"/>
    <p:sldId id="276" r:id="rId8"/>
    <p:sldId id="280" r:id="rId9"/>
    <p:sldId id="281" r:id="rId10"/>
    <p:sldId id="282" r:id="rId11"/>
    <p:sldId id="262" r:id="rId12"/>
    <p:sldId id="283" r:id="rId13"/>
    <p:sldId id="267" r:id="rId14"/>
    <p:sldId id="277" r:id="rId15"/>
    <p:sldId id="274" r:id="rId16"/>
    <p:sldId id="269" r:id="rId17"/>
    <p:sldId id="268" r:id="rId18"/>
    <p:sldId id="284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FDF7B-FC51-374F-A046-F3D0753527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5054E-9937-062E-3113-D4EEDEA198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F3720-8B61-3693-9BC8-26E877FD34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C6BD5-4425-4531-B60B-32320A2A9DFA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48C7B-D668-A632-90C7-F8F6182132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F81A6-5379-65F7-D3EC-1DB464BCA0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8B8E3-F622-4D26-A4D3-ADE0D17C5A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7044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B104D-1D3F-58E3-337A-DA4C229C70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8D66D4-5CA3-F306-D09F-67C57940CEC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9ECE2-EA31-32D1-06AC-4C0687913C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EE20CA-66C1-48CC-8E58-FA87E480A6C8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6ECED5-D491-3207-05D6-49E6273B6D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DA5E79-75C5-DF4B-3C9A-829DF8B131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B1EC00-19FB-4B6A-B9B7-18361B8F2F5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7191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01BF64-0319-EE63-2968-3A85CEF1CC3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D7032D-2B1E-230E-7D83-8DAAAB1D2C9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B6A96-CF20-3C28-84F1-FDA7A1DB58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D35BA9-C777-46B6-AD0A-A185BB75FAD5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FF97C-409C-9976-BEBA-0CC600A15F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B5F5A-1F8C-0385-97BC-F8642F602C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6FD073-913A-47F5-90E6-D3D6BCFBC06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652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2419B-1D6E-042F-350F-0314B25C7A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DD74C-1FB3-4C82-FDF3-D0E673E66B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DFB39-30A1-7DA9-519F-003BB20A03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DFC441-362E-4F6C-94D7-0ED1107A43EA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D3D49-4DC8-E11B-C6DA-44D714EC43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EE7E1-E0A4-2048-2EF5-7CB3317F30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736F0-A7F6-4D51-8B9A-7F73CE82FB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0538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14E27-1005-71EF-30E5-A22614576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4071DF-5753-7985-39DC-F4A9A23D1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342D5-21F6-994E-A29C-E545E1CB33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62040B-5821-4CE2-924D-43A93286203E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39F860-1AB6-91FF-2A3F-AC78D7A4F0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08D9F-A8B1-AB6F-08C5-D50EA73BB0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394A80-2025-4316-9C7A-3F1BA192EB8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300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7D5EB-3855-5585-81B6-954A09ECD8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81769-4F95-36A8-DA7A-445CE2BB67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44BB4-F8D9-6497-C91E-FCFC2444069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98A47F-52DE-DA2E-7065-1B68BEF1AD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69360B-ADD2-405E-9B66-D6D3FFEC6FCC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AFDEF-BC59-1695-E97E-AEE078FD35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57D18-531D-5F4B-F526-6B1E2FEB4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7640E5-5282-4D7F-87E8-6E47703620B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389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745E8-4635-0463-AF84-0825B525C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165139-9C3D-3D64-291E-D92212728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27C90E-E2E5-49F6-37A3-F96A563AA6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61DAF0-1ED4-5B62-54B8-172CEB3EFF6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27D697-B397-5784-5EE5-5ABCB9BD93A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34C4D-E0EE-67F7-C48A-FD8DF568AC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3B17CE-CB04-4037-A338-A4BE5B564EC0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7DCC3F-90C2-2687-F58B-2FABBCE9A0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598D8D-C9B1-1DBA-AC16-291F3C9D33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C15535-3D1B-49B4-BCFC-98B10E2932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9303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F046E-7D67-C733-73D9-3ED07227F0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250556-E65C-C5C2-87AE-D9FFE86AF5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D54BDA-E580-4F21-93AD-0200AACEE55D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3C9A60-449F-30E3-0393-4AF8E373E4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2BF95-A9F3-1EFF-DC36-583C59ED39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7D4371-B151-49BD-BF8A-F49E947545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9387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B5D513-B66C-DC13-7C4D-2B9C6D4B3F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0D5DE5-A448-407F-8247-DC12733916DD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60D9B5-45E1-DD59-0899-2CE6C4CABF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9EAE9F-73D0-0B5A-F763-2413162BAC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95177D-ED57-4E70-BAEE-46FE64F2891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760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225DA-08BD-2687-17F3-454E20A5D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334D0-9656-2511-057B-D748CFBBC0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385A6D-586C-133B-7F30-C9B0705090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EB997-0C66-714B-1BAB-CB1C428D0B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B9812B-0E3F-49FE-BBA9-9108E1E18EC4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14300E-E669-C29D-D06F-EC740BBC0A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D0C369-C068-18D0-7FFB-E752A7145B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9DAEC7-4923-4DDF-9DC0-DED51D4D35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40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00A29-88A9-5846-14BE-4CA4A3626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27F5A3-94F0-0424-4140-6B0753B6ED7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5E491F-4119-4607-415B-B262168108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250D1D-118C-C302-4D2D-F19497F005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D04F48-B0A4-46DC-B2E3-732EABB5098B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43483-E728-759B-3E37-05214AA116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F76E7-506D-09A4-FD45-65F6AE58A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1ABD3-C99F-4726-AB49-3CABE848D70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3059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737034-47B8-605E-06C6-CC0F4D0BE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DF2D5-66F3-20BD-9141-0E9DCA64B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AEC2D-63B2-ACB7-A7A2-90B8143530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BC97EDC-89C4-4EC7-99B1-7F6615097C81}" type="datetime1">
              <a:rPr lang="fr-FR"/>
              <a:pPr lvl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F8F4A-15ED-2B16-22FE-F556BDE96FE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FEE32-8EAD-7BA1-9EE9-BF459881A7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C66FF18-1E71-49A6-808E-62424E33F4C7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A0092-9B13-9EE4-FC6B-8A4D127DF8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-1005693"/>
            <a:ext cx="9144000" cy="2387598"/>
          </a:xfrm>
        </p:spPr>
        <p:txBody>
          <a:bodyPr/>
          <a:lstStyle/>
          <a:p>
            <a:pPr lvl="0"/>
            <a:r>
              <a:rPr lang="fr-FR">
                <a:latin typeface="Tahoma" pitchFamily="34"/>
                <a:ea typeface="Tahoma" pitchFamily="34"/>
                <a:cs typeface="Tahoma" pitchFamily="34"/>
              </a:rPr>
              <a:t>Atelier Raspi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597C92E6-6492-B8A3-0811-EFE1DBDD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94" y="3185806"/>
            <a:ext cx="721324" cy="8603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13">
            <a:extLst>
              <a:ext uri="{FF2B5EF4-FFF2-40B4-BE49-F238E27FC236}">
                <a16:creationId xmlns:a16="http://schemas.microsoft.com/office/drawing/2014/main" id="{CEF9029F-5A11-BDE3-1355-625438F6C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3" y="676729"/>
            <a:ext cx="1300633" cy="13006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10">
            <a:extLst>
              <a:ext uri="{FF2B5EF4-FFF2-40B4-BE49-F238E27FC236}">
                <a16:creationId xmlns:a16="http://schemas.microsoft.com/office/drawing/2014/main" id="{B6F9BB95-4EC8-7DE3-CC87-C6331AD7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06" y="2604540"/>
            <a:ext cx="3289334" cy="32056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2">
            <a:extLst>
              <a:ext uri="{FF2B5EF4-FFF2-40B4-BE49-F238E27FC236}">
                <a16:creationId xmlns:a16="http://schemas.microsoft.com/office/drawing/2014/main" id="{D8A553B5-E736-F1E2-3442-86607513A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54" y="4257062"/>
            <a:ext cx="970516" cy="9882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13">
            <a:extLst>
              <a:ext uri="{FF2B5EF4-FFF2-40B4-BE49-F238E27FC236}">
                <a16:creationId xmlns:a16="http://schemas.microsoft.com/office/drawing/2014/main" id="{1E79916F-D36B-2C3D-FA02-A46DC92D2366}"/>
              </a:ext>
            </a:extLst>
          </p:cNvPr>
          <p:cNvSpPr txBox="1"/>
          <p:nvPr/>
        </p:nvSpPr>
        <p:spPr>
          <a:xfrm>
            <a:off x="260338" y="6385959"/>
            <a:ext cx="1193166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L’atelier a pour valeurs, le partage, l’aide, la formation, le faire et construire ensemble à partir de l’expérience des participants</a:t>
            </a:r>
          </a:p>
        </p:txBody>
      </p:sp>
      <p:sp>
        <p:nvSpPr>
          <p:cNvPr id="8" name="ZoneTexte 14">
            <a:extLst>
              <a:ext uri="{FF2B5EF4-FFF2-40B4-BE49-F238E27FC236}">
                <a16:creationId xmlns:a16="http://schemas.microsoft.com/office/drawing/2014/main" id="{B3A132A5-01FC-7B64-38E2-2E917786D3C0}"/>
              </a:ext>
            </a:extLst>
          </p:cNvPr>
          <p:cNvSpPr txBox="1"/>
          <p:nvPr/>
        </p:nvSpPr>
        <p:spPr>
          <a:xfrm>
            <a:off x="1900799" y="3706401"/>
            <a:ext cx="23751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Logo du Raspberry Pico</a:t>
            </a:r>
          </a:p>
        </p:txBody>
      </p:sp>
      <p:sp>
        <p:nvSpPr>
          <p:cNvPr id="9" name="ZoneTexte 15">
            <a:extLst>
              <a:ext uri="{FF2B5EF4-FFF2-40B4-BE49-F238E27FC236}">
                <a16:creationId xmlns:a16="http://schemas.microsoft.com/office/drawing/2014/main" id="{6A714171-0A04-7BB2-98E9-8C46D9447EA8}"/>
              </a:ext>
            </a:extLst>
          </p:cNvPr>
          <p:cNvSpPr txBox="1"/>
          <p:nvPr/>
        </p:nvSpPr>
        <p:spPr>
          <a:xfrm>
            <a:off x="1900799" y="4770854"/>
            <a:ext cx="219681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Logo du MicroPython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4A159A5-7414-2044-86FD-F66D6D007295}"/>
              </a:ext>
            </a:extLst>
          </p:cNvPr>
          <p:cNvSpPr txBox="1"/>
          <p:nvPr/>
        </p:nvSpPr>
        <p:spPr>
          <a:xfrm>
            <a:off x="779654" y="1278980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Atelier N°</a:t>
            </a:r>
            <a:r>
              <a:rPr lang="fr-FR" sz="4400" kern="0" dirty="0">
                <a:solidFill>
                  <a:srgbClr val="000000"/>
                </a:solidFill>
                <a:latin typeface="Calibri Light"/>
              </a:rPr>
              <a:t>6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Le servo-moteur</a:t>
            </a:r>
            <a:r>
              <a:rPr lang="fr-FR" sz="4400" dirty="0">
                <a:solidFill>
                  <a:srgbClr val="000000"/>
                </a:solidFill>
                <a:latin typeface="Calibri Light"/>
              </a:rPr>
              <a:t> et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les LDR</a:t>
            </a:r>
          </a:p>
          <a:p>
            <a:pPr marL="0" marR="0" lvl="0" indent="0" algn="ctr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dirty="0">
                <a:solidFill>
                  <a:srgbClr val="000000"/>
                </a:solidFill>
                <a:latin typeface="Calibri Light"/>
              </a:rPr>
              <a:t>Le suiveur de lumière</a:t>
            </a:r>
            <a:endParaRPr lang="fr-FR" sz="4400" b="0" i="0" u="none" strike="noStrike" kern="1200" cap="none" spc="0" baseline="0" dirty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AEB75-D80B-B3DC-6B81-8F538D24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DBFD7AA-7021-7AB8-7B72-F788ACEF4192}"/>
              </a:ext>
            </a:extLst>
          </p:cNvPr>
          <p:cNvSpPr txBox="1"/>
          <p:nvPr/>
        </p:nvSpPr>
        <p:spPr>
          <a:xfrm>
            <a:off x="838200" y="337420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A6E8  </a:t>
            </a:r>
            <a:r>
              <a:rPr lang="fr-FR" sz="4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L’objectif du suiveur de lumière</a:t>
            </a:r>
            <a:endParaRPr lang="fr-FR" sz="4400" b="0" i="0" u="none" strike="noStrike" kern="1200" cap="none" spc="0" baseline="0" dirty="0">
              <a:solidFill>
                <a:srgbClr val="C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B3258F-6375-B41E-720F-E7882CB8B28A}"/>
              </a:ext>
            </a:extLst>
          </p:cNvPr>
          <p:cNvSpPr txBox="1"/>
          <p:nvPr/>
        </p:nvSpPr>
        <p:spPr>
          <a:xfrm>
            <a:off x="669906" y="1038978"/>
            <a:ext cx="104156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L’objectif est d’éclairer les cellules, il y en a une qui va recevoir plus de lumière que le seuil de déclanchement</a:t>
            </a:r>
          </a:p>
          <a:p>
            <a:r>
              <a:rPr lang="fr-FR" dirty="0"/>
              <a:t>et l’autre ne sera pas déclenchée,</a:t>
            </a:r>
          </a:p>
          <a:p>
            <a:r>
              <a:rPr lang="fr-FR" dirty="0"/>
              <a:t>On va donc faire tourner le bloc supérieur pour suivre la lumière.</a:t>
            </a:r>
          </a:p>
          <a:p>
            <a:r>
              <a:rPr lang="fr-FR" dirty="0"/>
              <a:t> Dans un sens puis dans l’autre.</a:t>
            </a:r>
          </a:p>
          <a:p>
            <a:r>
              <a:rPr lang="fr-FR" dirty="0"/>
              <a:t>Tant qu’une cellule LDR est éclairée, le servo va tourner dans sa</a:t>
            </a:r>
          </a:p>
          <a:p>
            <a:r>
              <a:rPr lang="fr-FR" dirty="0"/>
              <a:t>direction et s’arrêter lorsque les 2 cellules auront de la lumière.</a:t>
            </a:r>
          </a:p>
          <a:p>
            <a:r>
              <a:rPr lang="fr-FR" dirty="0"/>
              <a:t>En fin de course (0° ou 180°) le servo reviendra à sa position médiane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E26D9C6-B4CB-4949-1EA3-80468C19C154}"/>
              </a:ext>
            </a:extLst>
          </p:cNvPr>
          <p:cNvGrpSpPr/>
          <p:nvPr/>
        </p:nvGrpSpPr>
        <p:grpSpPr>
          <a:xfrm>
            <a:off x="7655890" y="1582256"/>
            <a:ext cx="3772827" cy="2876011"/>
            <a:chOff x="3671320" y="2696348"/>
            <a:chExt cx="3772827" cy="287601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4E4BFBC-D5C1-6F11-7AD1-5B25F89AEC36}"/>
                </a:ext>
              </a:extLst>
            </p:cNvPr>
            <p:cNvSpPr/>
            <p:nvPr/>
          </p:nvSpPr>
          <p:spPr>
            <a:xfrm rot="5400000" flipH="1" flipV="1">
              <a:off x="4286776" y="3040333"/>
              <a:ext cx="2537676" cy="25263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25F475D-9B28-42CD-BE76-4D2C3107BE8D}"/>
                </a:ext>
              </a:extLst>
            </p:cNvPr>
            <p:cNvSpPr/>
            <p:nvPr/>
          </p:nvSpPr>
          <p:spPr>
            <a:xfrm rot="16200000" flipV="1">
              <a:off x="4261573" y="3029752"/>
              <a:ext cx="2537676" cy="2526376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lèche : courbe vers la gauche 10">
              <a:extLst>
                <a:ext uri="{FF2B5EF4-FFF2-40B4-BE49-F238E27FC236}">
                  <a16:creationId xmlns:a16="http://schemas.microsoft.com/office/drawing/2014/main" id="{17A3E84E-23B2-D54E-6627-B60ECDA97462}"/>
                </a:ext>
              </a:extLst>
            </p:cNvPr>
            <p:cNvSpPr/>
            <p:nvPr/>
          </p:nvSpPr>
          <p:spPr>
            <a:xfrm rot="5400000" flipH="1" flipV="1">
              <a:off x="5726364" y="3623213"/>
              <a:ext cx="409036" cy="74725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25000"/>
                <a:gd name="f11" fmla="val 50000"/>
                <a:gd name="f12" fmla="+- 0 0 -270"/>
                <a:gd name="f13" fmla="+- 0 0 -90"/>
                <a:gd name="f14" fmla="+- 0 0 -180"/>
                <a:gd name="f15" fmla="abs f4"/>
                <a:gd name="f16" fmla="abs f5"/>
                <a:gd name="f17" fmla="abs f6"/>
                <a:gd name="f18" fmla="*/ f12 f0 1"/>
                <a:gd name="f19" fmla="*/ f13 f0 1"/>
                <a:gd name="f20" fmla="*/ f14 f0 1"/>
                <a:gd name="f21" fmla="?: f15 f4 1"/>
                <a:gd name="f22" fmla="?: f16 f5 1"/>
                <a:gd name="f23" fmla="?: f17 f6 1"/>
                <a:gd name="f24" fmla="*/ f18 1 f3"/>
                <a:gd name="f25" fmla="*/ f19 1 f3"/>
                <a:gd name="f26" fmla="*/ f20 1 f3"/>
                <a:gd name="f27" fmla="*/ f21 1 21600"/>
                <a:gd name="f28" fmla="*/ f22 1 21600"/>
                <a:gd name="f29" fmla="*/ 21600 f21 1"/>
                <a:gd name="f30" fmla="*/ 21600 f22 1"/>
                <a:gd name="f31" fmla="+- f24 0 f1"/>
                <a:gd name="f32" fmla="+- f25 0 f1"/>
                <a:gd name="f33" fmla="+- f26 0 f1"/>
                <a:gd name="f34" fmla="min f28 f27"/>
                <a:gd name="f35" fmla="*/ f29 1 f23"/>
                <a:gd name="f36" fmla="*/ f30 1 f23"/>
                <a:gd name="f37" fmla="val f35"/>
                <a:gd name="f38" fmla="val f36"/>
                <a:gd name="f39" fmla="*/ f7 f34 1"/>
                <a:gd name="f40" fmla="+- f38 0 f7"/>
                <a:gd name="f41" fmla="+- f37 0 f7"/>
                <a:gd name="f42" fmla="*/ f37 f34 1"/>
                <a:gd name="f43" fmla="*/ f38 f34 1"/>
                <a:gd name="f44" fmla="*/ f40 1 2"/>
                <a:gd name="f45" fmla="min f41 f40"/>
                <a:gd name="f46" fmla="*/ f41 f41 1"/>
                <a:gd name="f47" fmla="*/ f41 f34 1"/>
                <a:gd name="f48" fmla="*/ f45 f10 1"/>
                <a:gd name="f49" fmla="*/ f45 f11 1"/>
                <a:gd name="f50" fmla="*/ f48 1 100000"/>
                <a:gd name="f51" fmla="*/ f49 1 100000"/>
                <a:gd name="f52" fmla="+- f50 f51 0"/>
                <a:gd name="f53" fmla="*/ f50 f50 1"/>
                <a:gd name="f54" fmla="+- f51 0 f50"/>
                <a:gd name="f55" fmla="*/ f51 1 2"/>
                <a:gd name="f56" fmla="+- f7 f50 0"/>
                <a:gd name="f57" fmla="+- 0 0 f50"/>
                <a:gd name="f58" fmla="*/ f50 1 2"/>
                <a:gd name="f59" fmla="*/ f52 1 4"/>
                <a:gd name="f60" fmla="+- f46 0 f53"/>
                <a:gd name="f61" fmla="*/ f54 1 2"/>
                <a:gd name="f62" fmla="+- f38 0 f55"/>
                <a:gd name="f63" fmla="+- 0 0 f58"/>
                <a:gd name="f64" fmla="+- 0 0 f57"/>
                <a:gd name="f65" fmla="*/ f56 f34 1"/>
                <a:gd name="f66" fmla="*/ f58 f34 1"/>
                <a:gd name="f67" fmla="+- f44 0 f59"/>
                <a:gd name="f68" fmla="sqrt f60"/>
                <a:gd name="f69" fmla="+- 0 0 f63"/>
                <a:gd name="f70" fmla="*/ f62 f34 1"/>
                <a:gd name="f71" fmla="*/ f67 2 1"/>
                <a:gd name="f72" fmla="+- f67 f50 0"/>
                <a:gd name="f73" fmla="*/ f68 f67 1"/>
                <a:gd name="f74" fmla="*/ f67 f34 1"/>
                <a:gd name="f75" fmla="*/ f71 f71 1"/>
                <a:gd name="f76" fmla="*/ f73 1 f41"/>
                <a:gd name="f77" fmla="+- f67 f72 0"/>
                <a:gd name="f78" fmla="*/ f72 f34 1"/>
                <a:gd name="f79" fmla="+- f75 0 f53"/>
                <a:gd name="f80" fmla="+- f67 f76 0"/>
                <a:gd name="f81" fmla="+- f72 f76 0"/>
                <a:gd name="f82" fmla="+- 0 0 f76"/>
                <a:gd name="f83" fmla="*/ f77 1 2"/>
                <a:gd name="f84" fmla="sqrt f79"/>
                <a:gd name="f85" fmla="+- f80 0 f61"/>
                <a:gd name="f86" fmla="+- f81 f61 0"/>
                <a:gd name="f87" fmla="+- 0 0 f82"/>
                <a:gd name="f88" fmla="*/ f80 f34 1"/>
                <a:gd name="f89" fmla="*/ f83 f34 1"/>
                <a:gd name="f90" fmla="*/ f84 f41 1"/>
                <a:gd name="f91" fmla="at2 f64 f87"/>
                <a:gd name="f92" fmla="*/ f85 f34 1"/>
                <a:gd name="f93" fmla="*/ f86 f34 1"/>
                <a:gd name="f94" fmla="+- f91 f1 0"/>
                <a:gd name="f95" fmla="*/ f90 1 f71"/>
                <a:gd name="f96" fmla="*/ f94 f8 1"/>
                <a:gd name="f97" fmla="+- 0 0 f95"/>
                <a:gd name="f98" fmla="*/ f96 1 f0"/>
                <a:gd name="f99" fmla="+- 0 0 f97"/>
                <a:gd name="f100" fmla="+- 0 0 f98"/>
                <a:gd name="f101" fmla="at2 f99 f69"/>
                <a:gd name="f102" fmla="val f100"/>
                <a:gd name="f103" fmla="+- f101 f1 0"/>
                <a:gd name="f104" fmla="+- 0 0 f102"/>
                <a:gd name="f105" fmla="*/ f103 f8 1"/>
                <a:gd name="f106" fmla="*/ f104 f0 1"/>
                <a:gd name="f107" fmla="*/ f105 1 f0"/>
                <a:gd name="f108" fmla="*/ f106 1 f8"/>
                <a:gd name="f109" fmla="+- 0 0 f107"/>
                <a:gd name="f110" fmla="+- f108 0 f1"/>
                <a:gd name="f111" fmla="val f109"/>
                <a:gd name="f112" fmla="+- 0 0 f111"/>
                <a:gd name="f113" fmla="*/ f112 f0 1"/>
                <a:gd name="f114" fmla="*/ f113 1 f8"/>
                <a:gd name="f115" fmla="+- f114 0 f1"/>
                <a:gd name="f116" fmla="+- f115 0 f110"/>
                <a:gd name="f117" fmla="+- f110 f115 0"/>
                <a:gd name="f118" fmla="+- 0 0 f11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39" y="f66"/>
                </a:cxn>
                <a:cxn ang="f31">
                  <a:pos x="f65" y="f92"/>
                </a:cxn>
                <a:cxn ang="f32">
                  <a:pos x="f39" y="f70"/>
                </a:cxn>
                <a:cxn ang="f33">
                  <a:pos x="f65" y="f93"/>
                </a:cxn>
                <a:cxn ang="f32">
                  <a:pos x="f42" y="f89"/>
                </a:cxn>
              </a:cxnLst>
              <a:rect l="f39" t="f39" r="f42" b="f43"/>
              <a:pathLst>
                <a:path stroke="0">
                  <a:moveTo>
                    <a:pt x="f39" y="f70"/>
                  </a:moveTo>
                  <a:lnTo>
                    <a:pt x="f65" y="f92"/>
                  </a:lnTo>
                  <a:lnTo>
                    <a:pt x="f65" y="f88"/>
                  </a:lnTo>
                  <a:arcTo wR="f47" hR="f74" stAng="f110" swAng="f116"/>
                  <a:arcTo wR="f47" hR="f74" stAng="f118" swAng="f117"/>
                  <a:lnTo>
                    <a:pt x="f65" y="f93"/>
                  </a:lnTo>
                  <a:close/>
                </a:path>
                <a:path stroke="0">
                  <a:moveTo>
                    <a:pt x="f42" y="f78"/>
                  </a:moveTo>
                  <a:arcTo wR="f47" hR="f74" stAng="f7" swAng="f9"/>
                  <a:lnTo>
                    <a:pt x="f39" y="f39"/>
                  </a:lnTo>
                  <a:arcTo wR="f47" hR="f74" stAng="f2" swAng="f1"/>
                  <a:close/>
                </a:path>
                <a:path fill="none">
                  <a:moveTo>
                    <a:pt x="f42" y="f78"/>
                  </a:moveTo>
                  <a:arcTo wR="f47" hR="f74" stAng="f7" swAng="f9"/>
                  <a:lnTo>
                    <a:pt x="f39" y="f39"/>
                  </a:lnTo>
                  <a:arcTo wR="f47" hR="f74" stAng="f2" swAng="f1"/>
                  <a:lnTo>
                    <a:pt x="f42" y="f78"/>
                  </a:lnTo>
                  <a:arcTo wR="f47" hR="f74" stAng="f7" swAng="f110"/>
                  <a:lnTo>
                    <a:pt x="f65" y="f93"/>
                  </a:lnTo>
                  <a:lnTo>
                    <a:pt x="f39" y="f70"/>
                  </a:lnTo>
                  <a:lnTo>
                    <a:pt x="f65" y="f92"/>
                  </a:lnTo>
                  <a:lnTo>
                    <a:pt x="f65" y="f88"/>
                  </a:lnTo>
                  <a:arcTo wR="f47" hR="f74" stAng="f110" swAng="f116"/>
                </a:path>
              </a:pathLst>
            </a:custGeom>
            <a:solidFill>
              <a:srgbClr val="4472C4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lèche : courbe vers la gauche 10">
              <a:extLst>
                <a:ext uri="{FF2B5EF4-FFF2-40B4-BE49-F238E27FC236}">
                  <a16:creationId xmlns:a16="http://schemas.microsoft.com/office/drawing/2014/main" id="{80D6F8DA-47FF-9DF2-9703-0C2214725D98}"/>
                </a:ext>
              </a:extLst>
            </p:cNvPr>
            <p:cNvSpPr/>
            <p:nvPr/>
          </p:nvSpPr>
          <p:spPr>
            <a:xfrm rot="16200000" flipV="1">
              <a:off x="4685927" y="3696870"/>
              <a:ext cx="409036" cy="74725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5400000"/>
                <a:gd name="f10" fmla="val 25000"/>
                <a:gd name="f11" fmla="val 50000"/>
                <a:gd name="f12" fmla="+- 0 0 -270"/>
                <a:gd name="f13" fmla="+- 0 0 -90"/>
                <a:gd name="f14" fmla="+- 0 0 -180"/>
                <a:gd name="f15" fmla="abs f4"/>
                <a:gd name="f16" fmla="abs f5"/>
                <a:gd name="f17" fmla="abs f6"/>
                <a:gd name="f18" fmla="*/ f12 f0 1"/>
                <a:gd name="f19" fmla="*/ f13 f0 1"/>
                <a:gd name="f20" fmla="*/ f14 f0 1"/>
                <a:gd name="f21" fmla="?: f15 f4 1"/>
                <a:gd name="f22" fmla="?: f16 f5 1"/>
                <a:gd name="f23" fmla="?: f17 f6 1"/>
                <a:gd name="f24" fmla="*/ f18 1 f3"/>
                <a:gd name="f25" fmla="*/ f19 1 f3"/>
                <a:gd name="f26" fmla="*/ f20 1 f3"/>
                <a:gd name="f27" fmla="*/ f21 1 21600"/>
                <a:gd name="f28" fmla="*/ f22 1 21600"/>
                <a:gd name="f29" fmla="*/ 21600 f21 1"/>
                <a:gd name="f30" fmla="*/ 21600 f22 1"/>
                <a:gd name="f31" fmla="+- f24 0 f1"/>
                <a:gd name="f32" fmla="+- f25 0 f1"/>
                <a:gd name="f33" fmla="+- f26 0 f1"/>
                <a:gd name="f34" fmla="min f28 f27"/>
                <a:gd name="f35" fmla="*/ f29 1 f23"/>
                <a:gd name="f36" fmla="*/ f30 1 f23"/>
                <a:gd name="f37" fmla="val f35"/>
                <a:gd name="f38" fmla="val f36"/>
                <a:gd name="f39" fmla="*/ f7 f34 1"/>
                <a:gd name="f40" fmla="+- f38 0 f7"/>
                <a:gd name="f41" fmla="+- f37 0 f7"/>
                <a:gd name="f42" fmla="*/ f37 f34 1"/>
                <a:gd name="f43" fmla="*/ f38 f34 1"/>
                <a:gd name="f44" fmla="*/ f40 1 2"/>
                <a:gd name="f45" fmla="min f41 f40"/>
                <a:gd name="f46" fmla="*/ f41 f41 1"/>
                <a:gd name="f47" fmla="*/ f41 f34 1"/>
                <a:gd name="f48" fmla="*/ f45 f10 1"/>
                <a:gd name="f49" fmla="*/ f45 f11 1"/>
                <a:gd name="f50" fmla="*/ f48 1 100000"/>
                <a:gd name="f51" fmla="*/ f49 1 100000"/>
                <a:gd name="f52" fmla="+- f50 f51 0"/>
                <a:gd name="f53" fmla="*/ f50 f50 1"/>
                <a:gd name="f54" fmla="+- f51 0 f50"/>
                <a:gd name="f55" fmla="*/ f51 1 2"/>
                <a:gd name="f56" fmla="+- f7 f50 0"/>
                <a:gd name="f57" fmla="+- 0 0 f50"/>
                <a:gd name="f58" fmla="*/ f50 1 2"/>
                <a:gd name="f59" fmla="*/ f52 1 4"/>
                <a:gd name="f60" fmla="+- f46 0 f53"/>
                <a:gd name="f61" fmla="*/ f54 1 2"/>
                <a:gd name="f62" fmla="+- f38 0 f55"/>
                <a:gd name="f63" fmla="+- 0 0 f58"/>
                <a:gd name="f64" fmla="+- 0 0 f57"/>
                <a:gd name="f65" fmla="*/ f56 f34 1"/>
                <a:gd name="f66" fmla="*/ f58 f34 1"/>
                <a:gd name="f67" fmla="+- f44 0 f59"/>
                <a:gd name="f68" fmla="sqrt f60"/>
                <a:gd name="f69" fmla="+- 0 0 f63"/>
                <a:gd name="f70" fmla="*/ f62 f34 1"/>
                <a:gd name="f71" fmla="*/ f67 2 1"/>
                <a:gd name="f72" fmla="+- f67 f50 0"/>
                <a:gd name="f73" fmla="*/ f68 f67 1"/>
                <a:gd name="f74" fmla="*/ f67 f34 1"/>
                <a:gd name="f75" fmla="*/ f71 f71 1"/>
                <a:gd name="f76" fmla="*/ f73 1 f41"/>
                <a:gd name="f77" fmla="+- f67 f72 0"/>
                <a:gd name="f78" fmla="*/ f72 f34 1"/>
                <a:gd name="f79" fmla="+- f75 0 f53"/>
                <a:gd name="f80" fmla="+- f67 f76 0"/>
                <a:gd name="f81" fmla="+- f72 f76 0"/>
                <a:gd name="f82" fmla="+- 0 0 f76"/>
                <a:gd name="f83" fmla="*/ f77 1 2"/>
                <a:gd name="f84" fmla="sqrt f79"/>
                <a:gd name="f85" fmla="+- f80 0 f61"/>
                <a:gd name="f86" fmla="+- f81 f61 0"/>
                <a:gd name="f87" fmla="+- 0 0 f82"/>
                <a:gd name="f88" fmla="*/ f80 f34 1"/>
                <a:gd name="f89" fmla="*/ f83 f34 1"/>
                <a:gd name="f90" fmla="*/ f84 f41 1"/>
                <a:gd name="f91" fmla="at2 f64 f87"/>
                <a:gd name="f92" fmla="*/ f85 f34 1"/>
                <a:gd name="f93" fmla="*/ f86 f34 1"/>
                <a:gd name="f94" fmla="+- f91 f1 0"/>
                <a:gd name="f95" fmla="*/ f90 1 f71"/>
                <a:gd name="f96" fmla="*/ f94 f8 1"/>
                <a:gd name="f97" fmla="+- 0 0 f95"/>
                <a:gd name="f98" fmla="*/ f96 1 f0"/>
                <a:gd name="f99" fmla="+- 0 0 f97"/>
                <a:gd name="f100" fmla="+- 0 0 f98"/>
                <a:gd name="f101" fmla="at2 f99 f69"/>
                <a:gd name="f102" fmla="val f100"/>
                <a:gd name="f103" fmla="+- f101 f1 0"/>
                <a:gd name="f104" fmla="+- 0 0 f102"/>
                <a:gd name="f105" fmla="*/ f103 f8 1"/>
                <a:gd name="f106" fmla="*/ f104 f0 1"/>
                <a:gd name="f107" fmla="*/ f105 1 f0"/>
                <a:gd name="f108" fmla="*/ f106 1 f8"/>
                <a:gd name="f109" fmla="+- 0 0 f107"/>
                <a:gd name="f110" fmla="+- f108 0 f1"/>
                <a:gd name="f111" fmla="val f109"/>
                <a:gd name="f112" fmla="+- 0 0 f111"/>
                <a:gd name="f113" fmla="*/ f112 f0 1"/>
                <a:gd name="f114" fmla="*/ f113 1 f8"/>
                <a:gd name="f115" fmla="+- f114 0 f1"/>
                <a:gd name="f116" fmla="+- f115 0 f110"/>
                <a:gd name="f117" fmla="+- f110 f115 0"/>
                <a:gd name="f118" fmla="+- 0 0 f115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39" y="f66"/>
                </a:cxn>
                <a:cxn ang="f31">
                  <a:pos x="f65" y="f92"/>
                </a:cxn>
                <a:cxn ang="f32">
                  <a:pos x="f39" y="f70"/>
                </a:cxn>
                <a:cxn ang="f33">
                  <a:pos x="f65" y="f93"/>
                </a:cxn>
                <a:cxn ang="f32">
                  <a:pos x="f42" y="f89"/>
                </a:cxn>
              </a:cxnLst>
              <a:rect l="f39" t="f39" r="f42" b="f43"/>
              <a:pathLst>
                <a:path stroke="0">
                  <a:moveTo>
                    <a:pt x="f39" y="f70"/>
                  </a:moveTo>
                  <a:lnTo>
                    <a:pt x="f65" y="f92"/>
                  </a:lnTo>
                  <a:lnTo>
                    <a:pt x="f65" y="f88"/>
                  </a:lnTo>
                  <a:arcTo wR="f47" hR="f74" stAng="f110" swAng="f116"/>
                  <a:arcTo wR="f47" hR="f74" stAng="f118" swAng="f117"/>
                  <a:lnTo>
                    <a:pt x="f65" y="f93"/>
                  </a:lnTo>
                  <a:close/>
                </a:path>
                <a:path stroke="0">
                  <a:moveTo>
                    <a:pt x="f42" y="f78"/>
                  </a:moveTo>
                  <a:arcTo wR="f47" hR="f74" stAng="f7" swAng="f9"/>
                  <a:lnTo>
                    <a:pt x="f39" y="f39"/>
                  </a:lnTo>
                  <a:arcTo wR="f47" hR="f74" stAng="f2" swAng="f1"/>
                  <a:close/>
                </a:path>
                <a:path fill="none">
                  <a:moveTo>
                    <a:pt x="f42" y="f78"/>
                  </a:moveTo>
                  <a:arcTo wR="f47" hR="f74" stAng="f7" swAng="f9"/>
                  <a:lnTo>
                    <a:pt x="f39" y="f39"/>
                  </a:lnTo>
                  <a:arcTo wR="f47" hR="f74" stAng="f2" swAng="f1"/>
                  <a:lnTo>
                    <a:pt x="f42" y="f78"/>
                  </a:lnTo>
                  <a:arcTo wR="f47" hR="f74" stAng="f7" swAng="f110"/>
                  <a:lnTo>
                    <a:pt x="f65" y="f93"/>
                  </a:lnTo>
                  <a:lnTo>
                    <a:pt x="f39" y="f70"/>
                  </a:lnTo>
                  <a:lnTo>
                    <a:pt x="f65" y="f92"/>
                  </a:lnTo>
                  <a:lnTo>
                    <a:pt x="f65" y="f88"/>
                  </a:lnTo>
                  <a:arcTo wR="f47" hR="f74" stAng="f110" swAng="f116"/>
                </a:path>
              </a:pathLst>
            </a:custGeom>
            <a:solidFill>
              <a:srgbClr val="4472C4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B296012-2582-5056-1B50-D8500C6C294D}"/>
                </a:ext>
              </a:extLst>
            </p:cNvPr>
            <p:cNvSpPr txBox="1"/>
            <p:nvPr/>
          </p:nvSpPr>
          <p:spPr>
            <a:xfrm>
              <a:off x="3671320" y="3994586"/>
              <a:ext cx="686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7000</a:t>
              </a:r>
            </a:p>
            <a:p>
              <a:r>
                <a:rPr lang="fr-FR" dirty="0"/>
                <a:t>Pulse</a:t>
              </a:r>
            </a:p>
            <a:p>
              <a:r>
                <a:rPr lang="fr-FR" dirty="0"/>
                <a:t>180°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D666641-5ADC-DDFA-441A-AF40B49F1FD3}"/>
                </a:ext>
              </a:extLst>
            </p:cNvPr>
            <p:cNvSpPr txBox="1"/>
            <p:nvPr/>
          </p:nvSpPr>
          <p:spPr>
            <a:xfrm>
              <a:off x="6757741" y="3965455"/>
              <a:ext cx="686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1000</a:t>
              </a:r>
            </a:p>
            <a:p>
              <a:r>
                <a:rPr lang="fr-FR" dirty="0"/>
                <a:t>Pulse</a:t>
              </a:r>
            </a:p>
            <a:p>
              <a:r>
                <a:rPr lang="fr-FR" dirty="0"/>
                <a:t>0°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643AC79-6886-58C9-DB47-D0CBBC5EE90D}"/>
                </a:ext>
              </a:extLst>
            </p:cNvPr>
            <p:cNvSpPr txBox="1"/>
            <p:nvPr/>
          </p:nvSpPr>
          <p:spPr>
            <a:xfrm>
              <a:off x="5264071" y="2696348"/>
              <a:ext cx="6864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4000</a:t>
              </a:r>
            </a:p>
            <a:p>
              <a:r>
                <a:rPr lang="fr-FR" dirty="0"/>
                <a:t>Pulse</a:t>
              </a:r>
            </a:p>
            <a:p>
              <a:r>
                <a:rPr lang="fr-FR" dirty="0"/>
                <a:t>90°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868F6F1-9B84-AACF-88DF-5CD35475500A}"/>
                </a:ext>
              </a:extLst>
            </p:cNvPr>
            <p:cNvSpPr txBox="1"/>
            <p:nvPr/>
          </p:nvSpPr>
          <p:spPr>
            <a:xfrm>
              <a:off x="4456794" y="4249201"/>
              <a:ext cx="9263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LDRG=0</a:t>
              </a:r>
            </a:p>
            <a:p>
              <a:r>
                <a:rPr lang="fr-FR" dirty="0"/>
                <a:t>LDRD=1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98380E0-3EA4-02E1-D05B-DE4568A66CE7}"/>
                </a:ext>
              </a:extLst>
            </p:cNvPr>
            <p:cNvSpPr txBox="1"/>
            <p:nvPr/>
          </p:nvSpPr>
          <p:spPr>
            <a:xfrm>
              <a:off x="5533446" y="4211939"/>
              <a:ext cx="9263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LDRG=1</a:t>
              </a:r>
            </a:p>
            <a:p>
              <a:r>
                <a:rPr lang="fr-FR" dirty="0"/>
                <a:t>LDRD=0</a:t>
              </a: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7FDAE997-B84D-EC53-E690-19C9D1C50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36173" r="24713" b="20371"/>
          <a:stretch/>
        </p:blipFill>
        <p:spPr>
          <a:xfrm rot="5400000">
            <a:off x="631224" y="3787800"/>
            <a:ext cx="2987478" cy="20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669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B881-2A70-0FDA-990D-9D0CB1F15820}"/>
              </a:ext>
            </a:extLst>
          </p:cNvPr>
          <p:cNvSpPr txBox="1"/>
          <p:nvPr/>
        </p:nvSpPr>
        <p:spPr>
          <a:xfrm>
            <a:off x="838203" y="365129"/>
            <a:ext cx="10679542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A6E9 </a:t>
            </a:r>
            <a:r>
              <a:rPr lang="fr-FR" sz="3200" b="0" i="0" u="none" strike="noStrike" kern="1200" cap="none" spc="0" baseline="0" dirty="0">
                <a:solidFill>
                  <a:srgbClr val="0070C0"/>
                </a:solidFill>
                <a:uFillTx/>
                <a:latin typeface="Calibri Light"/>
              </a:rPr>
              <a:t>Commande du servo-moteur avec les LDR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CFD989-751C-86A3-7521-B08EF79D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995324"/>
            <a:ext cx="10092106" cy="577614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FA591-C9DE-04F0-AB79-C9F4A5E6E228}"/>
              </a:ext>
            </a:extLst>
          </p:cNvPr>
          <p:cNvSpPr txBox="1"/>
          <p:nvPr/>
        </p:nvSpPr>
        <p:spPr>
          <a:xfrm>
            <a:off x="838203" y="365129"/>
            <a:ext cx="10679542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A6E10 </a:t>
            </a:r>
            <a:r>
              <a:rPr lang="fr-FR" sz="3200" b="0" i="0" u="none" strike="noStrike" kern="1200" cap="none" spc="0" baseline="0" dirty="0">
                <a:solidFill>
                  <a:srgbClr val="0070C0"/>
                </a:solidFill>
                <a:uFillTx/>
                <a:latin typeface="Calibri Light"/>
              </a:rPr>
              <a:t>Commande du servo-moteur avec les LDR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0C05EA-66E7-0451-ACAC-426AE213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5" y="995324"/>
            <a:ext cx="9986815" cy="572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57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B28C3-2C9F-12EC-3EE6-F12914015FEA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A6E11 </a:t>
            </a:r>
            <a:r>
              <a:rPr lang="fr-FR" sz="4400" b="0" i="0" u="none" strike="noStrike" kern="1200" cap="none" spc="0" baseline="0" dirty="0">
                <a:solidFill>
                  <a:srgbClr val="0070C0"/>
                </a:solidFill>
                <a:uFillTx/>
                <a:latin typeface="Calibri Light"/>
              </a:rPr>
              <a:t>Les fonctions du module PWM</a:t>
            </a: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C879C33B-815B-1F9A-8F8F-5C4146D1929F}"/>
              </a:ext>
            </a:extLst>
          </p:cNvPr>
          <p:cNvSpPr txBox="1"/>
          <p:nvPr/>
        </p:nvSpPr>
        <p:spPr>
          <a:xfrm>
            <a:off x="838203" y="1186936"/>
            <a:ext cx="10679542" cy="3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Fonctions utilisées: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servoPinPan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PWM(Pin(16))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# servoPinPan est un objet, initialise le Pin GPIO 16 en sortie PWM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servoPinPan.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freq(50)</a:t>
            </a: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      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#</a:t>
            </a: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Initialise la fréquence des signaux carrés à 50Hz soit 20ms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servoPinPan</a:t>
            </a: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.duty_u16(int(newDuty))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 # duty_u16 est le rapport cyclique entre le temps du signal carré haut sur sa période, new duty est une variable, le max est à 65535.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servoPinPan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.deinit()                            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# réinitialise le PWM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servoX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.duty_ns(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pulseDX)  #commande le rapport cyclique du PWM en nanosecondes suivant la variable  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pulseDX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de l’objet 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servoX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9B1CB-32A8-A382-B5D2-17986043A8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A6E12 </a:t>
            </a:r>
            <a:r>
              <a:rPr lang="fr-FR" sz="3600" b="0" i="0" u="none" strike="noStrike" kern="1200" cap="none" spc="0" baseline="0" dirty="0">
                <a:solidFill>
                  <a:srgbClr val="4472C4"/>
                </a:solidFill>
                <a:uFillTx/>
                <a:latin typeface="Calibri Light"/>
              </a:rPr>
              <a:t>Les fonctions du module time</a:t>
            </a:r>
            <a:endParaRPr lang="fr-FR" sz="3600" b="0" i="0" u="none" strike="noStrike" kern="1200" cap="none" spc="0" baseline="0" dirty="0">
              <a:solidFill>
                <a:srgbClr val="4472C4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AA4D9E-5A80-C60B-2DDD-73A03F448771}"/>
              </a:ext>
            </a:extLst>
          </p:cNvPr>
          <p:cNvSpPr txBox="1"/>
          <p:nvPr/>
        </p:nvSpPr>
        <p:spPr>
          <a:xfrm>
            <a:off x="812801" y="1422404"/>
            <a:ext cx="661591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ime.ticks_ms()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donne le temps présent en 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time.ticks_diff(ticks1, ticks2)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donne la différence entre ticks1 et 2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42285-6BFB-10B4-9AB0-55A0D8267029}"/>
              </a:ext>
            </a:extLst>
          </p:cNvPr>
          <p:cNvSpPr txBox="1"/>
          <p:nvPr/>
        </p:nvSpPr>
        <p:spPr>
          <a:xfrm>
            <a:off x="838203" y="365129"/>
            <a:ext cx="10515600" cy="64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A6E13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lang="fr-FR" sz="4400" b="0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Glossaire informatique1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2F980E-4512-7ABD-6773-B3CACC0206FD}"/>
              </a:ext>
            </a:extLst>
          </p:cNvPr>
          <p:cNvSpPr txBox="1"/>
          <p:nvPr/>
        </p:nvSpPr>
        <p:spPr>
          <a:xfrm>
            <a:off x="719824" y="1087212"/>
            <a:ext cx="11010445" cy="61863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Instruction du langage :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 nécessite pas d’importer de module pour les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utiliser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print(‘Bonjour’)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affiche Bonjour sur la console du PC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While test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Boucle tant que test est VRAI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import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: pour importer des modules contenant des fonctions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import time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permet d’appeler les fonctions relatives au temps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time.sleep( x ) :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arrête l’exécution du programme pendant x secondes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import machine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: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module contenant les fonctions permettant d’agir sur les périphériques du pi pico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from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pour simplifier l’écriture on importe certaines fonctions directement dans une variable à l’aide de « from »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from machine import Pin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permet d’accéder à la fonction Pin du module machine uniquement.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ma_led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_verte = Pin( n, Pin.OUT )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permet d’indiquer comment on souhaite utiliser un GPIO, 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	ici on a configuré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le p I/O N° n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en sortie tout ou rien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	ma_led_verte.Toggle()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inverse l’état de l’I/O associé à la variable. 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		Ici l’IO n passera de l’état haut (+3.3v) à l’état bas (0v) ou inversement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#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: En début de ligne permet d’écrire un commentaire, ce qui est écrit n’est pas une instruction et donc n’est pas pris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en compte par le programme.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Variable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A=A+1 -&gt;Nouvelle valeur = ancienne valeur+1 , peut s’écrire A+=1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print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(‘’ texte ’’, A), 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input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(‘’texte’’, B)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Opérateurs: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+,-,*,/,%,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      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Données: int(), float(), str(), bool()=True or False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13F9714-E04D-56F5-FE7F-14123E7EC2C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2B06A3-4CAC-458E-B2F2-F1F2ED62ABCA}" type="slidenum">
              <a:rPr/>
              <a:t>15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5" name="Espace réservé du numéro de diapositive 8">
            <a:extLst>
              <a:ext uri="{FF2B5EF4-FFF2-40B4-BE49-F238E27FC236}">
                <a16:creationId xmlns:a16="http://schemas.microsoft.com/office/drawing/2014/main" id="{1CC65770-372B-2281-DE61-BA1D6C7674CC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5CC449-CA62-4452-B34B-F0406D31D794}" type="slidenum">
              <a:rPr/>
              <a:t>15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6" name="Espace réservé de la date 9">
            <a:extLst>
              <a:ext uri="{FF2B5EF4-FFF2-40B4-BE49-F238E27FC236}">
                <a16:creationId xmlns:a16="http://schemas.microsoft.com/office/drawing/2014/main" id="{B036E1B5-0964-B825-4A99-6017ADED8F22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06/11/2023</a:t>
            </a:r>
          </a:p>
        </p:txBody>
      </p:sp>
      <p:sp>
        <p:nvSpPr>
          <p:cNvPr id="7" name="Espace réservé du pied de page 10">
            <a:extLst>
              <a:ext uri="{FF2B5EF4-FFF2-40B4-BE49-F238E27FC236}">
                <a16:creationId xmlns:a16="http://schemas.microsoft.com/office/drawing/2014/main" id="{9E38DF72-6D29-C6CD-9936-504C23A0F1C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Atelier Raspi N°2 Novembre 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33697-659B-EF3C-DB28-B7FCFD827960}"/>
              </a:ext>
            </a:extLst>
          </p:cNvPr>
          <p:cNvSpPr txBox="1"/>
          <p:nvPr/>
        </p:nvSpPr>
        <p:spPr>
          <a:xfrm>
            <a:off x="838203" y="365129"/>
            <a:ext cx="10515600" cy="64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A6E14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lang="fr-FR" sz="4400" b="0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Glossaire informatique</a:t>
            </a:r>
            <a:r>
              <a:rPr lang="fr-FR" sz="4400" b="0" i="0" u="none" strike="noStrike" kern="0" cap="none" spc="0" baseline="0" dirty="0">
                <a:solidFill>
                  <a:srgbClr val="7030A0"/>
                </a:solidFill>
                <a:uFillTx/>
                <a:latin typeface="Calibri Light"/>
              </a:rPr>
              <a:t>2</a:t>
            </a:r>
            <a:endParaRPr lang="fr-FR" sz="4400" b="0" i="0" u="none" strike="noStrike" kern="1200" cap="none" spc="0" baseline="0" dirty="0">
              <a:solidFill>
                <a:srgbClr val="7030A0"/>
              </a:solidFill>
              <a:uFillTx/>
              <a:latin typeface="Calibri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F474ED-A888-47F6-879B-8BC76162A3FF}"/>
              </a:ext>
            </a:extLst>
          </p:cNvPr>
          <p:cNvSpPr txBox="1"/>
          <p:nvPr/>
        </p:nvSpPr>
        <p:spPr>
          <a:xfrm>
            <a:off x="838203" y="1210052"/>
            <a:ext cx="7815084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Liste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-&gt; Création d’une liste, liste_de_noms =[‘Toto’, ‘Hubert’, ‘Jacques’, ‘Philippe’]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liste_quelconque = ['Toto', 1, 'Philippe', 4,5,6]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print (‘Nombre d’articles dans la liste : ‘, len(liste_quelconque))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items in liste_quelconque: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print (items)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-&gt; parcours la liste et imprime chaque item de la liste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A9D986-4230-7953-B1FB-08633205866F}"/>
              </a:ext>
            </a:extLst>
          </p:cNvPr>
          <p:cNvSpPr txBox="1"/>
          <p:nvPr/>
        </p:nvSpPr>
        <p:spPr>
          <a:xfrm>
            <a:off x="838203" y="3154963"/>
            <a:ext cx="731321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Dictionnaire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 liste d’éléments sous la  forme d’une paire key:valeur.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 = {‘voiture’:‘4 roues’, ‘moto’:’2 roues’}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On accède à la valeur d’un key en l’utilisant comme index (clé de recherche):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print(N[‘voiture’])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-&gt; ‘4 roues’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8C2CE6-D24A-E61C-0F30-82A687DEB50A}"/>
              </a:ext>
            </a:extLst>
          </p:cNvPr>
          <p:cNvSpPr txBox="1"/>
          <p:nvPr/>
        </p:nvSpPr>
        <p:spPr>
          <a:xfrm>
            <a:off x="838203" y="4361212"/>
            <a:ext cx="736131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Fonction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 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def nom_de_ma_fonction(args) 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on peut ensuite l’appeler dans un programme avec: 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nom_de_ma_fonction()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93A93A29-92CE-C00A-6B75-A071EF0FC8E0}"/>
              </a:ext>
            </a:extLst>
          </p:cNvPr>
          <p:cNvSpPr txBox="1"/>
          <p:nvPr/>
        </p:nvSpPr>
        <p:spPr>
          <a:xfrm>
            <a:off x="838203" y="5007537"/>
            <a:ext cx="7935181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Module-&gt; from machine import Pin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 importe la fonction Pin du module machine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P0 = Pin(0, Pin.OUT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) -&gt; on paramètre le GPIO 0 en sortie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P0.value(1)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on lui donne la valeur 1 ou état « haut »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5037-49A8-A777-6342-7CF33C1BE266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A6E1</a:t>
            </a:r>
            <a:r>
              <a:rPr lang="fr-FR" sz="4400" b="0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5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lang="fr-FR" sz="3600" b="0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Glossaire informatique </a:t>
            </a:r>
            <a:r>
              <a:rPr lang="fr-FR" sz="3600" b="0" i="0" u="none" strike="noStrike" kern="0" cap="none" spc="0" baseline="0" dirty="0">
                <a:solidFill>
                  <a:srgbClr val="7030A0"/>
                </a:solidFill>
                <a:uFillTx/>
                <a:latin typeface="Calibri Light"/>
              </a:rPr>
              <a:t>3</a:t>
            </a:r>
            <a:endParaRPr lang="fr-FR" sz="3600" b="0" i="0" u="none" strike="noStrike" kern="1200" cap="none" spc="0" baseline="0" dirty="0">
              <a:solidFill>
                <a:srgbClr val="4472C4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4CC87C-9D34-AB4A-419B-35CFB2BC8F93}"/>
              </a:ext>
            </a:extLst>
          </p:cNvPr>
          <p:cNvSpPr txBox="1"/>
          <p:nvPr/>
        </p:nvSpPr>
        <p:spPr>
          <a:xfrm>
            <a:off x="738917" y="1228432"/>
            <a:ext cx="10408679" cy="56323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Boucles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for degree in range(0,180,1):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XXXXX		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 la variable degree vat varier de 0 à 180 avec un pas de 1, pour chaque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		valeur de cette variable, XXXX sera exécuté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global ma_variable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permet d’avoir accès à ma_variable du programme principal dans la def d’une fonction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ef ma_fonction():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global ma_variable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print( ma_variable)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ma_variable += 2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return ma_variable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Return ma_variable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permet de donner au reste du programme la nouvelle valeur de ma_variable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ou d’une nouvelle variable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si creée dans la fonction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4D17A-6CE4-616D-0B51-6A25EE51B87C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A6E1</a:t>
            </a:r>
            <a:r>
              <a:rPr lang="fr-FR" sz="4400" kern="0" dirty="0">
                <a:solidFill>
                  <a:srgbClr val="000000"/>
                </a:solidFill>
                <a:latin typeface="Calibri Light"/>
              </a:rPr>
              <a:t>6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lang="fr-FR" sz="3600" b="0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Glossaire informatique </a:t>
            </a:r>
            <a:r>
              <a:rPr lang="fr-FR" sz="3600" b="0" i="0" u="none" strike="noStrike" kern="0" cap="none" spc="0" baseline="0" dirty="0">
                <a:solidFill>
                  <a:srgbClr val="7030A0"/>
                </a:solidFill>
                <a:uFillTx/>
                <a:latin typeface="Calibri Light"/>
              </a:rPr>
              <a:t>3</a:t>
            </a:r>
            <a:endParaRPr lang="fr-FR" sz="3600" b="0" i="0" u="none" strike="noStrike" kern="1200" cap="none" spc="0" baseline="0" dirty="0">
              <a:solidFill>
                <a:srgbClr val="4472C4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90FAB2-42A1-B598-19B8-344D5E12A87F}"/>
              </a:ext>
            </a:extLst>
          </p:cNvPr>
          <p:cNvSpPr txBox="1"/>
          <p:nvPr/>
        </p:nvSpPr>
        <p:spPr>
          <a:xfrm>
            <a:off x="683491" y="985747"/>
            <a:ext cx="9419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tests:</a:t>
            </a:r>
          </a:p>
          <a:p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 l'instruction </a:t>
            </a:r>
            <a:r>
              <a:rPr lang="fr-FR" b="1" i="0" dirty="0">
                <a:solidFill>
                  <a:srgbClr val="2D3034"/>
                </a:solidFill>
                <a:effectLst/>
                <a:latin typeface="inter"/>
              </a:rPr>
              <a:t>if...</a:t>
            </a:r>
            <a:r>
              <a:rPr lang="fr-FR" b="1" i="0" dirty="0" err="1">
                <a:solidFill>
                  <a:srgbClr val="2D3034"/>
                </a:solidFill>
                <a:effectLst/>
                <a:latin typeface="inter"/>
              </a:rPr>
              <a:t>else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 permet d'exécuter un bloc de code en fonction de la véracité d'une condition,</a:t>
            </a:r>
          </a:p>
          <a:p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où le corps de l'instruction </a:t>
            </a:r>
            <a:r>
              <a:rPr lang="fr-FR" b="1" i="0" dirty="0">
                <a:solidFill>
                  <a:srgbClr val="2D3034"/>
                </a:solidFill>
                <a:effectLst/>
                <a:latin typeface="inter"/>
              </a:rPr>
              <a:t>if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 s'exécute si la condition est </a:t>
            </a:r>
            <a:r>
              <a:rPr lang="fr-FR" b="1" i="0" dirty="0">
                <a:solidFill>
                  <a:srgbClr val="2D3034"/>
                </a:solidFill>
                <a:effectLst/>
                <a:latin typeface="inter"/>
              </a:rPr>
              <a:t>vraie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,</a:t>
            </a:r>
          </a:p>
          <a:p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et le corps de l'instruction </a:t>
            </a:r>
            <a:r>
              <a:rPr lang="fr-FR" b="1" i="0" dirty="0" err="1">
                <a:solidFill>
                  <a:srgbClr val="2D3034"/>
                </a:solidFill>
                <a:effectLst/>
                <a:latin typeface="inter"/>
              </a:rPr>
              <a:t>else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 s'exécute si elle est </a:t>
            </a:r>
            <a:r>
              <a:rPr lang="fr-FR" b="1" i="0" dirty="0">
                <a:solidFill>
                  <a:srgbClr val="2D3034"/>
                </a:solidFill>
                <a:effectLst/>
                <a:latin typeface="inter"/>
              </a:rPr>
              <a:t>fausse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,</a:t>
            </a:r>
          </a:p>
          <a:p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avec une indentation pour définir les blocs de code.</a:t>
            </a:r>
          </a:p>
          <a:p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E2616CEC-B8F8-A79E-2087-77C2E5A6C84F}"/>
              </a:ext>
            </a:extLst>
          </p:cNvPr>
          <p:cNvSpPr/>
          <p:nvPr/>
        </p:nvSpPr>
        <p:spPr>
          <a:xfrm>
            <a:off x="1459346" y="3271537"/>
            <a:ext cx="1717963" cy="630195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2D57469-4A14-29E4-8B81-6B3EB7D35C43}"/>
              </a:ext>
            </a:extLst>
          </p:cNvPr>
          <p:cNvCxnSpPr>
            <a:cxnSpLocks/>
          </p:cNvCxnSpPr>
          <p:nvPr/>
        </p:nvCxnSpPr>
        <p:spPr>
          <a:xfrm>
            <a:off x="2244437" y="5693587"/>
            <a:ext cx="0" cy="2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37443A0-648A-D9D0-4319-967012AA9F60}"/>
              </a:ext>
            </a:extLst>
          </p:cNvPr>
          <p:cNvSpPr txBox="1"/>
          <p:nvPr/>
        </p:nvSpPr>
        <p:spPr>
          <a:xfrm>
            <a:off x="380521" y="2563243"/>
            <a:ext cx="4414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Dans la suite des instructions du programme,</a:t>
            </a:r>
          </a:p>
          <a:p>
            <a:pPr algn="ctr"/>
            <a:r>
              <a:rPr lang="fr-FR" dirty="0"/>
              <a:t>On arrive à un test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34C7F4-F744-489C-E7E1-A6618A175A51}"/>
              </a:ext>
            </a:extLst>
          </p:cNvPr>
          <p:cNvSpPr txBox="1"/>
          <p:nvPr/>
        </p:nvSpPr>
        <p:spPr>
          <a:xfrm>
            <a:off x="6650181" y="25311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D3034"/>
                </a:solidFill>
                <a:latin typeface="inter"/>
              </a:rPr>
              <a:t>Exemple:</a:t>
            </a: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Dans le programme A=2</a:t>
            </a:r>
          </a:p>
          <a:p>
            <a:endParaRPr lang="fr-FR" dirty="0">
              <a:solidFill>
                <a:srgbClr val="2D3034"/>
              </a:solidFill>
              <a:latin typeface="inter"/>
            </a:endParaRP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If A &gt;10:</a:t>
            </a: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	</a:t>
            </a:r>
            <a:r>
              <a:rPr lang="fr-FR" dirty="0" err="1">
                <a:solidFill>
                  <a:srgbClr val="2D3034"/>
                </a:solidFill>
                <a:latin typeface="inter"/>
              </a:rPr>
              <a:t>print</a:t>
            </a:r>
            <a:r>
              <a:rPr lang="fr-FR" dirty="0">
                <a:solidFill>
                  <a:srgbClr val="2D3034"/>
                </a:solidFill>
                <a:latin typeface="inter"/>
              </a:rPr>
              <a:t>(‘A supérieur à 10’)</a:t>
            </a:r>
          </a:p>
          <a:p>
            <a:r>
              <a:rPr lang="fr-FR" dirty="0" err="1">
                <a:solidFill>
                  <a:srgbClr val="2D3034"/>
                </a:solidFill>
                <a:latin typeface="inter"/>
              </a:rPr>
              <a:t>else</a:t>
            </a:r>
            <a:r>
              <a:rPr lang="fr-FR" dirty="0">
                <a:solidFill>
                  <a:srgbClr val="2D3034"/>
                </a:solidFill>
                <a:latin typeface="inter"/>
              </a:rPr>
              <a:t>:</a:t>
            </a: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	</a:t>
            </a:r>
            <a:r>
              <a:rPr lang="fr-FR" dirty="0" err="1">
                <a:solidFill>
                  <a:srgbClr val="2D3034"/>
                </a:solidFill>
                <a:latin typeface="inter"/>
              </a:rPr>
              <a:t>print</a:t>
            </a:r>
            <a:r>
              <a:rPr lang="fr-FR" dirty="0">
                <a:solidFill>
                  <a:srgbClr val="2D3034"/>
                </a:solidFill>
                <a:latin typeface="inter"/>
              </a:rPr>
              <a:t> (‘A inférieur à 10’)</a:t>
            </a: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On continue d’exécuter les instructions	qui suivent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653944-F484-C78B-2769-EFCCA4A547B7}"/>
              </a:ext>
            </a:extLst>
          </p:cNvPr>
          <p:cNvSpPr txBox="1"/>
          <p:nvPr/>
        </p:nvSpPr>
        <p:spPr>
          <a:xfrm>
            <a:off x="2048990" y="3401798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4DBB6877-1CE3-4477-BE48-8AF65AB42F5B}"/>
              </a:ext>
            </a:extLst>
          </p:cNvPr>
          <p:cNvCxnSpPr>
            <a:stCxn id="4" idx="3"/>
          </p:cNvCxnSpPr>
          <p:nvPr/>
        </p:nvCxnSpPr>
        <p:spPr>
          <a:xfrm>
            <a:off x="3177309" y="3586635"/>
            <a:ext cx="480291" cy="99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18F64AF7-AC72-34A2-F77C-66206BEDAA66}"/>
              </a:ext>
            </a:extLst>
          </p:cNvPr>
          <p:cNvCxnSpPr>
            <a:cxnSpLocks/>
            <a:stCxn id="4" idx="1"/>
            <a:endCxn id="18" idx="0"/>
          </p:cNvCxnSpPr>
          <p:nvPr/>
        </p:nvCxnSpPr>
        <p:spPr>
          <a:xfrm rot="10800000" flipV="1">
            <a:off x="1062182" y="3586634"/>
            <a:ext cx="397164" cy="99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E69C709-DC14-3919-FAA0-C4DF1D0D8931}"/>
              </a:ext>
            </a:extLst>
          </p:cNvPr>
          <p:cNvSpPr/>
          <p:nvPr/>
        </p:nvSpPr>
        <p:spPr>
          <a:xfrm>
            <a:off x="3251200" y="4581236"/>
            <a:ext cx="1246909" cy="655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BA02AA-35C9-95DF-4CBD-2EF07443BA8B}"/>
              </a:ext>
            </a:extLst>
          </p:cNvPr>
          <p:cNvSpPr txBox="1"/>
          <p:nvPr/>
        </p:nvSpPr>
        <p:spPr>
          <a:xfrm>
            <a:off x="2976772" y="3816189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test est ok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2EB94A6-F081-F441-2947-D4427596569D}"/>
              </a:ext>
            </a:extLst>
          </p:cNvPr>
          <p:cNvSpPr txBox="1"/>
          <p:nvPr/>
        </p:nvSpPr>
        <p:spPr>
          <a:xfrm>
            <a:off x="52225" y="3875009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test est Nok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CB03519-D79E-9B56-B4FF-1074A880CCA8}"/>
              </a:ext>
            </a:extLst>
          </p:cNvPr>
          <p:cNvSpPr/>
          <p:nvPr/>
        </p:nvSpPr>
        <p:spPr>
          <a:xfrm>
            <a:off x="438727" y="4581236"/>
            <a:ext cx="1246909" cy="655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9F32502-9E5C-15D7-D32C-764947C4DF44}"/>
              </a:ext>
            </a:extLst>
          </p:cNvPr>
          <p:cNvSpPr txBox="1"/>
          <p:nvPr/>
        </p:nvSpPr>
        <p:spPr>
          <a:xfrm>
            <a:off x="3263156" y="4700124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fait ceci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875FE4-BF5E-818A-7ABF-78DD23636497}"/>
              </a:ext>
            </a:extLst>
          </p:cNvPr>
          <p:cNvSpPr txBox="1"/>
          <p:nvPr/>
        </p:nvSpPr>
        <p:spPr>
          <a:xfrm>
            <a:off x="385044" y="4700124"/>
            <a:ext cx="124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fait cela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AFC4AAA5-9DAD-BFAC-398F-36182D9E90FF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399309" y="4899890"/>
            <a:ext cx="471055" cy="1145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99587859-0E3E-8C32-1E01-D2358316DA0C}"/>
              </a:ext>
            </a:extLst>
          </p:cNvPr>
          <p:cNvCxnSpPr>
            <a:stCxn id="15" idx="2"/>
          </p:cNvCxnSpPr>
          <p:nvPr/>
        </p:nvCxnSpPr>
        <p:spPr>
          <a:xfrm rot="5400000">
            <a:off x="2814468" y="4648515"/>
            <a:ext cx="471685" cy="1648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4494800-F108-9700-D2AD-493E99A2E931}"/>
              </a:ext>
            </a:extLst>
          </p:cNvPr>
          <p:cNvCxnSpPr>
            <a:cxnSpLocks/>
          </p:cNvCxnSpPr>
          <p:nvPr/>
        </p:nvCxnSpPr>
        <p:spPr>
          <a:xfrm>
            <a:off x="2322946" y="3003370"/>
            <a:ext cx="0" cy="2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91FA068-79FA-50D6-00DF-3B40C75390C9}"/>
              </a:ext>
            </a:extLst>
          </p:cNvPr>
          <p:cNvSpPr txBox="1"/>
          <p:nvPr/>
        </p:nvSpPr>
        <p:spPr>
          <a:xfrm>
            <a:off x="838204" y="5936287"/>
            <a:ext cx="35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continue la suite des instructions</a:t>
            </a:r>
          </a:p>
        </p:txBody>
      </p:sp>
    </p:spTree>
    <p:extLst>
      <p:ext uri="{BB962C8B-B14F-4D97-AF65-F5344CB8AC3E}">
        <p14:creationId xmlns:p14="http://schemas.microsoft.com/office/powerpoint/2010/main" val="5663564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2">
            <a:extLst>
              <a:ext uri="{FF2B5EF4-FFF2-40B4-BE49-F238E27FC236}">
                <a16:creationId xmlns:a16="http://schemas.microsoft.com/office/drawing/2014/main" id="{E5D3F347-AC14-1B27-0900-21CB72D3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3" y="1114827"/>
            <a:ext cx="1772655" cy="6431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DBC5B9-49D5-06BE-D511-2656C80D773F}"/>
              </a:ext>
            </a:extLst>
          </p:cNvPr>
          <p:cNvSpPr txBox="1"/>
          <p:nvPr/>
        </p:nvSpPr>
        <p:spPr>
          <a:xfrm>
            <a:off x="2610858" y="1353869"/>
            <a:ext cx="24869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Symbole de la diode LED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56450AA5-441E-C9CD-6B9D-0A105692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94" y="1862577"/>
            <a:ext cx="719139" cy="10048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750AC36D-4D7F-6563-E43F-ACA1492057EB}"/>
              </a:ext>
            </a:extLst>
          </p:cNvPr>
          <p:cNvSpPr txBox="1"/>
          <p:nvPr/>
        </p:nvSpPr>
        <p:spPr>
          <a:xfrm>
            <a:off x="2348608" y="2101620"/>
            <a:ext cx="5244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Pile</a:t>
            </a:r>
          </a:p>
        </p:txBody>
      </p:sp>
      <p:pic>
        <p:nvPicPr>
          <p:cNvPr id="6" name="Image 8">
            <a:extLst>
              <a:ext uri="{FF2B5EF4-FFF2-40B4-BE49-F238E27FC236}">
                <a16:creationId xmlns:a16="http://schemas.microsoft.com/office/drawing/2014/main" id="{233D393A-9F97-AF0F-0876-A6E9A644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52" y="2972101"/>
            <a:ext cx="732672" cy="3681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9">
            <a:extLst>
              <a:ext uri="{FF2B5EF4-FFF2-40B4-BE49-F238E27FC236}">
                <a16:creationId xmlns:a16="http://schemas.microsoft.com/office/drawing/2014/main" id="{409E4B4F-FB52-1EAB-8048-9DB4F369C84C}"/>
              </a:ext>
            </a:extLst>
          </p:cNvPr>
          <p:cNvSpPr txBox="1"/>
          <p:nvPr/>
        </p:nvSpPr>
        <p:spPr>
          <a:xfrm>
            <a:off x="2348608" y="2887885"/>
            <a:ext cx="122963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Résistance</a:t>
            </a: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6D22C02B-D553-A011-06F1-AE16BCE46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9" y="3607911"/>
            <a:ext cx="982074" cy="2650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12">
            <a:extLst>
              <a:ext uri="{FF2B5EF4-FFF2-40B4-BE49-F238E27FC236}">
                <a16:creationId xmlns:a16="http://schemas.microsoft.com/office/drawing/2014/main" id="{D01BE1C0-38F2-DB60-CB0F-6DD390E72F06}"/>
              </a:ext>
            </a:extLst>
          </p:cNvPr>
          <p:cNvSpPr txBox="1"/>
          <p:nvPr/>
        </p:nvSpPr>
        <p:spPr>
          <a:xfrm>
            <a:off x="2271534" y="3555754"/>
            <a:ext cx="4283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BP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3A89C0E-944C-2474-C081-B168B442E212}"/>
              </a:ext>
            </a:extLst>
          </p:cNvPr>
          <p:cNvSpPr txBox="1"/>
          <p:nvPr/>
        </p:nvSpPr>
        <p:spPr>
          <a:xfrm>
            <a:off x="838203" y="365129"/>
            <a:ext cx="10515600" cy="64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A2E17 </a:t>
            </a:r>
            <a:r>
              <a:rPr lang="fr-FR" sz="4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Glossaire électronique</a:t>
            </a:r>
          </a:p>
        </p:txBody>
      </p:sp>
      <p:sp>
        <p:nvSpPr>
          <p:cNvPr id="11" name="Espace réservé du numéro de diapositive 12">
            <a:extLst>
              <a:ext uri="{FF2B5EF4-FFF2-40B4-BE49-F238E27FC236}">
                <a16:creationId xmlns:a16="http://schemas.microsoft.com/office/drawing/2014/main" id="{FED78A84-FD08-5CE0-AF22-4E5E08B7BA0D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43053D-2A1C-4F89-8C7C-06E0E89461F6}" type="slidenum">
              <a:rPr/>
              <a:t>19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2" name="Espace réservé du numéro de diapositive 15">
            <a:extLst>
              <a:ext uri="{FF2B5EF4-FFF2-40B4-BE49-F238E27FC236}">
                <a16:creationId xmlns:a16="http://schemas.microsoft.com/office/drawing/2014/main" id="{BACD1700-1E83-BD5B-A3A2-FD7B4B31E71D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E34ABE-C326-4955-A943-7AD1B6F58E25}" type="slidenum">
              <a:rPr/>
              <a:t>19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3" name="Espace réservé de la date 16">
            <a:extLst>
              <a:ext uri="{FF2B5EF4-FFF2-40B4-BE49-F238E27FC236}">
                <a16:creationId xmlns:a16="http://schemas.microsoft.com/office/drawing/2014/main" id="{0D096A5F-B621-9AE5-E1B3-68F12ACAA06D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06/11/2023</a:t>
            </a:r>
          </a:p>
        </p:txBody>
      </p:sp>
      <p:sp>
        <p:nvSpPr>
          <p:cNvPr id="14" name="Espace réservé du pied de page 17">
            <a:extLst>
              <a:ext uri="{FF2B5EF4-FFF2-40B4-BE49-F238E27FC236}">
                <a16:creationId xmlns:a16="http://schemas.microsoft.com/office/drawing/2014/main" id="{3334E133-A7AB-348B-B10F-32C313FBC65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Atelier Raspi N°2 Novembre 2023</a:t>
            </a:r>
          </a:p>
        </p:txBody>
      </p:sp>
      <p:pic>
        <p:nvPicPr>
          <p:cNvPr id="15" name="Image 3">
            <a:extLst>
              <a:ext uri="{FF2B5EF4-FFF2-40B4-BE49-F238E27FC236}">
                <a16:creationId xmlns:a16="http://schemas.microsoft.com/office/drawing/2014/main" id="{3FCE0D5A-7B82-50FB-F5EB-3F2BDF60A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10" y="4038337"/>
            <a:ext cx="1847846" cy="19431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ZoneTexte 14">
            <a:extLst>
              <a:ext uri="{FF2B5EF4-FFF2-40B4-BE49-F238E27FC236}">
                <a16:creationId xmlns:a16="http://schemas.microsoft.com/office/drawing/2014/main" id="{7C2CA09E-D623-81E4-F921-241A3E0FE464}"/>
              </a:ext>
            </a:extLst>
          </p:cNvPr>
          <p:cNvSpPr txBox="1"/>
          <p:nvPr/>
        </p:nvSpPr>
        <p:spPr>
          <a:xfrm>
            <a:off x="2873108" y="4640552"/>
            <a:ext cx="277210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Schéma électrique du relais</a:t>
            </a:r>
          </a:p>
        </p:txBody>
      </p:sp>
      <p:pic>
        <p:nvPicPr>
          <p:cNvPr id="17" name="Image 17">
            <a:extLst>
              <a:ext uri="{FF2B5EF4-FFF2-40B4-BE49-F238E27FC236}">
                <a16:creationId xmlns:a16="http://schemas.microsoft.com/office/drawing/2014/main" id="{62E76CB5-E3F2-A95D-CDC2-A22F156C2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212" y="1477770"/>
            <a:ext cx="2314574" cy="16783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6ADC5-04F3-BDD8-4BF1-2FE3B1A1CF29}"/>
              </a:ext>
            </a:extLst>
          </p:cNvPr>
          <p:cNvSpPr txBox="1"/>
          <p:nvPr/>
        </p:nvSpPr>
        <p:spPr>
          <a:xfrm>
            <a:off x="896395" y="42332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Atelier N°6 Le suiveur de lumière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7B1F8-9AD2-931B-A63F-7EB1B036CA15}"/>
              </a:ext>
            </a:extLst>
          </p:cNvPr>
          <p:cNvSpPr txBox="1"/>
          <p:nvPr/>
        </p:nvSpPr>
        <p:spPr>
          <a:xfrm>
            <a:off x="838200" y="1834863"/>
            <a:ext cx="10515600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B0F0"/>
                </a:solidFill>
                <a:uFillTx/>
                <a:latin typeface="Calibri"/>
              </a:rPr>
              <a:t>Etape 1 Le champ magnétique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C00000"/>
                </a:solidFill>
                <a:uFillTx/>
                <a:latin typeface="Calibri"/>
              </a:rPr>
              <a:t>Etape 2</a:t>
            </a:r>
            <a:r>
              <a:rPr lang="fr-FR" sz="18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Le servomoteurs à courant continu</a:t>
            </a:r>
            <a:endParaRPr lang="fr-FR" sz="1800" b="0" i="0" u="none" strike="noStrike" kern="0" cap="none" spc="0" baseline="0" dirty="0">
              <a:solidFill>
                <a:srgbClr val="C00000"/>
              </a:solidFill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Etape 3 Le servomoteurs asservissement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Etape 4 Le servomoteurs signal de commande 1/2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Etape 5 Le servomoteurs signal de commande 2/2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Etape 6 La LDR (Light </a:t>
            </a:r>
            <a:r>
              <a:rPr lang="fr-FR" sz="1800" b="0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Dependent</a:t>
            </a:r>
            <a:r>
              <a:rPr lang="fr-FR" sz="18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Resistor</a:t>
            </a:r>
            <a:r>
              <a:rPr lang="fr-FR" sz="1800" b="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)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7 </a:t>
            </a:r>
            <a:r>
              <a:rPr lang="fr-FR" sz="1800" b="0" i="0" u="none" strike="noStrike" kern="0" cap="none" spc="0" baseline="0" dirty="0" err="1">
                <a:solidFill>
                  <a:srgbClr val="7030A0"/>
                </a:solidFill>
                <a:uFillTx/>
                <a:latin typeface="Calibri"/>
              </a:rPr>
              <a:t>cablage</a:t>
            </a: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 des LDR et du servo-moteur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8 L’objectif du suiveur de lumière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9 Logiciel de commande ½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10 Logiciel de commande 2/2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11 Les fonctions du module PWM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7030A0"/>
                </a:solidFill>
                <a:uFillTx/>
                <a:latin typeface="Calibri"/>
              </a:rPr>
              <a:t>Etape 12 Les fonctions du module time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13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 Glossaire informatique1</a:t>
            </a:r>
            <a:endParaRPr lang="fr-FR" sz="1800" b="0" i="0" u="none" strike="noStrike" kern="0" cap="none" spc="0" baseline="0" dirty="0">
              <a:solidFill>
                <a:srgbClr val="7030A0"/>
              </a:solidFill>
              <a:uFillTx/>
              <a:latin typeface="Calibri"/>
            </a:endParaRP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14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 Glossaire informatique2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15 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Glossaire informatique3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16 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Glossaire informatique3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Etape 1</a:t>
            </a:r>
            <a:r>
              <a:rPr lang="fr-FR" kern="0" dirty="0">
                <a:solidFill>
                  <a:srgbClr val="7030A0"/>
                </a:solidFill>
                <a:latin typeface="Calibri"/>
              </a:rPr>
              <a:t>7</a:t>
            </a:r>
            <a:r>
              <a:rPr lang="fr-FR" sz="1800" b="0" i="0" u="none" strike="noStrike" kern="0" cap="none" spc="0" baseline="0" dirty="0">
                <a:solidFill>
                  <a:srgbClr val="7030A0"/>
                </a:solidFill>
                <a:uFillTx/>
                <a:latin typeface="Calibri"/>
              </a:rPr>
              <a:t> 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Glossaire électronique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68903-22A8-8C60-DE6B-AA2DEEA580B0}"/>
              </a:ext>
            </a:extLst>
          </p:cNvPr>
          <p:cNvSpPr txBox="1"/>
          <p:nvPr/>
        </p:nvSpPr>
        <p:spPr>
          <a:xfrm>
            <a:off x="606832" y="363409"/>
            <a:ext cx="11353793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A6E1 </a:t>
            </a:r>
            <a:r>
              <a:rPr lang="fr-FR" sz="4400" b="0" i="0" u="none" strike="noStrike" kern="0" cap="none" spc="0" baseline="0" dirty="0">
                <a:solidFill>
                  <a:srgbClr val="00B0F0"/>
                </a:solidFill>
                <a:uFillTx/>
                <a:latin typeface="Calibri Light"/>
              </a:rPr>
              <a:t>L</a:t>
            </a:r>
            <a:r>
              <a:rPr lang="fr-FR" sz="4400" b="0" i="0" u="none" strike="noStrike" kern="1200" cap="none" spc="0" baseline="0" dirty="0">
                <a:solidFill>
                  <a:srgbClr val="00B0F0"/>
                </a:solidFill>
                <a:uFillTx/>
                <a:latin typeface="Calibri Light"/>
              </a:rPr>
              <a:t>e champ magnétique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74E090-72BF-418C-9BA1-C77297A3EE01}"/>
              </a:ext>
            </a:extLst>
          </p:cNvPr>
          <p:cNvSpPr txBox="1"/>
          <p:nvPr/>
        </p:nvSpPr>
        <p:spPr>
          <a:xfrm>
            <a:off x="258619" y="5907400"/>
            <a:ext cx="11890947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C’est la circulation du courant dans la bobine qui crée le champ magnétique  https://youtu.be/CZw6lYPmzdA?feature=shared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18F50EC3-BF75-FE06-B1AB-1C6F8B1C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32" y="1216344"/>
            <a:ext cx="2645414" cy="17920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6">
            <a:extLst>
              <a:ext uri="{FF2B5EF4-FFF2-40B4-BE49-F238E27FC236}">
                <a16:creationId xmlns:a16="http://schemas.microsoft.com/office/drawing/2014/main" id="{0D66E52B-A171-38A2-FEAA-9F1B74CE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847" y="933812"/>
            <a:ext cx="5676714" cy="267761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8">
            <a:extLst>
              <a:ext uri="{FF2B5EF4-FFF2-40B4-BE49-F238E27FC236}">
                <a16:creationId xmlns:a16="http://schemas.microsoft.com/office/drawing/2014/main" id="{78294547-0009-2D49-AC1D-A769D00D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36" y="3666634"/>
            <a:ext cx="1969425" cy="135119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Groupe 27">
            <a:extLst>
              <a:ext uri="{FF2B5EF4-FFF2-40B4-BE49-F238E27FC236}">
                <a16:creationId xmlns:a16="http://schemas.microsoft.com/office/drawing/2014/main" id="{3AC1A304-5B83-4A78-89E2-90C12023BBF2}"/>
              </a:ext>
            </a:extLst>
          </p:cNvPr>
          <p:cNvGrpSpPr/>
          <p:nvPr/>
        </p:nvGrpSpPr>
        <p:grpSpPr>
          <a:xfrm>
            <a:off x="395075" y="3847255"/>
            <a:ext cx="5581771" cy="1962403"/>
            <a:chOff x="395075" y="3847255"/>
            <a:chExt cx="5581771" cy="1962403"/>
          </a:xfrm>
        </p:grpSpPr>
        <p:pic>
          <p:nvPicPr>
            <p:cNvPr id="8" name="Image 6">
              <a:extLst>
                <a:ext uri="{FF2B5EF4-FFF2-40B4-BE49-F238E27FC236}">
                  <a16:creationId xmlns:a16="http://schemas.microsoft.com/office/drawing/2014/main" id="{946E9E1F-2059-ED7F-3542-CEAE79DE9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075" y="3847255"/>
              <a:ext cx="1471351" cy="1544513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9" name="Image 10">
              <a:extLst>
                <a:ext uri="{FF2B5EF4-FFF2-40B4-BE49-F238E27FC236}">
                  <a16:creationId xmlns:a16="http://schemas.microsoft.com/office/drawing/2014/main" id="{0F91D96E-988B-640F-1D9B-412D43073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2889385">
              <a:off x="2861946" y="4181249"/>
              <a:ext cx="1669493" cy="1628409"/>
            </a:xfrm>
            <a:prstGeom prst="rect">
              <a:avLst/>
            </a:prstGeom>
            <a:noFill/>
            <a:ln cap="flat">
              <a:noFill/>
            </a:ln>
          </p:spPr>
        </p:pic>
        <p:cxnSp>
          <p:nvCxnSpPr>
            <p:cNvPr id="10" name="Connecteur droit avec flèche 12">
              <a:extLst>
                <a:ext uri="{FF2B5EF4-FFF2-40B4-BE49-F238E27FC236}">
                  <a16:creationId xmlns:a16="http://schemas.microsoft.com/office/drawing/2014/main" id="{CC359A77-5D47-613B-8A26-59E6A3D71DD3}"/>
                </a:ext>
              </a:extLst>
            </p:cNvPr>
            <p:cNvCxnSpPr/>
            <p:nvPr/>
          </p:nvCxnSpPr>
          <p:spPr>
            <a:xfrm flipV="1">
              <a:off x="3696699" y="4927591"/>
              <a:ext cx="183584" cy="67949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11" name="Connecteur droit avec flèche 14">
              <a:extLst>
                <a:ext uri="{FF2B5EF4-FFF2-40B4-BE49-F238E27FC236}">
                  <a16:creationId xmlns:a16="http://schemas.microsoft.com/office/drawing/2014/main" id="{8B3C36AD-80DB-4561-3E53-61868D47F81E}"/>
                </a:ext>
              </a:extLst>
            </p:cNvPr>
            <p:cNvCxnSpPr/>
            <p:nvPr/>
          </p:nvCxnSpPr>
          <p:spPr>
            <a:xfrm>
              <a:off x="1866427" y="5223153"/>
              <a:ext cx="1470090" cy="249384"/>
            </a:xfrm>
            <a:prstGeom prst="curvedConnector3">
              <a:avLst/>
            </a:prstGeom>
            <a:noFill/>
            <a:ln w="19046" cap="flat">
              <a:solidFill>
                <a:srgbClr val="ED7D31"/>
              </a:solidFill>
              <a:prstDash val="solid"/>
              <a:miter/>
              <a:tailEnd type="arrow"/>
            </a:ln>
          </p:spPr>
        </p:cxnSp>
        <p:cxnSp>
          <p:nvCxnSpPr>
            <p:cNvPr id="12" name="Connecteur droit avec flèche 14">
              <a:extLst>
                <a:ext uri="{FF2B5EF4-FFF2-40B4-BE49-F238E27FC236}">
                  <a16:creationId xmlns:a16="http://schemas.microsoft.com/office/drawing/2014/main" id="{F3496D24-8DB1-9849-D641-A534C6D987AD}"/>
                </a:ext>
              </a:extLst>
            </p:cNvPr>
            <p:cNvCxnSpPr/>
            <p:nvPr/>
          </p:nvCxnSpPr>
          <p:spPr>
            <a:xfrm flipV="1">
              <a:off x="1707642" y="4418618"/>
              <a:ext cx="1442968" cy="973141"/>
            </a:xfrm>
            <a:prstGeom prst="curvedConnector3">
              <a:avLst/>
            </a:prstGeom>
            <a:noFill/>
            <a:ln w="19046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pic>
          <p:nvPicPr>
            <p:cNvPr id="13" name="Image 22">
              <a:extLst>
                <a:ext uri="{FF2B5EF4-FFF2-40B4-BE49-F238E27FC236}">
                  <a16:creationId xmlns:a16="http://schemas.microsoft.com/office/drawing/2014/main" id="{62F12C2A-D83A-DAE8-71B3-D7DDE242C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9394" r="13890"/>
            <a:stretch>
              <a:fillRect/>
            </a:stretch>
          </p:blipFill>
          <p:spPr>
            <a:xfrm>
              <a:off x="4793083" y="4261936"/>
              <a:ext cx="1183763" cy="1152528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4" name="Flèche : double flèche horizontale 26">
              <a:extLst>
                <a:ext uri="{FF2B5EF4-FFF2-40B4-BE49-F238E27FC236}">
                  <a16:creationId xmlns:a16="http://schemas.microsoft.com/office/drawing/2014/main" id="{9173268A-FC27-C77D-F944-47D415194456}"/>
                </a:ext>
              </a:extLst>
            </p:cNvPr>
            <p:cNvSpPr/>
            <p:nvPr/>
          </p:nvSpPr>
          <p:spPr>
            <a:xfrm>
              <a:off x="4591568" y="5131978"/>
              <a:ext cx="403021" cy="2184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50000"/>
                <a:gd name="f8" fmla="+- 0 0 -360"/>
                <a:gd name="f9" fmla="+- 0 0 -180"/>
                <a:gd name="f10" fmla="abs f3"/>
                <a:gd name="f11" fmla="abs f4"/>
                <a:gd name="f12" fmla="abs f5"/>
                <a:gd name="f13" fmla="*/ f8 f0 1"/>
                <a:gd name="f14" fmla="*/ f9 f0 1"/>
                <a:gd name="f15" fmla="?: f10 f3 1"/>
                <a:gd name="f16" fmla="?: f11 f4 1"/>
                <a:gd name="f17" fmla="?: f12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+- f30 0 f6"/>
                <a:gd name="f33" fmla="+- f29 0 f6"/>
                <a:gd name="f34" fmla="*/ f29 f26 1"/>
                <a:gd name="f35" fmla="*/ f30 f26 1"/>
                <a:gd name="f36" fmla="*/ f32 1 2"/>
                <a:gd name="f37" fmla="*/ f33 1 2"/>
                <a:gd name="f38" fmla="min f33 f32"/>
                <a:gd name="f39" fmla="*/ f32 f7 1"/>
                <a:gd name="f40" fmla="+- f6 f36 0"/>
                <a:gd name="f41" fmla="+- f6 f37 0"/>
                <a:gd name="f42" fmla="*/ f38 f7 1"/>
                <a:gd name="f43" fmla="*/ f39 1 200000"/>
                <a:gd name="f44" fmla="*/ f42 1 100000"/>
                <a:gd name="f45" fmla="+- f40 0 f43"/>
                <a:gd name="f46" fmla="+- f40 f43 0"/>
                <a:gd name="f47" fmla="*/ f40 f26 1"/>
                <a:gd name="f48" fmla="*/ f41 f26 1"/>
                <a:gd name="f49" fmla="+- f29 0 f44"/>
                <a:gd name="f50" fmla="*/ f45 f44 1"/>
                <a:gd name="f51" fmla="*/ f45 f26 1"/>
                <a:gd name="f52" fmla="*/ f46 f26 1"/>
                <a:gd name="f53" fmla="*/ f44 f26 1"/>
                <a:gd name="f54" fmla="*/ f50 1 f36"/>
                <a:gd name="f55" fmla="*/ f49 f26 1"/>
                <a:gd name="f56" fmla="+- f44 0 f54"/>
                <a:gd name="f57" fmla="+- f49 f54 0"/>
                <a:gd name="f58" fmla="*/ f56 f26 1"/>
                <a:gd name="f59" fmla="*/ f57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55" y="f31"/>
                </a:cxn>
                <a:cxn ang="f24">
                  <a:pos x="f48" y="f51"/>
                </a:cxn>
                <a:cxn ang="f24">
                  <a:pos x="f53" y="f31"/>
                </a:cxn>
                <a:cxn ang="f25">
                  <a:pos x="f53" y="f35"/>
                </a:cxn>
                <a:cxn ang="f25">
                  <a:pos x="f48" y="f52"/>
                </a:cxn>
                <a:cxn ang="f25">
                  <a:pos x="f55" y="f35"/>
                </a:cxn>
              </a:cxnLst>
              <a:rect l="f58" t="f51" r="f59" b="f52"/>
              <a:pathLst>
                <a:path>
                  <a:moveTo>
                    <a:pt x="f31" y="f47"/>
                  </a:moveTo>
                  <a:lnTo>
                    <a:pt x="f53" y="f31"/>
                  </a:lnTo>
                  <a:lnTo>
                    <a:pt x="f53" y="f51"/>
                  </a:lnTo>
                  <a:lnTo>
                    <a:pt x="f55" y="f51"/>
                  </a:lnTo>
                  <a:lnTo>
                    <a:pt x="f55" y="f31"/>
                  </a:lnTo>
                  <a:lnTo>
                    <a:pt x="f34" y="f47"/>
                  </a:lnTo>
                  <a:lnTo>
                    <a:pt x="f55" y="f35"/>
                  </a:lnTo>
                  <a:lnTo>
                    <a:pt x="f55" y="f52"/>
                  </a:lnTo>
                  <a:lnTo>
                    <a:pt x="f53" y="f52"/>
                  </a:lnTo>
                  <a:lnTo>
                    <a:pt x="f53" y="f35"/>
                  </a:lnTo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5" name="ZoneTexte 28">
            <a:extLst>
              <a:ext uri="{FF2B5EF4-FFF2-40B4-BE49-F238E27FC236}">
                <a16:creationId xmlns:a16="http://schemas.microsoft.com/office/drawing/2014/main" id="{53B85602-DB8E-8787-9D81-DC09C7785E53}"/>
              </a:ext>
            </a:extLst>
          </p:cNvPr>
          <p:cNvSpPr txBox="1"/>
          <p:nvPr/>
        </p:nvSpPr>
        <p:spPr>
          <a:xfrm>
            <a:off x="258619" y="3046488"/>
            <a:ext cx="516237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Visualisation du champ magnétique crée par l’aimant</a:t>
            </a:r>
          </a:p>
        </p:txBody>
      </p:sp>
      <p:sp>
        <p:nvSpPr>
          <p:cNvPr id="16" name="ZoneTexte 29">
            <a:extLst>
              <a:ext uri="{FF2B5EF4-FFF2-40B4-BE49-F238E27FC236}">
                <a16:creationId xmlns:a16="http://schemas.microsoft.com/office/drawing/2014/main" id="{08566F1D-B516-9BEA-4D00-C404442FBD6B}"/>
              </a:ext>
            </a:extLst>
          </p:cNvPr>
          <p:cNvSpPr txBox="1"/>
          <p:nvPr/>
        </p:nvSpPr>
        <p:spPr>
          <a:xfrm>
            <a:off x="8425848" y="4871145"/>
            <a:ext cx="3536414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Visualisation du champ magnétique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crée par la bobine</a:t>
            </a:r>
          </a:p>
        </p:txBody>
      </p:sp>
      <p:sp>
        <p:nvSpPr>
          <p:cNvPr id="17" name="ZoneTexte 30">
            <a:extLst>
              <a:ext uri="{FF2B5EF4-FFF2-40B4-BE49-F238E27FC236}">
                <a16:creationId xmlns:a16="http://schemas.microsoft.com/office/drawing/2014/main" id="{CDBCC98B-960D-D1D3-45B4-86015EDA62AB}"/>
              </a:ext>
            </a:extLst>
          </p:cNvPr>
          <p:cNvSpPr txBox="1"/>
          <p:nvPr/>
        </p:nvSpPr>
        <p:spPr>
          <a:xfrm>
            <a:off x="3402802" y="1498436"/>
            <a:ext cx="1842168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Superposition 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limaille de fer,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papier,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aimant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8A3C8E5-2A6B-D87E-3309-B740F3E7824A}"/>
              </a:ext>
            </a:extLst>
          </p:cNvPr>
          <p:cNvSpPr txBox="1"/>
          <p:nvPr/>
        </p:nvSpPr>
        <p:spPr>
          <a:xfrm>
            <a:off x="5725753" y="3938768"/>
            <a:ext cx="2677527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L’aimant est attiré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ou repoussé par la bobine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C22354-3B74-8F1D-4E51-A8D53E5E3555}"/>
              </a:ext>
            </a:extLst>
          </p:cNvPr>
          <p:cNvSpPr txBox="1"/>
          <p:nvPr/>
        </p:nvSpPr>
        <p:spPr>
          <a:xfrm>
            <a:off x="8484772" y="363409"/>
            <a:ext cx="3225436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 fer doux guide les lignes du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champs magnétique et est attiré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par l’aimant</a:t>
            </a:r>
          </a:p>
        </p:txBody>
      </p:sp>
      <p:sp>
        <p:nvSpPr>
          <p:cNvPr id="20" name="Flèche : double flèche horizontale 26">
            <a:extLst>
              <a:ext uri="{FF2B5EF4-FFF2-40B4-BE49-F238E27FC236}">
                <a16:creationId xmlns:a16="http://schemas.microsoft.com/office/drawing/2014/main" id="{7A1F34AB-F1FE-C1D1-5CA4-BD63C39CD229}"/>
              </a:ext>
            </a:extLst>
          </p:cNvPr>
          <p:cNvSpPr/>
          <p:nvPr/>
        </p:nvSpPr>
        <p:spPr>
          <a:xfrm>
            <a:off x="8482577" y="1900324"/>
            <a:ext cx="403021" cy="2184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180"/>
              <a:gd name="f10" fmla="abs f3"/>
              <a:gd name="f11" fmla="abs f4"/>
              <a:gd name="f12" fmla="abs f5"/>
              <a:gd name="f13" fmla="*/ f8 f0 1"/>
              <a:gd name="f14" fmla="*/ f9 f0 1"/>
              <a:gd name="f15" fmla="?: f10 f3 1"/>
              <a:gd name="f16" fmla="?: f11 f4 1"/>
              <a:gd name="f17" fmla="?: f12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+- f30 0 f6"/>
              <a:gd name="f33" fmla="+- f29 0 f6"/>
              <a:gd name="f34" fmla="*/ f29 f26 1"/>
              <a:gd name="f35" fmla="*/ f30 f26 1"/>
              <a:gd name="f36" fmla="*/ f32 1 2"/>
              <a:gd name="f37" fmla="*/ f33 1 2"/>
              <a:gd name="f38" fmla="min f33 f32"/>
              <a:gd name="f39" fmla="*/ f32 f7 1"/>
              <a:gd name="f40" fmla="+- f6 f36 0"/>
              <a:gd name="f41" fmla="+- f6 f37 0"/>
              <a:gd name="f42" fmla="*/ f38 f7 1"/>
              <a:gd name="f43" fmla="*/ f39 1 200000"/>
              <a:gd name="f44" fmla="*/ f42 1 100000"/>
              <a:gd name="f45" fmla="+- f40 0 f43"/>
              <a:gd name="f46" fmla="+- f40 f43 0"/>
              <a:gd name="f47" fmla="*/ f40 f26 1"/>
              <a:gd name="f48" fmla="*/ f41 f26 1"/>
              <a:gd name="f49" fmla="+- f29 0 f44"/>
              <a:gd name="f50" fmla="*/ f45 f44 1"/>
              <a:gd name="f51" fmla="*/ f45 f26 1"/>
              <a:gd name="f52" fmla="*/ f46 f26 1"/>
              <a:gd name="f53" fmla="*/ f44 f26 1"/>
              <a:gd name="f54" fmla="*/ f50 1 f36"/>
              <a:gd name="f55" fmla="*/ f49 f26 1"/>
              <a:gd name="f56" fmla="+- f44 0 f54"/>
              <a:gd name="f57" fmla="+- f49 f54 0"/>
              <a:gd name="f58" fmla="*/ f56 f26 1"/>
              <a:gd name="f59" fmla="*/ f5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55" y="f31"/>
              </a:cxn>
              <a:cxn ang="f24">
                <a:pos x="f48" y="f51"/>
              </a:cxn>
              <a:cxn ang="f24">
                <a:pos x="f53" y="f31"/>
              </a:cxn>
              <a:cxn ang="f25">
                <a:pos x="f53" y="f35"/>
              </a:cxn>
              <a:cxn ang="f25">
                <a:pos x="f48" y="f52"/>
              </a:cxn>
              <a:cxn ang="f25">
                <a:pos x="f55" y="f35"/>
              </a:cxn>
            </a:cxnLst>
            <a:rect l="f58" t="f51" r="f59" b="f52"/>
            <a:pathLst>
              <a:path>
                <a:moveTo>
                  <a:pt x="f31" y="f47"/>
                </a:moveTo>
                <a:lnTo>
                  <a:pt x="f53" y="f31"/>
                </a:lnTo>
                <a:lnTo>
                  <a:pt x="f53" y="f51"/>
                </a:lnTo>
                <a:lnTo>
                  <a:pt x="f55" y="f51"/>
                </a:lnTo>
                <a:lnTo>
                  <a:pt x="f55" y="f31"/>
                </a:lnTo>
                <a:lnTo>
                  <a:pt x="f34" y="f47"/>
                </a:lnTo>
                <a:lnTo>
                  <a:pt x="f55" y="f35"/>
                </a:lnTo>
                <a:lnTo>
                  <a:pt x="f55" y="f52"/>
                </a:lnTo>
                <a:lnTo>
                  <a:pt x="f53" y="f52"/>
                </a:lnTo>
                <a:lnTo>
                  <a:pt x="f53" y="f35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84FDD-F131-F020-0C7C-C57F3DA28F47}"/>
              </a:ext>
            </a:extLst>
          </p:cNvPr>
          <p:cNvSpPr txBox="1"/>
          <p:nvPr/>
        </p:nvSpPr>
        <p:spPr>
          <a:xfrm>
            <a:off x="1106058" y="365128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A6E2   </a:t>
            </a:r>
            <a:endParaRPr lang="fr-FR" sz="4400" b="0" i="0" u="none" strike="noStrike" kern="1200" cap="none" spc="0" baseline="0" dirty="0">
              <a:solidFill>
                <a:srgbClr val="C00000"/>
              </a:solidFill>
              <a:uFillTx/>
              <a:latin typeface="Calibri Light"/>
            </a:endParaRPr>
          </a:p>
        </p:txBody>
      </p:sp>
      <p:pic>
        <p:nvPicPr>
          <p:cNvPr id="3" name="Image 14">
            <a:extLst>
              <a:ext uri="{FF2B5EF4-FFF2-40B4-BE49-F238E27FC236}">
                <a16:creationId xmlns:a16="http://schemas.microsoft.com/office/drawing/2014/main" id="{FAEF9F11-C82F-438A-044A-1E504422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4" y="995324"/>
            <a:ext cx="10839059" cy="57405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33252B18-4A7D-7312-ABDF-F3A265E5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1" y="3678375"/>
            <a:ext cx="3000375" cy="30575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7C31C-AC7E-84E3-1EDF-54A592EA8A98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A6E3</a:t>
            </a:r>
            <a:endParaRPr lang="fr-FR" sz="4400" b="0" i="0" u="none" strike="noStrike" kern="1200" cap="none" spc="0" baseline="0" dirty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3" name="Image 16">
            <a:extLst>
              <a:ext uri="{FF2B5EF4-FFF2-40B4-BE49-F238E27FC236}">
                <a16:creationId xmlns:a16="http://schemas.microsoft.com/office/drawing/2014/main" id="{04B7730D-74E1-44C9-6BED-3331CEED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75" y="995324"/>
            <a:ext cx="10515600" cy="58309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FCA4-9E35-5563-7344-1EBCE00ED14F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A6E4</a:t>
            </a:r>
            <a:endParaRPr lang="fr-FR" sz="2400" b="0" i="0" u="none" strike="noStrike" kern="1200" cap="none" spc="0" baseline="0" dirty="0">
              <a:solidFill>
                <a:srgbClr val="4472C4"/>
              </a:solidFill>
              <a:uFillTx/>
              <a:latin typeface="Calibri Light"/>
            </a:endParaRPr>
          </a:p>
        </p:txBody>
      </p:sp>
      <p:pic>
        <p:nvPicPr>
          <p:cNvPr id="3" name="Image 8">
            <a:extLst>
              <a:ext uri="{FF2B5EF4-FFF2-40B4-BE49-F238E27FC236}">
                <a16:creationId xmlns:a16="http://schemas.microsoft.com/office/drawing/2014/main" id="{A3B7EAC1-0575-669D-CC9D-D164A5D1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3" y="995324"/>
            <a:ext cx="10661775" cy="52698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6D706-677B-150C-5E6C-0BBA3D3E5811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A6E5</a:t>
            </a:r>
            <a:endParaRPr lang="fr-FR" sz="4400" b="0" i="0" u="none" strike="noStrike" kern="1200" cap="none" spc="0" baseline="0" dirty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3" name="Image 20">
            <a:extLst>
              <a:ext uri="{FF2B5EF4-FFF2-40B4-BE49-F238E27FC236}">
                <a16:creationId xmlns:a16="http://schemas.microsoft.com/office/drawing/2014/main" id="{2A0E4C4C-FDA0-D469-8EC4-172B9A2B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72" y="1268958"/>
            <a:ext cx="10561530" cy="451291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536C7-F236-891A-A0F1-94E389BD4307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A6E6  </a:t>
            </a:r>
            <a:r>
              <a:rPr lang="fr-FR" sz="4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La LDR </a:t>
            </a:r>
            <a:r>
              <a:rPr lang="fr-FR" sz="200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(Light </a:t>
            </a:r>
            <a:r>
              <a:rPr lang="fr-FR" sz="2000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Dependent</a:t>
            </a:r>
            <a:r>
              <a:rPr lang="fr-FR" sz="200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 </a:t>
            </a:r>
            <a:r>
              <a:rPr lang="fr-FR" sz="2000" i="0" u="none" strike="noStrike" kern="1200" cap="none" spc="0" baseline="0" dirty="0" err="1">
                <a:solidFill>
                  <a:srgbClr val="C00000"/>
                </a:solidFill>
                <a:uFillTx/>
                <a:latin typeface="Calibri"/>
              </a:rPr>
              <a:t>Resistor</a:t>
            </a:r>
            <a:r>
              <a:rPr lang="fr-FR" sz="2000" i="0" u="none" strike="noStrike" kern="1200" cap="none" spc="0" baseline="0" dirty="0">
                <a:solidFill>
                  <a:srgbClr val="C00000"/>
                </a:solidFill>
                <a:uFillTx/>
                <a:latin typeface="Calibri"/>
              </a:rPr>
              <a:t>)</a:t>
            </a:r>
            <a:endParaRPr lang="fr-FR" sz="2000" i="0" u="none" strike="noStrike" kern="1200" cap="none" spc="0" baseline="0" dirty="0">
              <a:solidFill>
                <a:srgbClr val="C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EA8762-4863-7AA3-38B5-74DC63E9B581}"/>
              </a:ext>
            </a:extLst>
          </p:cNvPr>
          <p:cNvSpPr txBox="1"/>
          <p:nvPr/>
        </p:nvSpPr>
        <p:spPr>
          <a:xfrm>
            <a:off x="838203" y="1394691"/>
            <a:ext cx="804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C’est une résistance dont la valeur diminue en fonction de la lumière qu’elle reçoit. 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13B7854-5BE7-2865-BE38-9DB6E209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063" y="680226"/>
            <a:ext cx="2006042" cy="14138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219064F-F9D4-C731-13B8-7E849F439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22" y="2319182"/>
            <a:ext cx="5229955" cy="221963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739E28B-40B5-770F-57E6-D4A5CD71A853}"/>
              </a:ext>
            </a:extLst>
          </p:cNvPr>
          <p:cNvSpPr txBox="1"/>
          <p:nvPr/>
        </p:nvSpPr>
        <p:spPr>
          <a:xfrm>
            <a:off x="2262909" y="3075709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LDR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BF439A0-225E-FC77-DCB5-FDA82D349E66}"/>
              </a:ext>
            </a:extLst>
          </p:cNvPr>
          <p:cNvSpPr txBox="1"/>
          <p:nvPr/>
        </p:nvSpPr>
        <p:spPr>
          <a:xfrm>
            <a:off x="6918036" y="190938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Led</a:t>
            </a:r>
            <a:r>
              <a:rPr lang="fr-FR" dirty="0"/>
              <a:t> 5V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19C748-087B-F68C-954C-FBAE73A55E3A}"/>
              </a:ext>
            </a:extLst>
          </p:cNvPr>
          <p:cNvSpPr txBox="1"/>
          <p:nvPr/>
        </p:nvSpPr>
        <p:spPr>
          <a:xfrm>
            <a:off x="6973286" y="4538817"/>
            <a:ext cx="466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Led</a:t>
            </a:r>
            <a:r>
              <a:rPr lang="fr-FR" dirty="0"/>
              <a:t> lumière détectée la sortie D0 passe de 1 à 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F849D77-CEDD-C627-1F45-85704FEBE74E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6918036" y="2094048"/>
            <a:ext cx="46310" cy="416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7DE309B-5CDF-9F1F-5A16-E1631870C168}"/>
              </a:ext>
            </a:extLst>
          </p:cNvPr>
          <p:cNvCxnSpPr>
            <a:cxnSpLocks/>
            <a:stCxn id="25" idx="1"/>
          </p:cNvCxnSpPr>
          <p:nvPr/>
        </p:nvCxnSpPr>
        <p:spPr>
          <a:xfrm flipV="1">
            <a:off x="6973286" y="4329033"/>
            <a:ext cx="14023" cy="394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C0EE82E-304D-DB9E-9330-C07ED76E18EB}"/>
              </a:ext>
            </a:extLst>
          </p:cNvPr>
          <p:cNvCxnSpPr>
            <a:cxnSpLocks/>
          </p:cNvCxnSpPr>
          <p:nvPr/>
        </p:nvCxnSpPr>
        <p:spPr>
          <a:xfrm>
            <a:off x="2856639" y="3353178"/>
            <a:ext cx="6243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FCCF2F49-DA27-C16E-7C4C-6BAD5A77087B}"/>
              </a:ext>
            </a:extLst>
          </p:cNvPr>
          <p:cNvSpPr txBox="1"/>
          <p:nvPr/>
        </p:nvSpPr>
        <p:spPr>
          <a:xfrm>
            <a:off x="1245327" y="1864577"/>
            <a:ext cx="442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Potentiomètre de réglage du seuil de lumière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BF18602-B946-F6A1-2134-A9422C3A0746}"/>
              </a:ext>
            </a:extLst>
          </p:cNvPr>
          <p:cNvCxnSpPr>
            <a:cxnSpLocks/>
          </p:cNvCxnSpPr>
          <p:nvPr/>
        </p:nvCxnSpPr>
        <p:spPr>
          <a:xfrm>
            <a:off x="5670962" y="2163390"/>
            <a:ext cx="314701" cy="347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28B0949A-F935-454A-1786-093F74A5674B}"/>
              </a:ext>
            </a:extLst>
          </p:cNvPr>
          <p:cNvSpPr txBox="1"/>
          <p:nvPr/>
        </p:nvSpPr>
        <p:spPr>
          <a:xfrm>
            <a:off x="8886496" y="2927927"/>
            <a:ext cx="2720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5v</a:t>
            </a:r>
          </a:p>
          <a:p>
            <a:r>
              <a:rPr lang="fr-FR" dirty="0"/>
              <a:t>Masse, moins</a:t>
            </a:r>
          </a:p>
          <a:p>
            <a:r>
              <a:rPr lang="fr-FR" dirty="0"/>
              <a:t>Sortie vers entrée Pin GPIO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AA07A7B-D8CF-8AFF-3200-E49E0B92133F}"/>
              </a:ext>
            </a:extLst>
          </p:cNvPr>
          <p:cNvSpPr txBox="1"/>
          <p:nvPr/>
        </p:nvSpPr>
        <p:spPr>
          <a:xfrm>
            <a:off x="551667" y="4594726"/>
            <a:ext cx="115062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Fonctionnement de la carte:</a:t>
            </a:r>
          </a:p>
          <a:p>
            <a:r>
              <a:rPr lang="fr-FR" dirty="0"/>
              <a:t>Le Potentiomètre est relié à l'entrée- de l'AOP.</a:t>
            </a:r>
          </a:p>
          <a:p>
            <a:r>
              <a:rPr lang="fr-FR" dirty="0"/>
              <a:t>La LDR est reliée au + à travers une résistance et va sur l’entrée + de l’AOP,</a:t>
            </a:r>
          </a:p>
          <a:p>
            <a:r>
              <a:rPr lang="fr-FR" dirty="0"/>
              <a:t>Sans lumière la  résistance de la LDR est élevée, la tension à ces bornes est élevée et supérieure à celle du potentiomètre</a:t>
            </a:r>
          </a:p>
          <a:p>
            <a:r>
              <a:rPr lang="fr-FR" dirty="0"/>
              <a:t>La sortie de l’AOP est reliée au + par une résistance donc maintenue à 1, la </a:t>
            </a:r>
            <a:r>
              <a:rPr lang="fr-FR" dirty="0" err="1"/>
              <a:t>led</a:t>
            </a:r>
            <a:r>
              <a:rPr lang="fr-FR" dirty="0"/>
              <a:t> est éteinte</a:t>
            </a:r>
          </a:p>
          <a:p>
            <a:r>
              <a:rPr lang="fr-FR" dirty="0"/>
              <a:t>Lorsque la lumière touche la LDR, sa résistance décroit et donc la tension aux bornes baisse,</a:t>
            </a:r>
          </a:p>
          <a:p>
            <a:r>
              <a:rPr lang="fr-FR" dirty="0"/>
              <a:t>lorsqu’elle est plus basse que la tension du potentiomètre, la sortie passe à 0, la </a:t>
            </a:r>
            <a:r>
              <a:rPr lang="fr-FR" dirty="0" err="1"/>
              <a:t>led</a:t>
            </a:r>
            <a:r>
              <a:rPr lang="fr-FR" dirty="0"/>
              <a:t> s'allume.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4">
            <a:extLst>
              <a:ext uri="{FF2B5EF4-FFF2-40B4-BE49-F238E27FC236}">
                <a16:creationId xmlns:a16="http://schemas.microsoft.com/office/drawing/2014/main" id="{EF328779-88F0-2709-866D-4C42F82D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26" y="3443394"/>
            <a:ext cx="3140875" cy="32007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ADD6113-247D-EDDB-D857-28E6C40F5277}"/>
              </a:ext>
            </a:extLst>
          </p:cNvPr>
          <p:cNvSpPr txBox="1"/>
          <p:nvPr/>
        </p:nvSpPr>
        <p:spPr>
          <a:xfrm>
            <a:off x="5154939" y="3940210"/>
            <a:ext cx="4722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Cablage</a:t>
            </a:r>
            <a:r>
              <a:rPr lang="fr-FR" dirty="0"/>
              <a:t> du servo-moteur sur le pico:</a:t>
            </a:r>
          </a:p>
          <a:p>
            <a:r>
              <a:rPr lang="fr-FR" dirty="0"/>
              <a:t>	marron sur ma masse</a:t>
            </a:r>
          </a:p>
          <a:p>
            <a:r>
              <a:rPr lang="fr-FR" dirty="0"/>
              <a:t>	Rouge sur +5v</a:t>
            </a:r>
          </a:p>
          <a:p>
            <a:r>
              <a:rPr lang="fr-FR" dirty="0"/>
              <a:t>	jaune sur PWM GPIO17 (</a:t>
            </a:r>
            <a:r>
              <a:rPr lang="fr-FR" dirty="0" err="1"/>
              <a:t>azimuth</a:t>
            </a:r>
            <a:r>
              <a:rPr lang="fr-FR" dirty="0"/>
              <a:t>, Pan)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B0A9298-CAA4-63B0-217C-610257BB59E5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A6E</a:t>
            </a:r>
            <a:r>
              <a:rPr lang="fr-FR" sz="4400" dirty="0">
                <a:solidFill>
                  <a:srgbClr val="000000"/>
                </a:solidFill>
                <a:latin typeface="Calibri Light"/>
              </a:rPr>
              <a:t>7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 </a:t>
            </a:r>
            <a:r>
              <a:rPr lang="fr-FR" sz="4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Le </a:t>
            </a:r>
            <a:r>
              <a:rPr lang="fr-FR" sz="4400" b="0" i="0" u="none" strike="noStrike" kern="1200" cap="none" spc="0" baseline="0" dirty="0" err="1">
                <a:solidFill>
                  <a:srgbClr val="C00000"/>
                </a:solidFill>
                <a:uFillTx/>
                <a:latin typeface="Calibri Light"/>
              </a:rPr>
              <a:t>cablage</a:t>
            </a:r>
            <a:r>
              <a:rPr lang="fr-FR" sz="4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 du servo-moteur et LDR</a:t>
            </a:r>
            <a:endParaRPr lang="fr-FR" sz="4400" b="0" i="0" u="none" strike="noStrike" kern="1200" cap="none" spc="0" baseline="0" dirty="0">
              <a:solidFill>
                <a:srgbClr val="C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B36428C-31B7-E4FC-D0DA-073D25CAA513}"/>
              </a:ext>
            </a:extLst>
          </p:cNvPr>
          <p:cNvGrpSpPr/>
          <p:nvPr/>
        </p:nvGrpSpPr>
        <p:grpSpPr>
          <a:xfrm>
            <a:off x="230909" y="1251969"/>
            <a:ext cx="7509168" cy="1338144"/>
            <a:chOff x="230909" y="1251969"/>
            <a:chExt cx="7509168" cy="133814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3BC9AC4-69BE-9EE4-ABD1-83FF3620E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7336" y="1251969"/>
              <a:ext cx="3152965" cy="1338144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4E442A2-B778-E362-352B-55151FA5D13C}"/>
                </a:ext>
              </a:extLst>
            </p:cNvPr>
            <p:cNvSpPr txBox="1"/>
            <p:nvPr/>
          </p:nvSpPr>
          <p:spPr>
            <a:xfrm>
              <a:off x="4785550" y="1394296"/>
              <a:ext cx="2954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</a:t>
              </a:r>
            </a:p>
            <a:p>
              <a:r>
                <a:rPr lang="fr-FR" dirty="0"/>
                <a:t>Masse, moins</a:t>
              </a:r>
            </a:p>
            <a:p>
              <a:r>
                <a:rPr lang="fr-FR" dirty="0"/>
                <a:t>Sortie vers entrée Pin GPIO15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C232475-5C5F-19E2-DF5E-3E7A0B53F877}"/>
                </a:ext>
              </a:extLst>
            </p:cNvPr>
            <p:cNvSpPr txBox="1"/>
            <p:nvPr/>
          </p:nvSpPr>
          <p:spPr>
            <a:xfrm>
              <a:off x="230909" y="1551709"/>
              <a:ext cx="1165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LDR droite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5C1B846-5ECF-D1A6-375C-F6BC3F270763}"/>
              </a:ext>
            </a:extLst>
          </p:cNvPr>
          <p:cNvGrpSpPr/>
          <p:nvPr/>
        </p:nvGrpSpPr>
        <p:grpSpPr>
          <a:xfrm>
            <a:off x="230909" y="2474582"/>
            <a:ext cx="7509168" cy="1338144"/>
            <a:chOff x="230909" y="1251969"/>
            <a:chExt cx="7509168" cy="1338144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2F126B1-7861-B6BD-5A88-9647990C9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7336" y="1251969"/>
              <a:ext cx="3152965" cy="1338144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2F454FF-8318-321E-37C4-943C6BE81D87}"/>
                </a:ext>
              </a:extLst>
            </p:cNvPr>
            <p:cNvSpPr txBox="1"/>
            <p:nvPr/>
          </p:nvSpPr>
          <p:spPr>
            <a:xfrm>
              <a:off x="4785550" y="1394296"/>
              <a:ext cx="2954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</a:t>
              </a:r>
            </a:p>
            <a:p>
              <a:r>
                <a:rPr lang="fr-FR" dirty="0"/>
                <a:t>Masse, moins</a:t>
              </a:r>
            </a:p>
            <a:p>
              <a:r>
                <a:rPr lang="fr-FR" dirty="0"/>
                <a:t>Sortie vers entrée Pin GPIO16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EF81312-AC9B-B75F-4874-5CA8CC3509CE}"/>
                </a:ext>
              </a:extLst>
            </p:cNvPr>
            <p:cNvSpPr txBox="1"/>
            <p:nvPr/>
          </p:nvSpPr>
          <p:spPr>
            <a:xfrm>
              <a:off x="230909" y="1551709"/>
              <a:ext cx="1275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LDR gauche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4113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1553</Words>
  <Application>Microsoft Office PowerPoint</Application>
  <PresentationFormat>Grand écran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inter</vt:lpstr>
      <vt:lpstr>Tahoma</vt:lpstr>
      <vt:lpstr>Thème Office</vt:lpstr>
      <vt:lpstr>Atelier Raspi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Raspi</dc:title>
  <dc:creator>Phil</dc:creator>
  <cp:lastModifiedBy>PE</cp:lastModifiedBy>
  <cp:revision>16</cp:revision>
  <cp:lastPrinted>2023-09-14T16:45:55Z</cp:lastPrinted>
  <dcterms:created xsi:type="dcterms:W3CDTF">2023-09-14T15:48:25Z</dcterms:created>
  <dcterms:modified xsi:type="dcterms:W3CDTF">2025-03-10T12:56:02Z</dcterms:modified>
</cp:coreProperties>
</file>