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sldIdLst>
    <p:sldId id="263" r:id="rId2"/>
    <p:sldId id="256" r:id="rId3"/>
    <p:sldId id="270" r:id="rId4"/>
    <p:sldId id="276" r:id="rId5"/>
    <p:sldId id="280" r:id="rId6"/>
    <p:sldId id="281" r:id="rId7"/>
    <p:sldId id="282" r:id="rId8"/>
    <p:sldId id="262" r:id="rId9"/>
    <p:sldId id="283" r:id="rId10"/>
    <p:sldId id="286" r:id="rId11"/>
    <p:sldId id="285" r:id="rId12"/>
    <p:sldId id="267" r:id="rId13"/>
    <p:sldId id="277" r:id="rId14"/>
    <p:sldId id="274" r:id="rId15"/>
    <p:sldId id="269" r:id="rId16"/>
    <p:sldId id="268" r:id="rId17"/>
    <p:sldId id="284" r:id="rId18"/>
    <p:sldId id="273" r:id="rId19"/>
  </p:sldIdLst>
  <p:sldSz cx="12192000" cy="6858000"/>
  <p:notesSz cx="6888163" cy="1002188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84871" cy="502835"/>
          </a:xfrm>
          <a:prstGeom prst="rect">
            <a:avLst/>
          </a:prstGeom>
        </p:spPr>
        <p:txBody>
          <a:bodyPr vert="horz" lIns="96625" tIns="48312" rIns="96625" bIns="48312" rtlCol="0"/>
          <a:lstStyle>
            <a:lvl1pPr algn="l">
              <a:defRPr sz="1300"/>
            </a:lvl1pPr>
          </a:lstStyle>
          <a:p>
            <a:endParaRPr lang="fr-FR"/>
          </a:p>
        </p:txBody>
      </p:sp>
      <p:sp>
        <p:nvSpPr>
          <p:cNvPr id="3" name="Espace réservé de la date 2"/>
          <p:cNvSpPr>
            <a:spLocks noGrp="1"/>
          </p:cNvSpPr>
          <p:nvPr>
            <p:ph type="dt" idx="1"/>
          </p:nvPr>
        </p:nvSpPr>
        <p:spPr>
          <a:xfrm>
            <a:off x="3901698" y="0"/>
            <a:ext cx="2984871" cy="502835"/>
          </a:xfrm>
          <a:prstGeom prst="rect">
            <a:avLst/>
          </a:prstGeom>
        </p:spPr>
        <p:txBody>
          <a:bodyPr vert="horz" lIns="96625" tIns="48312" rIns="96625" bIns="48312" rtlCol="0"/>
          <a:lstStyle>
            <a:lvl1pPr algn="r">
              <a:defRPr sz="1300"/>
            </a:lvl1pPr>
          </a:lstStyle>
          <a:p>
            <a:fld id="{AD01569A-75DC-4038-8C8C-1B3462E11A7D}" type="datetimeFigureOut">
              <a:rPr lang="fr-FR" smtClean="0"/>
              <a:t>14/05/2025</a:t>
            </a:fld>
            <a:endParaRPr lang="fr-FR"/>
          </a:p>
        </p:txBody>
      </p:sp>
      <p:sp>
        <p:nvSpPr>
          <p:cNvPr id="4" name="Espace réservé de l'image des diapositives 3"/>
          <p:cNvSpPr>
            <a:spLocks noGrp="1" noRot="1" noChangeAspect="1"/>
          </p:cNvSpPr>
          <p:nvPr>
            <p:ph type="sldImg" idx="2"/>
          </p:nvPr>
        </p:nvSpPr>
        <p:spPr>
          <a:xfrm>
            <a:off x="438150" y="1252538"/>
            <a:ext cx="6011863" cy="3382962"/>
          </a:xfrm>
          <a:prstGeom prst="rect">
            <a:avLst/>
          </a:prstGeom>
          <a:noFill/>
          <a:ln w="12700">
            <a:solidFill>
              <a:prstClr val="black"/>
            </a:solidFill>
          </a:ln>
        </p:spPr>
        <p:txBody>
          <a:bodyPr vert="horz" lIns="96625" tIns="48312" rIns="96625" bIns="48312" rtlCol="0" anchor="ctr"/>
          <a:lstStyle/>
          <a:p>
            <a:endParaRPr lang="fr-FR"/>
          </a:p>
        </p:txBody>
      </p:sp>
      <p:sp>
        <p:nvSpPr>
          <p:cNvPr id="5" name="Espace réservé des notes 4"/>
          <p:cNvSpPr>
            <a:spLocks noGrp="1"/>
          </p:cNvSpPr>
          <p:nvPr>
            <p:ph type="body" sz="quarter" idx="3"/>
          </p:nvPr>
        </p:nvSpPr>
        <p:spPr>
          <a:xfrm>
            <a:off x="688817" y="4823034"/>
            <a:ext cx="5510530" cy="3946118"/>
          </a:xfrm>
          <a:prstGeom prst="rect">
            <a:avLst/>
          </a:prstGeom>
        </p:spPr>
        <p:txBody>
          <a:bodyPr vert="horz" lIns="96625" tIns="48312" rIns="96625" bIns="48312"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519055"/>
            <a:ext cx="2984871" cy="502834"/>
          </a:xfrm>
          <a:prstGeom prst="rect">
            <a:avLst/>
          </a:prstGeom>
        </p:spPr>
        <p:txBody>
          <a:bodyPr vert="horz" lIns="96625" tIns="48312" rIns="96625" bIns="48312"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3901698" y="9519055"/>
            <a:ext cx="2984871" cy="502834"/>
          </a:xfrm>
          <a:prstGeom prst="rect">
            <a:avLst/>
          </a:prstGeom>
        </p:spPr>
        <p:txBody>
          <a:bodyPr vert="horz" lIns="96625" tIns="48312" rIns="96625" bIns="48312" rtlCol="0" anchor="b"/>
          <a:lstStyle>
            <a:lvl1pPr algn="r">
              <a:defRPr sz="1300"/>
            </a:lvl1pPr>
          </a:lstStyle>
          <a:p>
            <a:fld id="{1A01F2AA-4B4C-43CE-8A3E-8400A3393F00}" type="slidenum">
              <a:rPr lang="fr-FR" smtClean="0"/>
              <a:t>‹N°›</a:t>
            </a:fld>
            <a:endParaRPr lang="fr-FR"/>
          </a:p>
        </p:txBody>
      </p:sp>
    </p:spTree>
    <p:extLst>
      <p:ext uri="{BB962C8B-B14F-4D97-AF65-F5344CB8AC3E}">
        <p14:creationId xmlns:p14="http://schemas.microsoft.com/office/powerpoint/2010/main" val="3346341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FDF7B-FC51-374F-A046-F3D0753527CA}"/>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fr-FR"/>
              <a:t>Modifiez le style du titre</a:t>
            </a:r>
          </a:p>
        </p:txBody>
      </p:sp>
      <p:sp>
        <p:nvSpPr>
          <p:cNvPr id="3" name="Sous-titre 2">
            <a:extLst>
              <a:ext uri="{FF2B5EF4-FFF2-40B4-BE49-F238E27FC236}">
                <a16:creationId xmlns:a16="http://schemas.microsoft.com/office/drawing/2014/main" id="{89F5054E-9937-062E-3113-D4EEDEA19807}"/>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fr-FR"/>
              <a:t>Modifiez le style des sous-titres du masque</a:t>
            </a:r>
          </a:p>
        </p:txBody>
      </p:sp>
      <p:sp>
        <p:nvSpPr>
          <p:cNvPr id="4" name="Espace réservé de la date 3">
            <a:extLst>
              <a:ext uri="{FF2B5EF4-FFF2-40B4-BE49-F238E27FC236}">
                <a16:creationId xmlns:a16="http://schemas.microsoft.com/office/drawing/2014/main" id="{B26F3720-8B61-3693-9BC8-26E877FD3495}"/>
              </a:ext>
            </a:extLst>
          </p:cNvPr>
          <p:cNvSpPr txBox="1">
            <a:spLocks noGrp="1"/>
          </p:cNvSpPr>
          <p:nvPr>
            <p:ph type="dt" sz="half" idx="7"/>
          </p:nvPr>
        </p:nvSpPr>
        <p:spPr/>
        <p:txBody>
          <a:bodyPr/>
          <a:lstStyle>
            <a:lvl1pPr>
              <a:defRPr/>
            </a:lvl1pPr>
          </a:lstStyle>
          <a:p>
            <a:pPr lvl="0"/>
            <a:fld id="{3BFE4CE0-5A7B-4555-A31F-D1DF2F25D91D}" type="datetime1">
              <a:rPr lang="fr-FR" smtClean="0"/>
              <a:t>14/05/2025</a:t>
            </a:fld>
            <a:endParaRPr lang="fr-FR"/>
          </a:p>
        </p:txBody>
      </p:sp>
      <p:sp>
        <p:nvSpPr>
          <p:cNvPr id="5" name="Espace réservé du pied de page 4">
            <a:extLst>
              <a:ext uri="{FF2B5EF4-FFF2-40B4-BE49-F238E27FC236}">
                <a16:creationId xmlns:a16="http://schemas.microsoft.com/office/drawing/2014/main" id="{CD748C7B-D668-A632-90C7-F8F61821326B}"/>
              </a:ext>
            </a:extLst>
          </p:cNvPr>
          <p:cNvSpPr txBox="1">
            <a:spLocks noGrp="1"/>
          </p:cNvSpPr>
          <p:nvPr>
            <p:ph type="ftr" sz="quarter" idx="9"/>
          </p:nvPr>
        </p:nvSpPr>
        <p:spPr/>
        <p:txBody>
          <a:bodyPr/>
          <a:lstStyle>
            <a:lvl1pPr>
              <a:defRPr/>
            </a:lvl1pPr>
          </a:lstStyle>
          <a:p>
            <a:pPr lvl="0"/>
            <a:r>
              <a:rPr lang="fr-FR"/>
              <a:t>Atelier N°8 Sonomètre</a:t>
            </a:r>
          </a:p>
        </p:txBody>
      </p:sp>
      <p:sp>
        <p:nvSpPr>
          <p:cNvPr id="6" name="Espace réservé du numéro de diapositive 5">
            <a:extLst>
              <a:ext uri="{FF2B5EF4-FFF2-40B4-BE49-F238E27FC236}">
                <a16:creationId xmlns:a16="http://schemas.microsoft.com/office/drawing/2014/main" id="{7CDF81A6-5379-65F7-D3EC-1DB464BCA02D}"/>
              </a:ext>
            </a:extLst>
          </p:cNvPr>
          <p:cNvSpPr txBox="1">
            <a:spLocks noGrp="1"/>
          </p:cNvSpPr>
          <p:nvPr>
            <p:ph type="sldNum" sz="quarter" idx="8"/>
          </p:nvPr>
        </p:nvSpPr>
        <p:spPr/>
        <p:txBody>
          <a:bodyPr/>
          <a:lstStyle>
            <a:lvl1pPr>
              <a:defRPr/>
            </a:lvl1pPr>
          </a:lstStyle>
          <a:p>
            <a:pPr lvl="0"/>
            <a:fld id="{1208B8E3-F622-4D26-A4D3-ADE0D17C5A99}" type="slidenum">
              <a:t>‹N°›</a:t>
            </a:fld>
            <a:endParaRPr lang="fr-FR"/>
          </a:p>
        </p:txBody>
      </p:sp>
    </p:spTree>
    <p:extLst>
      <p:ext uri="{BB962C8B-B14F-4D97-AF65-F5344CB8AC3E}">
        <p14:creationId xmlns:p14="http://schemas.microsoft.com/office/powerpoint/2010/main" val="2812704485"/>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BB104D-1D3F-58E3-337A-DA4C229C70DE}"/>
              </a:ext>
            </a:extLst>
          </p:cNvPr>
          <p:cNvSpPr txBox="1">
            <a:spLocks noGrp="1"/>
          </p:cNvSpPr>
          <p:nvPr>
            <p:ph type="title"/>
          </p:nvPr>
        </p:nvSpPr>
        <p:spPr/>
        <p:txBody>
          <a:bodyPr/>
          <a:lstStyle>
            <a:lvl1pPr>
              <a:defRPr/>
            </a:lvl1pPr>
          </a:lstStyle>
          <a:p>
            <a:pPr lvl="0"/>
            <a:r>
              <a:rPr lang="fr-FR"/>
              <a:t>Modifiez le style du titre</a:t>
            </a:r>
          </a:p>
        </p:txBody>
      </p:sp>
      <p:sp>
        <p:nvSpPr>
          <p:cNvPr id="3" name="Espace réservé du texte vertical 2">
            <a:extLst>
              <a:ext uri="{FF2B5EF4-FFF2-40B4-BE49-F238E27FC236}">
                <a16:creationId xmlns:a16="http://schemas.microsoft.com/office/drawing/2014/main" id="{028D66D4-5CA3-F306-D09F-67C57940CECC}"/>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189ECE2-EA31-32D1-06AC-4C0687913C13}"/>
              </a:ext>
            </a:extLst>
          </p:cNvPr>
          <p:cNvSpPr txBox="1">
            <a:spLocks noGrp="1"/>
          </p:cNvSpPr>
          <p:nvPr>
            <p:ph type="dt" sz="half" idx="7"/>
          </p:nvPr>
        </p:nvSpPr>
        <p:spPr/>
        <p:txBody>
          <a:bodyPr/>
          <a:lstStyle>
            <a:lvl1pPr>
              <a:defRPr/>
            </a:lvl1pPr>
          </a:lstStyle>
          <a:p>
            <a:pPr lvl="0"/>
            <a:fld id="{878E11FB-0245-4507-9E9F-B21C73DBC2E6}" type="datetime1">
              <a:rPr lang="fr-FR" smtClean="0"/>
              <a:t>14/05/2025</a:t>
            </a:fld>
            <a:endParaRPr lang="fr-FR"/>
          </a:p>
        </p:txBody>
      </p:sp>
      <p:sp>
        <p:nvSpPr>
          <p:cNvPr id="5" name="Espace réservé du pied de page 4">
            <a:extLst>
              <a:ext uri="{FF2B5EF4-FFF2-40B4-BE49-F238E27FC236}">
                <a16:creationId xmlns:a16="http://schemas.microsoft.com/office/drawing/2014/main" id="{866ECED5-D491-3207-05D6-49E6273B6D15}"/>
              </a:ext>
            </a:extLst>
          </p:cNvPr>
          <p:cNvSpPr txBox="1">
            <a:spLocks noGrp="1"/>
          </p:cNvSpPr>
          <p:nvPr>
            <p:ph type="ftr" sz="quarter" idx="9"/>
          </p:nvPr>
        </p:nvSpPr>
        <p:spPr/>
        <p:txBody>
          <a:bodyPr/>
          <a:lstStyle>
            <a:lvl1pPr>
              <a:defRPr/>
            </a:lvl1pPr>
          </a:lstStyle>
          <a:p>
            <a:pPr lvl="0"/>
            <a:r>
              <a:rPr lang="fr-FR"/>
              <a:t>Atelier N°8 Sonomètre</a:t>
            </a:r>
          </a:p>
        </p:txBody>
      </p:sp>
      <p:sp>
        <p:nvSpPr>
          <p:cNvPr id="6" name="Espace réservé du numéro de diapositive 5">
            <a:extLst>
              <a:ext uri="{FF2B5EF4-FFF2-40B4-BE49-F238E27FC236}">
                <a16:creationId xmlns:a16="http://schemas.microsoft.com/office/drawing/2014/main" id="{D2DA5E79-75C5-DF4B-3C9A-829DF8B131D3}"/>
              </a:ext>
            </a:extLst>
          </p:cNvPr>
          <p:cNvSpPr txBox="1">
            <a:spLocks noGrp="1"/>
          </p:cNvSpPr>
          <p:nvPr>
            <p:ph type="sldNum" sz="quarter" idx="8"/>
          </p:nvPr>
        </p:nvSpPr>
        <p:spPr/>
        <p:txBody>
          <a:bodyPr/>
          <a:lstStyle>
            <a:lvl1pPr>
              <a:defRPr/>
            </a:lvl1pPr>
          </a:lstStyle>
          <a:p>
            <a:pPr lvl="0"/>
            <a:fld id="{1AB1EC00-19FB-4B6A-B9B7-18361B8F2F57}" type="slidenum">
              <a:t>‹N°›</a:t>
            </a:fld>
            <a:endParaRPr lang="fr-FR"/>
          </a:p>
        </p:txBody>
      </p:sp>
    </p:spTree>
    <p:extLst>
      <p:ext uri="{BB962C8B-B14F-4D97-AF65-F5344CB8AC3E}">
        <p14:creationId xmlns:p14="http://schemas.microsoft.com/office/powerpoint/2010/main" val="2549719167"/>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501BF64-0319-EE63-2968-3A85CEF1CC33}"/>
              </a:ext>
            </a:extLst>
          </p:cNvPr>
          <p:cNvSpPr txBox="1">
            <a:spLocks noGrp="1"/>
          </p:cNvSpPr>
          <p:nvPr>
            <p:ph type="title" orient="vert"/>
          </p:nvPr>
        </p:nvSpPr>
        <p:spPr>
          <a:xfrm>
            <a:off x="8724903" y="365129"/>
            <a:ext cx="2628899" cy="5811834"/>
          </a:xfrm>
        </p:spPr>
        <p:txBody>
          <a:bodyPr vert="eaVert"/>
          <a:lstStyle>
            <a:lvl1pPr>
              <a:defRPr/>
            </a:lvl1pPr>
          </a:lstStyle>
          <a:p>
            <a:pPr lvl="0"/>
            <a:r>
              <a:rPr lang="fr-FR"/>
              <a:t>Modifiez le style du titre</a:t>
            </a:r>
          </a:p>
        </p:txBody>
      </p:sp>
      <p:sp>
        <p:nvSpPr>
          <p:cNvPr id="3" name="Espace réservé du texte vertical 2">
            <a:extLst>
              <a:ext uri="{FF2B5EF4-FFF2-40B4-BE49-F238E27FC236}">
                <a16:creationId xmlns:a16="http://schemas.microsoft.com/office/drawing/2014/main" id="{11D7032D-2B1E-230E-7D83-8DAAAB1D2C9A}"/>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E8B6A96-CF20-3C28-84F1-FDA7A1DB58AA}"/>
              </a:ext>
            </a:extLst>
          </p:cNvPr>
          <p:cNvSpPr txBox="1">
            <a:spLocks noGrp="1"/>
          </p:cNvSpPr>
          <p:nvPr>
            <p:ph type="dt" sz="half" idx="7"/>
          </p:nvPr>
        </p:nvSpPr>
        <p:spPr/>
        <p:txBody>
          <a:bodyPr/>
          <a:lstStyle>
            <a:lvl1pPr>
              <a:defRPr/>
            </a:lvl1pPr>
          </a:lstStyle>
          <a:p>
            <a:pPr lvl="0"/>
            <a:fld id="{EFA0AB1C-6085-4E9F-89F3-07041506223B}" type="datetime1">
              <a:rPr lang="fr-FR" smtClean="0"/>
              <a:t>14/05/2025</a:t>
            </a:fld>
            <a:endParaRPr lang="fr-FR"/>
          </a:p>
        </p:txBody>
      </p:sp>
      <p:sp>
        <p:nvSpPr>
          <p:cNvPr id="5" name="Espace réservé du pied de page 4">
            <a:extLst>
              <a:ext uri="{FF2B5EF4-FFF2-40B4-BE49-F238E27FC236}">
                <a16:creationId xmlns:a16="http://schemas.microsoft.com/office/drawing/2014/main" id="{370FF97C-409C-9976-BEBA-0CC600A15F93}"/>
              </a:ext>
            </a:extLst>
          </p:cNvPr>
          <p:cNvSpPr txBox="1">
            <a:spLocks noGrp="1"/>
          </p:cNvSpPr>
          <p:nvPr>
            <p:ph type="ftr" sz="quarter" idx="9"/>
          </p:nvPr>
        </p:nvSpPr>
        <p:spPr/>
        <p:txBody>
          <a:bodyPr/>
          <a:lstStyle>
            <a:lvl1pPr>
              <a:defRPr/>
            </a:lvl1pPr>
          </a:lstStyle>
          <a:p>
            <a:pPr lvl="0"/>
            <a:r>
              <a:rPr lang="fr-FR"/>
              <a:t>Atelier N°8 Sonomètre</a:t>
            </a:r>
          </a:p>
        </p:txBody>
      </p:sp>
      <p:sp>
        <p:nvSpPr>
          <p:cNvPr id="6" name="Espace réservé du numéro de diapositive 5">
            <a:extLst>
              <a:ext uri="{FF2B5EF4-FFF2-40B4-BE49-F238E27FC236}">
                <a16:creationId xmlns:a16="http://schemas.microsoft.com/office/drawing/2014/main" id="{2AEB5F5A-1F8C-0385-97BC-F8642F602CE0}"/>
              </a:ext>
            </a:extLst>
          </p:cNvPr>
          <p:cNvSpPr txBox="1">
            <a:spLocks noGrp="1"/>
          </p:cNvSpPr>
          <p:nvPr>
            <p:ph type="sldNum" sz="quarter" idx="8"/>
          </p:nvPr>
        </p:nvSpPr>
        <p:spPr/>
        <p:txBody>
          <a:bodyPr/>
          <a:lstStyle>
            <a:lvl1pPr>
              <a:defRPr/>
            </a:lvl1pPr>
          </a:lstStyle>
          <a:p>
            <a:pPr lvl="0"/>
            <a:fld id="{2D6FD073-913A-47F5-90E6-D3D6BCFBC061}" type="slidenum">
              <a:t>‹N°›</a:t>
            </a:fld>
            <a:endParaRPr lang="fr-FR"/>
          </a:p>
        </p:txBody>
      </p:sp>
    </p:spTree>
    <p:extLst>
      <p:ext uri="{BB962C8B-B14F-4D97-AF65-F5344CB8AC3E}">
        <p14:creationId xmlns:p14="http://schemas.microsoft.com/office/powerpoint/2010/main" val="81456524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42419B-1D6E-042F-350F-0314B25C7A9E}"/>
              </a:ext>
            </a:extLst>
          </p:cNvPr>
          <p:cNvSpPr txBox="1">
            <a:spLocks noGrp="1"/>
          </p:cNvSpPr>
          <p:nvPr>
            <p:ph type="title"/>
          </p:nvPr>
        </p:nvSpPr>
        <p:spPr/>
        <p:txBody>
          <a:bodyPr/>
          <a:lstStyle>
            <a:lvl1pPr>
              <a:defRPr/>
            </a:lvl1pPr>
          </a:lstStyle>
          <a:p>
            <a:pPr lvl="0"/>
            <a:r>
              <a:rPr lang="fr-FR"/>
              <a:t>Modifiez le style du titre</a:t>
            </a:r>
          </a:p>
        </p:txBody>
      </p:sp>
      <p:sp>
        <p:nvSpPr>
          <p:cNvPr id="3" name="Espace réservé du contenu 2">
            <a:extLst>
              <a:ext uri="{FF2B5EF4-FFF2-40B4-BE49-F238E27FC236}">
                <a16:creationId xmlns:a16="http://schemas.microsoft.com/office/drawing/2014/main" id="{149DD74C-1FB3-4C82-FDF3-D0E673E66B07}"/>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3DDFB39-30A1-7DA9-519F-003BB20A03BA}"/>
              </a:ext>
            </a:extLst>
          </p:cNvPr>
          <p:cNvSpPr txBox="1">
            <a:spLocks noGrp="1"/>
          </p:cNvSpPr>
          <p:nvPr>
            <p:ph type="dt" sz="half" idx="7"/>
          </p:nvPr>
        </p:nvSpPr>
        <p:spPr/>
        <p:txBody>
          <a:bodyPr/>
          <a:lstStyle>
            <a:lvl1pPr>
              <a:defRPr/>
            </a:lvl1pPr>
          </a:lstStyle>
          <a:p>
            <a:pPr lvl="0"/>
            <a:fld id="{A05F47F6-7E0B-4D7D-8D16-9862B615A462}" type="datetime1">
              <a:rPr lang="fr-FR" smtClean="0"/>
              <a:t>14/05/2025</a:t>
            </a:fld>
            <a:endParaRPr lang="fr-FR"/>
          </a:p>
        </p:txBody>
      </p:sp>
      <p:sp>
        <p:nvSpPr>
          <p:cNvPr id="5" name="Espace réservé du pied de page 4">
            <a:extLst>
              <a:ext uri="{FF2B5EF4-FFF2-40B4-BE49-F238E27FC236}">
                <a16:creationId xmlns:a16="http://schemas.microsoft.com/office/drawing/2014/main" id="{36ED3D49-4DC8-E11B-C6DA-44D714EC4336}"/>
              </a:ext>
            </a:extLst>
          </p:cNvPr>
          <p:cNvSpPr txBox="1">
            <a:spLocks noGrp="1"/>
          </p:cNvSpPr>
          <p:nvPr>
            <p:ph type="ftr" sz="quarter" idx="9"/>
          </p:nvPr>
        </p:nvSpPr>
        <p:spPr/>
        <p:txBody>
          <a:bodyPr/>
          <a:lstStyle>
            <a:lvl1pPr>
              <a:defRPr/>
            </a:lvl1pPr>
          </a:lstStyle>
          <a:p>
            <a:pPr lvl="0"/>
            <a:r>
              <a:rPr lang="fr-FR"/>
              <a:t>Atelier N°8 Sonomètre</a:t>
            </a:r>
          </a:p>
        </p:txBody>
      </p:sp>
      <p:sp>
        <p:nvSpPr>
          <p:cNvPr id="6" name="Espace réservé du numéro de diapositive 5">
            <a:extLst>
              <a:ext uri="{FF2B5EF4-FFF2-40B4-BE49-F238E27FC236}">
                <a16:creationId xmlns:a16="http://schemas.microsoft.com/office/drawing/2014/main" id="{617EE7E1-E0A4-2048-2EF5-7CB3317F300C}"/>
              </a:ext>
            </a:extLst>
          </p:cNvPr>
          <p:cNvSpPr txBox="1">
            <a:spLocks noGrp="1"/>
          </p:cNvSpPr>
          <p:nvPr>
            <p:ph type="sldNum" sz="quarter" idx="8"/>
          </p:nvPr>
        </p:nvSpPr>
        <p:spPr/>
        <p:txBody>
          <a:bodyPr/>
          <a:lstStyle>
            <a:lvl1pPr>
              <a:defRPr/>
            </a:lvl1pPr>
          </a:lstStyle>
          <a:p>
            <a:pPr lvl="0"/>
            <a:fld id="{194736F0-A7F6-4D51-8B9A-7F73CE82FB1A}" type="slidenum">
              <a:t>‹N°›</a:t>
            </a:fld>
            <a:endParaRPr lang="fr-FR"/>
          </a:p>
        </p:txBody>
      </p:sp>
    </p:spTree>
    <p:extLst>
      <p:ext uri="{BB962C8B-B14F-4D97-AF65-F5344CB8AC3E}">
        <p14:creationId xmlns:p14="http://schemas.microsoft.com/office/powerpoint/2010/main" val="68005381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214E27-1005-71EF-30E5-A22614576755}"/>
              </a:ext>
            </a:extLst>
          </p:cNvPr>
          <p:cNvSpPr txBox="1">
            <a:spLocks noGrp="1"/>
          </p:cNvSpPr>
          <p:nvPr>
            <p:ph type="title"/>
          </p:nvPr>
        </p:nvSpPr>
        <p:spPr>
          <a:xfrm>
            <a:off x="831847" y="1709735"/>
            <a:ext cx="10515600" cy="2852735"/>
          </a:xfrm>
        </p:spPr>
        <p:txBody>
          <a:bodyPr anchor="b"/>
          <a:lstStyle>
            <a:lvl1pPr>
              <a:defRPr sz="6000"/>
            </a:lvl1pPr>
          </a:lstStyle>
          <a:p>
            <a:pPr lvl="0"/>
            <a:r>
              <a:rPr lang="fr-FR"/>
              <a:t>Modifiez le style du titre</a:t>
            </a:r>
          </a:p>
        </p:txBody>
      </p:sp>
      <p:sp>
        <p:nvSpPr>
          <p:cNvPr id="3" name="Espace réservé du texte 2">
            <a:extLst>
              <a:ext uri="{FF2B5EF4-FFF2-40B4-BE49-F238E27FC236}">
                <a16:creationId xmlns:a16="http://schemas.microsoft.com/office/drawing/2014/main" id="{FB4071DF-5753-7985-39DC-F4A9A23D1CDB}"/>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63342D5-21F6-994E-A29C-E545E1CB33F2}"/>
              </a:ext>
            </a:extLst>
          </p:cNvPr>
          <p:cNvSpPr txBox="1">
            <a:spLocks noGrp="1"/>
          </p:cNvSpPr>
          <p:nvPr>
            <p:ph type="dt" sz="half" idx="7"/>
          </p:nvPr>
        </p:nvSpPr>
        <p:spPr/>
        <p:txBody>
          <a:bodyPr/>
          <a:lstStyle>
            <a:lvl1pPr>
              <a:defRPr/>
            </a:lvl1pPr>
          </a:lstStyle>
          <a:p>
            <a:pPr lvl="0"/>
            <a:fld id="{576A51CA-2309-487D-868A-32BC6B695E5D}" type="datetime1">
              <a:rPr lang="fr-FR" smtClean="0"/>
              <a:t>14/05/2025</a:t>
            </a:fld>
            <a:endParaRPr lang="fr-FR"/>
          </a:p>
        </p:txBody>
      </p:sp>
      <p:sp>
        <p:nvSpPr>
          <p:cNvPr id="5" name="Espace réservé du pied de page 4">
            <a:extLst>
              <a:ext uri="{FF2B5EF4-FFF2-40B4-BE49-F238E27FC236}">
                <a16:creationId xmlns:a16="http://schemas.microsoft.com/office/drawing/2014/main" id="{BE39F860-1AB6-91FF-2A3F-AC78D7A4F0D4}"/>
              </a:ext>
            </a:extLst>
          </p:cNvPr>
          <p:cNvSpPr txBox="1">
            <a:spLocks noGrp="1"/>
          </p:cNvSpPr>
          <p:nvPr>
            <p:ph type="ftr" sz="quarter" idx="9"/>
          </p:nvPr>
        </p:nvSpPr>
        <p:spPr/>
        <p:txBody>
          <a:bodyPr/>
          <a:lstStyle>
            <a:lvl1pPr>
              <a:defRPr/>
            </a:lvl1pPr>
          </a:lstStyle>
          <a:p>
            <a:pPr lvl="0"/>
            <a:r>
              <a:rPr lang="fr-FR"/>
              <a:t>Atelier N°8 Sonomètre</a:t>
            </a:r>
          </a:p>
        </p:txBody>
      </p:sp>
      <p:sp>
        <p:nvSpPr>
          <p:cNvPr id="6" name="Espace réservé du numéro de diapositive 5">
            <a:extLst>
              <a:ext uri="{FF2B5EF4-FFF2-40B4-BE49-F238E27FC236}">
                <a16:creationId xmlns:a16="http://schemas.microsoft.com/office/drawing/2014/main" id="{26008D9F-A8B1-AB6F-08C5-D50EA73BB05C}"/>
              </a:ext>
            </a:extLst>
          </p:cNvPr>
          <p:cNvSpPr txBox="1">
            <a:spLocks noGrp="1"/>
          </p:cNvSpPr>
          <p:nvPr>
            <p:ph type="sldNum" sz="quarter" idx="8"/>
          </p:nvPr>
        </p:nvSpPr>
        <p:spPr/>
        <p:txBody>
          <a:bodyPr/>
          <a:lstStyle>
            <a:lvl1pPr>
              <a:defRPr/>
            </a:lvl1pPr>
          </a:lstStyle>
          <a:p>
            <a:pPr lvl="0"/>
            <a:fld id="{19394A80-2025-4316-9C7A-3F1BA192EB86}" type="slidenum">
              <a:t>‹N°›</a:t>
            </a:fld>
            <a:endParaRPr lang="fr-FR"/>
          </a:p>
        </p:txBody>
      </p:sp>
    </p:spTree>
    <p:extLst>
      <p:ext uri="{BB962C8B-B14F-4D97-AF65-F5344CB8AC3E}">
        <p14:creationId xmlns:p14="http://schemas.microsoft.com/office/powerpoint/2010/main" val="1112330073"/>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37D5EB-3855-5585-81B6-954A09ECD8C3}"/>
              </a:ext>
            </a:extLst>
          </p:cNvPr>
          <p:cNvSpPr txBox="1">
            <a:spLocks noGrp="1"/>
          </p:cNvSpPr>
          <p:nvPr>
            <p:ph type="title"/>
          </p:nvPr>
        </p:nvSpPr>
        <p:spPr/>
        <p:txBody>
          <a:bodyPr/>
          <a:lstStyle>
            <a:lvl1pPr>
              <a:defRPr/>
            </a:lvl1pPr>
          </a:lstStyle>
          <a:p>
            <a:pPr lvl="0"/>
            <a:r>
              <a:rPr lang="fr-FR"/>
              <a:t>Modifiez le style du titre</a:t>
            </a:r>
          </a:p>
        </p:txBody>
      </p:sp>
      <p:sp>
        <p:nvSpPr>
          <p:cNvPr id="3" name="Espace réservé du contenu 2">
            <a:extLst>
              <a:ext uri="{FF2B5EF4-FFF2-40B4-BE49-F238E27FC236}">
                <a16:creationId xmlns:a16="http://schemas.microsoft.com/office/drawing/2014/main" id="{B2A81769-4F95-36A8-DA7A-445CE2BB67BB}"/>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31C44BB4-F8D9-6497-C91E-FCFC24440690}"/>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A98A47F-52DE-DA2E-7065-1B68BEF1AD6F}"/>
              </a:ext>
            </a:extLst>
          </p:cNvPr>
          <p:cNvSpPr txBox="1">
            <a:spLocks noGrp="1"/>
          </p:cNvSpPr>
          <p:nvPr>
            <p:ph type="dt" sz="half" idx="7"/>
          </p:nvPr>
        </p:nvSpPr>
        <p:spPr/>
        <p:txBody>
          <a:bodyPr/>
          <a:lstStyle>
            <a:lvl1pPr>
              <a:defRPr/>
            </a:lvl1pPr>
          </a:lstStyle>
          <a:p>
            <a:pPr lvl="0"/>
            <a:fld id="{36B3358E-C60C-4CBE-B419-0057E19CE3A3}" type="datetime1">
              <a:rPr lang="fr-FR" smtClean="0"/>
              <a:t>14/05/2025</a:t>
            </a:fld>
            <a:endParaRPr lang="fr-FR"/>
          </a:p>
        </p:txBody>
      </p:sp>
      <p:sp>
        <p:nvSpPr>
          <p:cNvPr id="6" name="Espace réservé du pied de page 5">
            <a:extLst>
              <a:ext uri="{FF2B5EF4-FFF2-40B4-BE49-F238E27FC236}">
                <a16:creationId xmlns:a16="http://schemas.microsoft.com/office/drawing/2014/main" id="{D99AFDEF-BC59-1695-E97E-AEE078FD3542}"/>
              </a:ext>
            </a:extLst>
          </p:cNvPr>
          <p:cNvSpPr txBox="1">
            <a:spLocks noGrp="1"/>
          </p:cNvSpPr>
          <p:nvPr>
            <p:ph type="ftr" sz="quarter" idx="9"/>
          </p:nvPr>
        </p:nvSpPr>
        <p:spPr/>
        <p:txBody>
          <a:bodyPr/>
          <a:lstStyle>
            <a:lvl1pPr>
              <a:defRPr/>
            </a:lvl1pPr>
          </a:lstStyle>
          <a:p>
            <a:pPr lvl="0"/>
            <a:r>
              <a:rPr lang="fr-FR"/>
              <a:t>Atelier N°8 Sonomètre</a:t>
            </a:r>
          </a:p>
        </p:txBody>
      </p:sp>
      <p:sp>
        <p:nvSpPr>
          <p:cNvPr id="7" name="Espace réservé du numéro de diapositive 6">
            <a:extLst>
              <a:ext uri="{FF2B5EF4-FFF2-40B4-BE49-F238E27FC236}">
                <a16:creationId xmlns:a16="http://schemas.microsoft.com/office/drawing/2014/main" id="{91957D18-531D-5F4B-F526-6B1E2FEB4F16}"/>
              </a:ext>
            </a:extLst>
          </p:cNvPr>
          <p:cNvSpPr txBox="1">
            <a:spLocks noGrp="1"/>
          </p:cNvSpPr>
          <p:nvPr>
            <p:ph type="sldNum" sz="quarter" idx="8"/>
          </p:nvPr>
        </p:nvSpPr>
        <p:spPr/>
        <p:txBody>
          <a:bodyPr/>
          <a:lstStyle>
            <a:lvl1pPr>
              <a:defRPr/>
            </a:lvl1pPr>
          </a:lstStyle>
          <a:p>
            <a:pPr lvl="0"/>
            <a:fld id="{1C7640E5-5282-4D7F-87E8-6E47703620BD}" type="slidenum">
              <a:t>‹N°›</a:t>
            </a:fld>
            <a:endParaRPr lang="fr-FR"/>
          </a:p>
        </p:txBody>
      </p:sp>
    </p:spTree>
    <p:extLst>
      <p:ext uri="{BB962C8B-B14F-4D97-AF65-F5344CB8AC3E}">
        <p14:creationId xmlns:p14="http://schemas.microsoft.com/office/powerpoint/2010/main" val="2950038970"/>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9745E8-4635-0463-AF84-0825B525C04D}"/>
              </a:ext>
            </a:extLst>
          </p:cNvPr>
          <p:cNvSpPr txBox="1">
            <a:spLocks noGrp="1"/>
          </p:cNvSpPr>
          <p:nvPr>
            <p:ph type="title"/>
          </p:nvPr>
        </p:nvSpPr>
        <p:spPr>
          <a:xfrm>
            <a:off x="839784" y="365129"/>
            <a:ext cx="10515600" cy="1325559"/>
          </a:xfrm>
        </p:spPr>
        <p:txBody>
          <a:bodyPr/>
          <a:lstStyle>
            <a:lvl1pPr>
              <a:defRPr/>
            </a:lvl1pPr>
          </a:lstStyle>
          <a:p>
            <a:pPr lvl="0"/>
            <a:r>
              <a:rPr lang="fr-FR"/>
              <a:t>Modifiez le style du titre</a:t>
            </a:r>
          </a:p>
        </p:txBody>
      </p:sp>
      <p:sp>
        <p:nvSpPr>
          <p:cNvPr id="3" name="Espace réservé du texte 2">
            <a:extLst>
              <a:ext uri="{FF2B5EF4-FFF2-40B4-BE49-F238E27FC236}">
                <a16:creationId xmlns:a16="http://schemas.microsoft.com/office/drawing/2014/main" id="{6A165139-9C3D-3D64-291E-D92212728D8E}"/>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327C90E-E2E5-49F6-37A3-F96A563AA6C2}"/>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C61DAF0-1ED4-5B62-54B8-172CEB3EFF68}"/>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927D697-B397-5784-5EE5-5ABCB9BD93AE}"/>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E734C4D-E0EE-67F7-C48A-FD8DF568ACD8}"/>
              </a:ext>
            </a:extLst>
          </p:cNvPr>
          <p:cNvSpPr txBox="1">
            <a:spLocks noGrp="1"/>
          </p:cNvSpPr>
          <p:nvPr>
            <p:ph type="dt" sz="half" idx="7"/>
          </p:nvPr>
        </p:nvSpPr>
        <p:spPr/>
        <p:txBody>
          <a:bodyPr/>
          <a:lstStyle>
            <a:lvl1pPr>
              <a:defRPr/>
            </a:lvl1pPr>
          </a:lstStyle>
          <a:p>
            <a:pPr lvl="0"/>
            <a:fld id="{58992CBD-DAB1-4890-B9A4-002360F5CA0C}" type="datetime1">
              <a:rPr lang="fr-FR" smtClean="0"/>
              <a:t>14/05/2025</a:t>
            </a:fld>
            <a:endParaRPr lang="fr-FR"/>
          </a:p>
        </p:txBody>
      </p:sp>
      <p:sp>
        <p:nvSpPr>
          <p:cNvPr id="8" name="Espace réservé du pied de page 7">
            <a:extLst>
              <a:ext uri="{FF2B5EF4-FFF2-40B4-BE49-F238E27FC236}">
                <a16:creationId xmlns:a16="http://schemas.microsoft.com/office/drawing/2014/main" id="{DC7DCC3F-90C2-2687-F58B-2FABBCE9A0AF}"/>
              </a:ext>
            </a:extLst>
          </p:cNvPr>
          <p:cNvSpPr txBox="1">
            <a:spLocks noGrp="1"/>
          </p:cNvSpPr>
          <p:nvPr>
            <p:ph type="ftr" sz="quarter" idx="9"/>
          </p:nvPr>
        </p:nvSpPr>
        <p:spPr/>
        <p:txBody>
          <a:bodyPr/>
          <a:lstStyle>
            <a:lvl1pPr>
              <a:defRPr/>
            </a:lvl1pPr>
          </a:lstStyle>
          <a:p>
            <a:pPr lvl="0"/>
            <a:r>
              <a:rPr lang="fr-FR"/>
              <a:t>Atelier N°8 Sonomètre</a:t>
            </a:r>
          </a:p>
        </p:txBody>
      </p:sp>
      <p:sp>
        <p:nvSpPr>
          <p:cNvPr id="9" name="Espace réservé du numéro de diapositive 8">
            <a:extLst>
              <a:ext uri="{FF2B5EF4-FFF2-40B4-BE49-F238E27FC236}">
                <a16:creationId xmlns:a16="http://schemas.microsoft.com/office/drawing/2014/main" id="{CB598D8D-C9B1-1DBA-AC16-291F3C9D33C9}"/>
              </a:ext>
            </a:extLst>
          </p:cNvPr>
          <p:cNvSpPr txBox="1">
            <a:spLocks noGrp="1"/>
          </p:cNvSpPr>
          <p:nvPr>
            <p:ph type="sldNum" sz="quarter" idx="8"/>
          </p:nvPr>
        </p:nvSpPr>
        <p:spPr/>
        <p:txBody>
          <a:bodyPr/>
          <a:lstStyle>
            <a:lvl1pPr>
              <a:defRPr/>
            </a:lvl1pPr>
          </a:lstStyle>
          <a:p>
            <a:pPr lvl="0"/>
            <a:fld id="{5AC15535-3D1B-49B4-BCFC-98B10E293236}" type="slidenum">
              <a:t>‹N°›</a:t>
            </a:fld>
            <a:endParaRPr lang="fr-FR"/>
          </a:p>
        </p:txBody>
      </p:sp>
    </p:spTree>
    <p:extLst>
      <p:ext uri="{BB962C8B-B14F-4D97-AF65-F5344CB8AC3E}">
        <p14:creationId xmlns:p14="http://schemas.microsoft.com/office/powerpoint/2010/main" val="1381193032"/>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FF046E-7D67-C733-73D9-3ED07227F04B}"/>
              </a:ext>
            </a:extLst>
          </p:cNvPr>
          <p:cNvSpPr txBox="1">
            <a:spLocks noGrp="1"/>
          </p:cNvSpPr>
          <p:nvPr>
            <p:ph type="title"/>
          </p:nvPr>
        </p:nvSpPr>
        <p:spPr/>
        <p:txBody>
          <a:bodyPr/>
          <a:lstStyle>
            <a:lvl1pPr>
              <a:defRPr/>
            </a:lvl1pPr>
          </a:lstStyle>
          <a:p>
            <a:pPr lvl="0"/>
            <a:r>
              <a:rPr lang="fr-FR"/>
              <a:t>Modifiez le style du titre</a:t>
            </a:r>
          </a:p>
        </p:txBody>
      </p:sp>
      <p:sp>
        <p:nvSpPr>
          <p:cNvPr id="3" name="Espace réservé de la date 2">
            <a:extLst>
              <a:ext uri="{FF2B5EF4-FFF2-40B4-BE49-F238E27FC236}">
                <a16:creationId xmlns:a16="http://schemas.microsoft.com/office/drawing/2014/main" id="{57250556-E65C-C5C2-87AE-D9FFE86AF54B}"/>
              </a:ext>
            </a:extLst>
          </p:cNvPr>
          <p:cNvSpPr txBox="1">
            <a:spLocks noGrp="1"/>
          </p:cNvSpPr>
          <p:nvPr>
            <p:ph type="dt" sz="half" idx="7"/>
          </p:nvPr>
        </p:nvSpPr>
        <p:spPr/>
        <p:txBody>
          <a:bodyPr/>
          <a:lstStyle>
            <a:lvl1pPr>
              <a:defRPr/>
            </a:lvl1pPr>
          </a:lstStyle>
          <a:p>
            <a:pPr lvl="0"/>
            <a:fld id="{FCFAEB6E-2527-445B-A4F6-05791CE279A7}" type="datetime1">
              <a:rPr lang="fr-FR" smtClean="0"/>
              <a:t>14/05/2025</a:t>
            </a:fld>
            <a:endParaRPr lang="fr-FR"/>
          </a:p>
        </p:txBody>
      </p:sp>
      <p:sp>
        <p:nvSpPr>
          <p:cNvPr id="4" name="Espace réservé du pied de page 3">
            <a:extLst>
              <a:ext uri="{FF2B5EF4-FFF2-40B4-BE49-F238E27FC236}">
                <a16:creationId xmlns:a16="http://schemas.microsoft.com/office/drawing/2014/main" id="{F63C9A60-449F-30E3-0393-4AF8E373E454}"/>
              </a:ext>
            </a:extLst>
          </p:cNvPr>
          <p:cNvSpPr txBox="1">
            <a:spLocks noGrp="1"/>
          </p:cNvSpPr>
          <p:nvPr>
            <p:ph type="ftr" sz="quarter" idx="9"/>
          </p:nvPr>
        </p:nvSpPr>
        <p:spPr/>
        <p:txBody>
          <a:bodyPr/>
          <a:lstStyle>
            <a:lvl1pPr>
              <a:defRPr/>
            </a:lvl1pPr>
          </a:lstStyle>
          <a:p>
            <a:pPr lvl="0"/>
            <a:r>
              <a:rPr lang="fr-FR"/>
              <a:t>Atelier N°8 Sonomètre</a:t>
            </a:r>
          </a:p>
        </p:txBody>
      </p:sp>
      <p:sp>
        <p:nvSpPr>
          <p:cNvPr id="5" name="Espace réservé du numéro de diapositive 4">
            <a:extLst>
              <a:ext uri="{FF2B5EF4-FFF2-40B4-BE49-F238E27FC236}">
                <a16:creationId xmlns:a16="http://schemas.microsoft.com/office/drawing/2014/main" id="{BA72BF95-A9F3-1EFF-DC36-583C59ED3955}"/>
              </a:ext>
            </a:extLst>
          </p:cNvPr>
          <p:cNvSpPr txBox="1">
            <a:spLocks noGrp="1"/>
          </p:cNvSpPr>
          <p:nvPr>
            <p:ph type="sldNum" sz="quarter" idx="8"/>
          </p:nvPr>
        </p:nvSpPr>
        <p:spPr/>
        <p:txBody>
          <a:bodyPr/>
          <a:lstStyle>
            <a:lvl1pPr>
              <a:defRPr/>
            </a:lvl1pPr>
          </a:lstStyle>
          <a:p>
            <a:pPr lvl="0"/>
            <a:fld id="{327D4371-B151-49BD-BF8A-F49E94754556}" type="slidenum">
              <a:t>‹N°›</a:t>
            </a:fld>
            <a:endParaRPr lang="fr-FR"/>
          </a:p>
        </p:txBody>
      </p:sp>
    </p:spTree>
    <p:extLst>
      <p:ext uri="{BB962C8B-B14F-4D97-AF65-F5344CB8AC3E}">
        <p14:creationId xmlns:p14="http://schemas.microsoft.com/office/powerpoint/2010/main" val="1895938756"/>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BB5D513-B66C-DC13-7C4D-2B9C6D4B3F6C}"/>
              </a:ext>
            </a:extLst>
          </p:cNvPr>
          <p:cNvSpPr txBox="1">
            <a:spLocks noGrp="1"/>
          </p:cNvSpPr>
          <p:nvPr>
            <p:ph type="dt" sz="half" idx="7"/>
          </p:nvPr>
        </p:nvSpPr>
        <p:spPr/>
        <p:txBody>
          <a:bodyPr/>
          <a:lstStyle>
            <a:lvl1pPr>
              <a:defRPr/>
            </a:lvl1pPr>
          </a:lstStyle>
          <a:p>
            <a:pPr lvl="0"/>
            <a:fld id="{151C92D2-3874-4F63-8A39-DEA5F473D98F}" type="datetime1">
              <a:rPr lang="fr-FR" smtClean="0"/>
              <a:t>14/05/2025</a:t>
            </a:fld>
            <a:endParaRPr lang="fr-FR"/>
          </a:p>
        </p:txBody>
      </p:sp>
      <p:sp>
        <p:nvSpPr>
          <p:cNvPr id="3" name="Espace réservé du pied de page 2">
            <a:extLst>
              <a:ext uri="{FF2B5EF4-FFF2-40B4-BE49-F238E27FC236}">
                <a16:creationId xmlns:a16="http://schemas.microsoft.com/office/drawing/2014/main" id="{5160D9B5-45E1-DD59-0899-2CE6C4CABF19}"/>
              </a:ext>
            </a:extLst>
          </p:cNvPr>
          <p:cNvSpPr txBox="1">
            <a:spLocks noGrp="1"/>
          </p:cNvSpPr>
          <p:nvPr>
            <p:ph type="ftr" sz="quarter" idx="9"/>
          </p:nvPr>
        </p:nvSpPr>
        <p:spPr/>
        <p:txBody>
          <a:bodyPr/>
          <a:lstStyle>
            <a:lvl1pPr>
              <a:defRPr/>
            </a:lvl1pPr>
          </a:lstStyle>
          <a:p>
            <a:pPr lvl="0"/>
            <a:r>
              <a:rPr lang="fr-FR"/>
              <a:t>Atelier N°8 Sonomètre</a:t>
            </a:r>
          </a:p>
        </p:txBody>
      </p:sp>
      <p:sp>
        <p:nvSpPr>
          <p:cNvPr id="4" name="Espace réservé du numéro de diapositive 3">
            <a:extLst>
              <a:ext uri="{FF2B5EF4-FFF2-40B4-BE49-F238E27FC236}">
                <a16:creationId xmlns:a16="http://schemas.microsoft.com/office/drawing/2014/main" id="{DC9EAE9F-73D0-0B5A-F763-2413162BACF4}"/>
              </a:ext>
            </a:extLst>
          </p:cNvPr>
          <p:cNvSpPr txBox="1">
            <a:spLocks noGrp="1"/>
          </p:cNvSpPr>
          <p:nvPr>
            <p:ph type="sldNum" sz="quarter" idx="8"/>
          </p:nvPr>
        </p:nvSpPr>
        <p:spPr/>
        <p:txBody>
          <a:bodyPr/>
          <a:lstStyle>
            <a:lvl1pPr>
              <a:defRPr/>
            </a:lvl1pPr>
          </a:lstStyle>
          <a:p>
            <a:pPr lvl="0"/>
            <a:fld id="{C795177D-ED57-4E70-BAEE-46FE64F2891D}" type="slidenum">
              <a:t>‹N°›</a:t>
            </a:fld>
            <a:endParaRPr lang="fr-FR"/>
          </a:p>
        </p:txBody>
      </p:sp>
    </p:spTree>
    <p:extLst>
      <p:ext uri="{BB962C8B-B14F-4D97-AF65-F5344CB8AC3E}">
        <p14:creationId xmlns:p14="http://schemas.microsoft.com/office/powerpoint/2010/main" val="196476091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2225DA-08BD-2687-17F3-454E20A5D814}"/>
              </a:ext>
            </a:extLst>
          </p:cNvPr>
          <p:cNvSpPr txBox="1">
            <a:spLocks noGrp="1"/>
          </p:cNvSpPr>
          <p:nvPr>
            <p:ph type="title"/>
          </p:nvPr>
        </p:nvSpPr>
        <p:spPr>
          <a:xfrm>
            <a:off x="839784" y="457200"/>
            <a:ext cx="3932240" cy="1600200"/>
          </a:xfrm>
        </p:spPr>
        <p:txBody>
          <a:bodyPr anchor="b"/>
          <a:lstStyle>
            <a:lvl1pPr>
              <a:defRPr sz="3200"/>
            </a:lvl1pPr>
          </a:lstStyle>
          <a:p>
            <a:pPr lvl="0"/>
            <a:r>
              <a:rPr lang="fr-FR"/>
              <a:t>Modifiez le style du titre</a:t>
            </a:r>
          </a:p>
        </p:txBody>
      </p:sp>
      <p:sp>
        <p:nvSpPr>
          <p:cNvPr id="3" name="Espace réservé du contenu 2">
            <a:extLst>
              <a:ext uri="{FF2B5EF4-FFF2-40B4-BE49-F238E27FC236}">
                <a16:creationId xmlns:a16="http://schemas.microsoft.com/office/drawing/2014/main" id="{135334D0-9656-2511-057B-D748CFBBC0F6}"/>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0385A6D-586C-133B-7F30-C9B0705090C8}"/>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09EB997-0C66-714B-1BAB-CB1C428D0B5A}"/>
              </a:ext>
            </a:extLst>
          </p:cNvPr>
          <p:cNvSpPr txBox="1">
            <a:spLocks noGrp="1"/>
          </p:cNvSpPr>
          <p:nvPr>
            <p:ph type="dt" sz="half" idx="7"/>
          </p:nvPr>
        </p:nvSpPr>
        <p:spPr/>
        <p:txBody>
          <a:bodyPr/>
          <a:lstStyle>
            <a:lvl1pPr>
              <a:defRPr/>
            </a:lvl1pPr>
          </a:lstStyle>
          <a:p>
            <a:pPr lvl="0"/>
            <a:fld id="{96ADBBD4-3B65-4D75-80BA-C49E505705D7}" type="datetime1">
              <a:rPr lang="fr-FR" smtClean="0"/>
              <a:t>14/05/2025</a:t>
            </a:fld>
            <a:endParaRPr lang="fr-FR"/>
          </a:p>
        </p:txBody>
      </p:sp>
      <p:sp>
        <p:nvSpPr>
          <p:cNvPr id="6" name="Espace réservé du pied de page 5">
            <a:extLst>
              <a:ext uri="{FF2B5EF4-FFF2-40B4-BE49-F238E27FC236}">
                <a16:creationId xmlns:a16="http://schemas.microsoft.com/office/drawing/2014/main" id="{E714300E-E669-C29D-D06F-EC740BBC0AF9}"/>
              </a:ext>
            </a:extLst>
          </p:cNvPr>
          <p:cNvSpPr txBox="1">
            <a:spLocks noGrp="1"/>
          </p:cNvSpPr>
          <p:nvPr>
            <p:ph type="ftr" sz="quarter" idx="9"/>
          </p:nvPr>
        </p:nvSpPr>
        <p:spPr/>
        <p:txBody>
          <a:bodyPr/>
          <a:lstStyle>
            <a:lvl1pPr>
              <a:defRPr/>
            </a:lvl1pPr>
          </a:lstStyle>
          <a:p>
            <a:pPr lvl="0"/>
            <a:r>
              <a:rPr lang="fr-FR"/>
              <a:t>Atelier N°8 Sonomètre</a:t>
            </a:r>
          </a:p>
        </p:txBody>
      </p:sp>
      <p:sp>
        <p:nvSpPr>
          <p:cNvPr id="7" name="Espace réservé du numéro de diapositive 6">
            <a:extLst>
              <a:ext uri="{FF2B5EF4-FFF2-40B4-BE49-F238E27FC236}">
                <a16:creationId xmlns:a16="http://schemas.microsoft.com/office/drawing/2014/main" id="{55D0C369-C068-18D0-7FFB-E752A7145BCD}"/>
              </a:ext>
            </a:extLst>
          </p:cNvPr>
          <p:cNvSpPr txBox="1">
            <a:spLocks noGrp="1"/>
          </p:cNvSpPr>
          <p:nvPr>
            <p:ph type="sldNum" sz="quarter" idx="8"/>
          </p:nvPr>
        </p:nvSpPr>
        <p:spPr/>
        <p:txBody>
          <a:bodyPr/>
          <a:lstStyle>
            <a:lvl1pPr>
              <a:defRPr/>
            </a:lvl1pPr>
          </a:lstStyle>
          <a:p>
            <a:pPr lvl="0"/>
            <a:fld id="{269DAEC7-4923-4DDF-9DC0-DED51D4D358A}" type="slidenum">
              <a:t>‹N°›</a:t>
            </a:fld>
            <a:endParaRPr lang="fr-FR"/>
          </a:p>
        </p:txBody>
      </p:sp>
    </p:spTree>
    <p:extLst>
      <p:ext uri="{BB962C8B-B14F-4D97-AF65-F5344CB8AC3E}">
        <p14:creationId xmlns:p14="http://schemas.microsoft.com/office/powerpoint/2010/main" val="372824000"/>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200A29-88A9-5846-14BE-4CA4A3626B7E}"/>
              </a:ext>
            </a:extLst>
          </p:cNvPr>
          <p:cNvSpPr txBox="1">
            <a:spLocks noGrp="1"/>
          </p:cNvSpPr>
          <p:nvPr>
            <p:ph type="title"/>
          </p:nvPr>
        </p:nvSpPr>
        <p:spPr>
          <a:xfrm>
            <a:off x="839784" y="457200"/>
            <a:ext cx="3932240" cy="1600200"/>
          </a:xfrm>
        </p:spPr>
        <p:txBody>
          <a:bodyPr anchor="b"/>
          <a:lstStyle>
            <a:lvl1pPr>
              <a:defRPr sz="3200"/>
            </a:lvl1pPr>
          </a:lstStyle>
          <a:p>
            <a:pPr lvl="0"/>
            <a:r>
              <a:rPr lang="fr-FR"/>
              <a:t>Modifiez le style du titre</a:t>
            </a:r>
          </a:p>
        </p:txBody>
      </p:sp>
      <p:sp>
        <p:nvSpPr>
          <p:cNvPr id="3" name="Espace réservé pour une image  2">
            <a:extLst>
              <a:ext uri="{FF2B5EF4-FFF2-40B4-BE49-F238E27FC236}">
                <a16:creationId xmlns:a16="http://schemas.microsoft.com/office/drawing/2014/main" id="{9027F5A3-94F0-0424-4140-6B0753B6ED7C}"/>
              </a:ext>
            </a:extLst>
          </p:cNvPr>
          <p:cNvSpPr txBox="1">
            <a:spLocks noGrp="1"/>
          </p:cNvSpPr>
          <p:nvPr>
            <p:ph type="pic" idx="1"/>
          </p:nvPr>
        </p:nvSpPr>
        <p:spPr>
          <a:xfrm>
            <a:off x="5183184" y="987423"/>
            <a:ext cx="6172200" cy="4873623"/>
          </a:xfrm>
        </p:spPr>
        <p:txBody>
          <a:bodyPr/>
          <a:lstStyle>
            <a:lvl1pPr marL="0" indent="0">
              <a:buNone/>
              <a:defRPr sz="3200"/>
            </a:lvl1pPr>
          </a:lstStyle>
          <a:p>
            <a:pPr lvl="0"/>
            <a:endParaRPr lang="fr-FR"/>
          </a:p>
        </p:txBody>
      </p:sp>
      <p:sp>
        <p:nvSpPr>
          <p:cNvPr id="4" name="Espace réservé du texte 3">
            <a:extLst>
              <a:ext uri="{FF2B5EF4-FFF2-40B4-BE49-F238E27FC236}">
                <a16:creationId xmlns:a16="http://schemas.microsoft.com/office/drawing/2014/main" id="{8C5E491F-4119-4607-415B-B262168108ED}"/>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D250D1D-118C-C302-4D2D-F19497F005F1}"/>
              </a:ext>
            </a:extLst>
          </p:cNvPr>
          <p:cNvSpPr txBox="1">
            <a:spLocks noGrp="1"/>
          </p:cNvSpPr>
          <p:nvPr>
            <p:ph type="dt" sz="half" idx="7"/>
          </p:nvPr>
        </p:nvSpPr>
        <p:spPr/>
        <p:txBody>
          <a:bodyPr/>
          <a:lstStyle>
            <a:lvl1pPr>
              <a:defRPr/>
            </a:lvl1pPr>
          </a:lstStyle>
          <a:p>
            <a:pPr lvl="0"/>
            <a:fld id="{2BBDDF5C-1262-46B1-B853-5E9AD7BDD9E3}" type="datetime1">
              <a:rPr lang="fr-FR" smtClean="0"/>
              <a:t>14/05/2025</a:t>
            </a:fld>
            <a:endParaRPr lang="fr-FR"/>
          </a:p>
        </p:txBody>
      </p:sp>
      <p:sp>
        <p:nvSpPr>
          <p:cNvPr id="6" name="Espace réservé du pied de page 5">
            <a:extLst>
              <a:ext uri="{FF2B5EF4-FFF2-40B4-BE49-F238E27FC236}">
                <a16:creationId xmlns:a16="http://schemas.microsoft.com/office/drawing/2014/main" id="{73043483-E728-759B-3E37-05214AA116C5}"/>
              </a:ext>
            </a:extLst>
          </p:cNvPr>
          <p:cNvSpPr txBox="1">
            <a:spLocks noGrp="1"/>
          </p:cNvSpPr>
          <p:nvPr>
            <p:ph type="ftr" sz="quarter" idx="9"/>
          </p:nvPr>
        </p:nvSpPr>
        <p:spPr/>
        <p:txBody>
          <a:bodyPr/>
          <a:lstStyle>
            <a:lvl1pPr>
              <a:defRPr/>
            </a:lvl1pPr>
          </a:lstStyle>
          <a:p>
            <a:pPr lvl="0"/>
            <a:r>
              <a:rPr lang="fr-FR"/>
              <a:t>Atelier N°8 Sonomètre</a:t>
            </a:r>
          </a:p>
        </p:txBody>
      </p:sp>
      <p:sp>
        <p:nvSpPr>
          <p:cNvPr id="7" name="Espace réservé du numéro de diapositive 6">
            <a:extLst>
              <a:ext uri="{FF2B5EF4-FFF2-40B4-BE49-F238E27FC236}">
                <a16:creationId xmlns:a16="http://schemas.microsoft.com/office/drawing/2014/main" id="{E3CF76E7-506D-09A4-FD45-65F6AE58A4EF}"/>
              </a:ext>
            </a:extLst>
          </p:cNvPr>
          <p:cNvSpPr txBox="1">
            <a:spLocks noGrp="1"/>
          </p:cNvSpPr>
          <p:nvPr>
            <p:ph type="sldNum" sz="quarter" idx="8"/>
          </p:nvPr>
        </p:nvSpPr>
        <p:spPr/>
        <p:txBody>
          <a:bodyPr/>
          <a:lstStyle>
            <a:lvl1pPr>
              <a:defRPr/>
            </a:lvl1pPr>
          </a:lstStyle>
          <a:p>
            <a:pPr lvl="0"/>
            <a:fld id="{0881ABD3-C99F-4726-AB49-3CABE848D70C}" type="slidenum">
              <a:t>‹N°›</a:t>
            </a:fld>
            <a:endParaRPr lang="fr-FR"/>
          </a:p>
        </p:txBody>
      </p:sp>
    </p:spTree>
    <p:extLst>
      <p:ext uri="{BB962C8B-B14F-4D97-AF65-F5344CB8AC3E}">
        <p14:creationId xmlns:p14="http://schemas.microsoft.com/office/powerpoint/2010/main" val="296830595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4737034-47B8-605E-06C6-CC0F4D0BE5A9}"/>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fr-FR"/>
              <a:t>Modifiez le style du titre</a:t>
            </a:r>
          </a:p>
        </p:txBody>
      </p:sp>
      <p:sp>
        <p:nvSpPr>
          <p:cNvPr id="3" name="Espace réservé du texte 2">
            <a:extLst>
              <a:ext uri="{FF2B5EF4-FFF2-40B4-BE49-F238E27FC236}">
                <a16:creationId xmlns:a16="http://schemas.microsoft.com/office/drawing/2014/main" id="{AE4DF2D5-66F3-20BD-9141-0E9DCA64B9A7}"/>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A6AEC2D-63B2-ACB7-A7A2-90B81435307A}"/>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fr-FR" sz="1200" b="0" i="0" u="none" strike="noStrike" kern="1200" cap="none" spc="0" baseline="0">
                <a:solidFill>
                  <a:srgbClr val="898989"/>
                </a:solidFill>
                <a:uFillTx/>
                <a:latin typeface="Calibri"/>
              </a:defRPr>
            </a:lvl1pPr>
          </a:lstStyle>
          <a:p>
            <a:pPr lvl="0"/>
            <a:fld id="{A4BB8C79-FD18-47AF-BFED-2997208B55E1}" type="datetime1">
              <a:rPr lang="fr-FR" smtClean="0"/>
              <a:t>14/05/2025</a:t>
            </a:fld>
            <a:endParaRPr lang="fr-FR"/>
          </a:p>
        </p:txBody>
      </p:sp>
      <p:sp>
        <p:nvSpPr>
          <p:cNvPr id="5" name="Espace réservé du pied de page 4">
            <a:extLst>
              <a:ext uri="{FF2B5EF4-FFF2-40B4-BE49-F238E27FC236}">
                <a16:creationId xmlns:a16="http://schemas.microsoft.com/office/drawing/2014/main" id="{2C1F8F4A-15ED-2B16-22FE-F556BDE96FEA}"/>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fr-FR" sz="1200" b="0" i="0" u="none" strike="noStrike" kern="1200" cap="none" spc="0" baseline="0">
                <a:solidFill>
                  <a:srgbClr val="898989"/>
                </a:solidFill>
                <a:uFillTx/>
                <a:latin typeface="Calibri"/>
              </a:defRPr>
            </a:lvl1pPr>
          </a:lstStyle>
          <a:p>
            <a:pPr lvl="0"/>
            <a:r>
              <a:rPr lang="fr-FR"/>
              <a:t>Atelier N°8 Sonomètre</a:t>
            </a:r>
          </a:p>
        </p:txBody>
      </p:sp>
      <p:sp>
        <p:nvSpPr>
          <p:cNvPr id="6" name="Espace réservé du numéro de diapositive 5">
            <a:extLst>
              <a:ext uri="{FF2B5EF4-FFF2-40B4-BE49-F238E27FC236}">
                <a16:creationId xmlns:a16="http://schemas.microsoft.com/office/drawing/2014/main" id="{A92FEE32-8EAD-7BA1-9EE9-BF459881A768}"/>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fr-FR" sz="1200" b="0" i="0" u="none" strike="noStrike" kern="1200" cap="none" spc="0" baseline="0">
                <a:solidFill>
                  <a:srgbClr val="898989"/>
                </a:solidFill>
                <a:uFillTx/>
                <a:latin typeface="Calibri"/>
              </a:defRPr>
            </a:lvl1pPr>
          </a:lstStyle>
          <a:p>
            <a:pPr lvl="0"/>
            <a:fld id="{4C66FF18-1E71-49A6-808E-62424E33F4C7}" type="slidenum">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hf sldNum="0" hdr="0"/>
  <p:txStyles>
    <p:titleStyle>
      <a:lvl1pPr marL="0" marR="0" lvl="0" indent="0" algn="l" defTabSz="914400" rtl="0" fontAlgn="auto" hangingPunct="1">
        <a:lnSpc>
          <a:spcPct val="90000"/>
        </a:lnSpc>
        <a:spcBef>
          <a:spcPts val="0"/>
        </a:spcBef>
        <a:spcAft>
          <a:spcPts val="0"/>
        </a:spcAft>
        <a:buNone/>
        <a:tabLst/>
        <a:defRPr lang="fr-FR" sz="4400" b="0" i="0" u="none" strike="noStrike" kern="1200" cap="none" spc="0" baseline="0">
          <a:solidFill>
            <a:srgbClr val="000000"/>
          </a:solidFill>
          <a:uFillTx/>
          <a:latin typeface="Calibri Light"/>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fr-FR" sz="2800" b="0" i="0" u="none" strike="noStrike" kern="1200" cap="none" spc="0" baseline="0">
          <a:solidFill>
            <a:srgbClr val="000000"/>
          </a:solidFill>
          <a:uFillTx/>
          <a:latin typeface="Calibri"/>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fr-FR" sz="2400" b="0" i="0" u="none" strike="noStrike" kern="1200" cap="none" spc="0" baseline="0">
          <a:solidFill>
            <a:srgbClr val="000000"/>
          </a:solidFill>
          <a:uFillTx/>
          <a:latin typeface="Calibri"/>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fr-FR" sz="2000" b="0" i="0" u="none" strike="noStrike" kern="1200" cap="none" spc="0" baseline="0">
          <a:solidFill>
            <a:srgbClr val="000000"/>
          </a:solidFill>
          <a:uFillTx/>
          <a:latin typeface="Calibri"/>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fr-FR"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jpg"/><Relationship Id="rId2"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image" Target="../media/image19.jp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hyperlink" Target="https://www.youtube.com/watch?v=9mSZOFlA_4w" TargetMode="External"/><Relationship Id="rId3" Type="http://schemas.openxmlformats.org/officeDocument/2006/relationships/hyperlink" Target="https://fr.wikipedia.org/wiki/%C3%89lectronique_(technique)" TargetMode="External"/><Relationship Id="rId7" Type="http://schemas.openxmlformats.org/officeDocument/2006/relationships/hyperlink" Target="https://fr.wikipedia.org/wiki/Tension_%C3%A9lectrique" TargetMode="External"/><Relationship Id="rId2" Type="http://schemas.openxmlformats.org/officeDocument/2006/relationships/hyperlink" Target="250514%20atelier%20N&#176;8%20sonometre.pptx" TargetMode="External"/><Relationship Id="rId1" Type="http://schemas.openxmlformats.org/officeDocument/2006/relationships/slideLayout" Target="../slideLayouts/slideLayout7.xml"/><Relationship Id="rId6" Type="http://schemas.openxmlformats.org/officeDocument/2006/relationships/hyperlink" Target="https://fr.wikipedia.org/wiki/Bit_(informatique)" TargetMode="External"/><Relationship Id="rId5" Type="http://schemas.openxmlformats.org/officeDocument/2006/relationships/hyperlink" Target="https://fr.wikipedia.org/wiki/Num%C3%A9rique" TargetMode="External"/><Relationship Id="rId4" Type="http://schemas.openxmlformats.org/officeDocument/2006/relationships/hyperlink" Target="https://fr.wikipedia.org/wiki/Analogique" TargetMode="External"/><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CA0092-9B13-9EE4-FC6B-8A4D127DF8C5}"/>
              </a:ext>
            </a:extLst>
          </p:cNvPr>
          <p:cNvSpPr txBox="1">
            <a:spLocks noGrp="1"/>
          </p:cNvSpPr>
          <p:nvPr>
            <p:ph type="ctrTitle"/>
          </p:nvPr>
        </p:nvSpPr>
        <p:spPr>
          <a:xfrm>
            <a:off x="1524003" y="-1005693"/>
            <a:ext cx="9144000" cy="2387598"/>
          </a:xfrm>
        </p:spPr>
        <p:txBody>
          <a:bodyPr/>
          <a:lstStyle/>
          <a:p>
            <a:pPr lvl="0"/>
            <a:r>
              <a:rPr lang="fr-FR">
                <a:latin typeface="Tahoma" pitchFamily="34"/>
                <a:ea typeface="Tahoma" pitchFamily="34"/>
                <a:cs typeface="Tahoma" pitchFamily="34"/>
              </a:rPr>
              <a:t>Atelier Raspi</a:t>
            </a:r>
          </a:p>
        </p:txBody>
      </p:sp>
      <p:pic>
        <p:nvPicPr>
          <p:cNvPr id="3" name="Image 5">
            <a:extLst>
              <a:ext uri="{FF2B5EF4-FFF2-40B4-BE49-F238E27FC236}">
                <a16:creationId xmlns:a16="http://schemas.microsoft.com/office/drawing/2014/main" id="{597C92E6-6492-B8A3-0811-EFE1DBDD07AB}"/>
              </a:ext>
            </a:extLst>
          </p:cNvPr>
          <p:cNvPicPr>
            <a:picLocks noChangeAspect="1"/>
          </p:cNvPicPr>
          <p:nvPr/>
        </p:nvPicPr>
        <p:blipFill>
          <a:blip r:embed="rId2"/>
          <a:stretch>
            <a:fillRect/>
          </a:stretch>
        </p:blipFill>
        <p:spPr>
          <a:xfrm>
            <a:off x="830394" y="3185806"/>
            <a:ext cx="721324" cy="860358"/>
          </a:xfrm>
          <a:prstGeom prst="rect">
            <a:avLst/>
          </a:prstGeom>
          <a:noFill/>
          <a:ln cap="flat">
            <a:noFill/>
          </a:ln>
        </p:spPr>
      </p:pic>
      <p:pic>
        <p:nvPicPr>
          <p:cNvPr id="4" name="Image 13">
            <a:extLst>
              <a:ext uri="{FF2B5EF4-FFF2-40B4-BE49-F238E27FC236}">
                <a16:creationId xmlns:a16="http://schemas.microsoft.com/office/drawing/2014/main" id="{CEF9029F-5A11-BDE3-1355-625438F6C61D}"/>
              </a:ext>
            </a:extLst>
          </p:cNvPr>
          <p:cNvPicPr>
            <a:picLocks noChangeAspect="1"/>
          </p:cNvPicPr>
          <p:nvPr/>
        </p:nvPicPr>
        <p:blipFill>
          <a:blip r:embed="rId3"/>
          <a:stretch>
            <a:fillRect/>
          </a:stretch>
        </p:blipFill>
        <p:spPr>
          <a:xfrm>
            <a:off x="481303" y="676729"/>
            <a:ext cx="1300633" cy="1300633"/>
          </a:xfrm>
          <a:prstGeom prst="rect">
            <a:avLst/>
          </a:prstGeom>
          <a:noFill/>
          <a:ln cap="flat">
            <a:noFill/>
          </a:ln>
        </p:spPr>
      </p:pic>
      <p:pic>
        <p:nvPicPr>
          <p:cNvPr id="5" name="Image 10">
            <a:extLst>
              <a:ext uri="{FF2B5EF4-FFF2-40B4-BE49-F238E27FC236}">
                <a16:creationId xmlns:a16="http://schemas.microsoft.com/office/drawing/2014/main" id="{B6F9BB95-4EC8-7DE3-CC87-C6331AD7C470}"/>
              </a:ext>
            </a:extLst>
          </p:cNvPr>
          <p:cNvPicPr>
            <a:picLocks noChangeAspect="1"/>
          </p:cNvPicPr>
          <p:nvPr/>
        </p:nvPicPr>
        <p:blipFill>
          <a:blip r:embed="rId4"/>
          <a:stretch>
            <a:fillRect/>
          </a:stretch>
        </p:blipFill>
        <p:spPr>
          <a:xfrm>
            <a:off x="7916006" y="2604540"/>
            <a:ext cx="3289334" cy="3205639"/>
          </a:xfrm>
          <a:prstGeom prst="rect">
            <a:avLst/>
          </a:prstGeom>
          <a:noFill/>
          <a:ln cap="flat">
            <a:noFill/>
          </a:ln>
        </p:spPr>
      </p:pic>
      <p:pic>
        <p:nvPicPr>
          <p:cNvPr id="6" name="Image 12">
            <a:extLst>
              <a:ext uri="{FF2B5EF4-FFF2-40B4-BE49-F238E27FC236}">
                <a16:creationId xmlns:a16="http://schemas.microsoft.com/office/drawing/2014/main" id="{D8A553B5-E736-F1E2-3442-86607513AE57}"/>
              </a:ext>
            </a:extLst>
          </p:cNvPr>
          <p:cNvPicPr>
            <a:picLocks noChangeAspect="1"/>
          </p:cNvPicPr>
          <p:nvPr/>
        </p:nvPicPr>
        <p:blipFill>
          <a:blip r:embed="rId5"/>
          <a:stretch>
            <a:fillRect/>
          </a:stretch>
        </p:blipFill>
        <p:spPr>
          <a:xfrm>
            <a:off x="779654" y="4257062"/>
            <a:ext cx="970516" cy="988210"/>
          </a:xfrm>
          <a:prstGeom prst="rect">
            <a:avLst/>
          </a:prstGeom>
          <a:noFill/>
          <a:ln cap="flat">
            <a:noFill/>
          </a:ln>
        </p:spPr>
      </p:pic>
      <p:sp>
        <p:nvSpPr>
          <p:cNvPr id="7" name="ZoneTexte 13">
            <a:extLst>
              <a:ext uri="{FF2B5EF4-FFF2-40B4-BE49-F238E27FC236}">
                <a16:creationId xmlns:a16="http://schemas.microsoft.com/office/drawing/2014/main" id="{1E79916F-D36B-2C3D-FA02-A46DC92D2366}"/>
              </a:ext>
            </a:extLst>
          </p:cNvPr>
          <p:cNvSpPr txBox="1"/>
          <p:nvPr/>
        </p:nvSpPr>
        <p:spPr>
          <a:xfrm>
            <a:off x="260338" y="6385959"/>
            <a:ext cx="11931667"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L’atelier a pour valeurs, le partage, l’aide, la formation, le faire et construire ensemble à partir de l’expérience des participants</a:t>
            </a:r>
          </a:p>
        </p:txBody>
      </p:sp>
      <p:sp>
        <p:nvSpPr>
          <p:cNvPr id="8" name="ZoneTexte 14">
            <a:extLst>
              <a:ext uri="{FF2B5EF4-FFF2-40B4-BE49-F238E27FC236}">
                <a16:creationId xmlns:a16="http://schemas.microsoft.com/office/drawing/2014/main" id="{B3A132A5-01FC-7B64-38E2-2E917786D3C0}"/>
              </a:ext>
            </a:extLst>
          </p:cNvPr>
          <p:cNvSpPr txBox="1"/>
          <p:nvPr/>
        </p:nvSpPr>
        <p:spPr>
          <a:xfrm>
            <a:off x="1900799" y="3706401"/>
            <a:ext cx="2375199"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Logo du Raspberry Pico</a:t>
            </a:r>
          </a:p>
        </p:txBody>
      </p:sp>
      <p:sp>
        <p:nvSpPr>
          <p:cNvPr id="9" name="ZoneTexte 15">
            <a:extLst>
              <a:ext uri="{FF2B5EF4-FFF2-40B4-BE49-F238E27FC236}">
                <a16:creationId xmlns:a16="http://schemas.microsoft.com/office/drawing/2014/main" id="{6A714171-0A04-7BB2-98E9-8C46D9447EA8}"/>
              </a:ext>
            </a:extLst>
          </p:cNvPr>
          <p:cNvSpPr txBox="1"/>
          <p:nvPr/>
        </p:nvSpPr>
        <p:spPr>
          <a:xfrm>
            <a:off x="1900799" y="4770854"/>
            <a:ext cx="2196818"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Logo du MicroPython</a:t>
            </a:r>
          </a:p>
        </p:txBody>
      </p:sp>
      <p:sp>
        <p:nvSpPr>
          <p:cNvPr id="10" name="Titre 1">
            <a:extLst>
              <a:ext uri="{FF2B5EF4-FFF2-40B4-BE49-F238E27FC236}">
                <a16:creationId xmlns:a16="http://schemas.microsoft.com/office/drawing/2014/main" id="{44A159A5-7414-2044-86FD-F66D6D007295}"/>
              </a:ext>
            </a:extLst>
          </p:cNvPr>
          <p:cNvSpPr txBox="1"/>
          <p:nvPr/>
        </p:nvSpPr>
        <p:spPr>
          <a:xfrm>
            <a:off x="779654" y="1278980"/>
            <a:ext cx="10515600" cy="1325559"/>
          </a:xfrm>
          <a:prstGeom prst="rect">
            <a:avLst/>
          </a:prstGeom>
          <a:noFill/>
          <a:ln cap="flat">
            <a:noFill/>
          </a:ln>
        </p:spPr>
        <p:txBody>
          <a:bodyPr vert="horz" wrap="square" lIns="91440" tIns="45720" rIns="91440" bIns="45720" anchor="b" anchorCtr="1" compatLnSpc="1">
            <a:normAutofit/>
          </a:bodyPr>
          <a:lstStyle/>
          <a:p>
            <a:pPr lvl="0" algn="ctr">
              <a:lnSpc>
                <a:spcPct val="70000"/>
              </a:lnSpc>
              <a:defRPr sz="1800" b="0" i="0" u="none" strike="noStrike" kern="0" cap="none" spc="0" baseline="0">
                <a:solidFill>
                  <a:srgbClr val="000000"/>
                </a:solidFill>
                <a:uFillTx/>
              </a:defRPr>
            </a:pPr>
            <a:r>
              <a:rPr lang="fr-FR" sz="4400" b="0" i="0" u="none" strike="noStrike" kern="1200" cap="none" spc="0" baseline="0" dirty="0">
                <a:solidFill>
                  <a:srgbClr val="000000"/>
                </a:solidFill>
                <a:uFillTx/>
                <a:latin typeface="Calibri Light"/>
              </a:rPr>
              <a:t>Atelier N°8 Le sonomètre</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6670505-CAD5-5B17-B496-D8CBA97625DD}"/>
              </a:ext>
            </a:extLst>
          </p:cNvPr>
          <p:cNvSpPr>
            <a:spLocks noGrp="1"/>
          </p:cNvSpPr>
          <p:nvPr>
            <p:ph type="dt" sz="half" idx="7"/>
          </p:nvPr>
        </p:nvSpPr>
        <p:spPr/>
        <p:txBody>
          <a:bodyPr/>
          <a:lstStyle/>
          <a:p>
            <a:pPr lvl="0"/>
            <a:fld id="{151C92D2-3874-4F63-8A39-DEA5F473D98F}" type="datetime1">
              <a:rPr lang="fr-FR" smtClean="0"/>
              <a:t>14/05/2025</a:t>
            </a:fld>
            <a:endParaRPr lang="fr-FR"/>
          </a:p>
        </p:txBody>
      </p:sp>
      <p:sp>
        <p:nvSpPr>
          <p:cNvPr id="3" name="Espace réservé du pied de page 2">
            <a:extLst>
              <a:ext uri="{FF2B5EF4-FFF2-40B4-BE49-F238E27FC236}">
                <a16:creationId xmlns:a16="http://schemas.microsoft.com/office/drawing/2014/main" id="{0EE5E824-3E2C-6912-711F-CCD3A0EFA8F9}"/>
              </a:ext>
            </a:extLst>
          </p:cNvPr>
          <p:cNvSpPr>
            <a:spLocks noGrp="1"/>
          </p:cNvSpPr>
          <p:nvPr>
            <p:ph type="ftr" sz="quarter" idx="9"/>
          </p:nvPr>
        </p:nvSpPr>
        <p:spPr/>
        <p:txBody>
          <a:bodyPr/>
          <a:lstStyle/>
          <a:p>
            <a:pPr lvl="0"/>
            <a:r>
              <a:rPr lang="fr-FR"/>
              <a:t>Atelier N°8 Sonomètre</a:t>
            </a:r>
          </a:p>
        </p:txBody>
      </p:sp>
      <p:sp>
        <p:nvSpPr>
          <p:cNvPr id="5" name="ZoneTexte 4">
            <a:extLst>
              <a:ext uri="{FF2B5EF4-FFF2-40B4-BE49-F238E27FC236}">
                <a16:creationId xmlns:a16="http://schemas.microsoft.com/office/drawing/2014/main" id="{FC738C6D-AEAE-9491-19EB-A830FBC690C1}"/>
              </a:ext>
            </a:extLst>
          </p:cNvPr>
          <p:cNvSpPr txBox="1"/>
          <p:nvPr/>
        </p:nvSpPr>
        <p:spPr>
          <a:xfrm>
            <a:off x="212436" y="254163"/>
            <a:ext cx="6096000" cy="978729"/>
          </a:xfrm>
          <a:prstGeom prst="rect">
            <a:avLst/>
          </a:prstGeom>
          <a:noFill/>
        </p:spPr>
        <p:txBody>
          <a:bodyPr wrap="square">
            <a:sp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2800" b="0" i="0" u="none" strike="noStrike" kern="1200" cap="none" spc="0" baseline="0" dirty="0">
                <a:solidFill>
                  <a:srgbClr val="000000"/>
                </a:solidFill>
                <a:uFillTx/>
                <a:latin typeface="Calibri Light"/>
              </a:rPr>
              <a:t>A8E</a:t>
            </a:r>
            <a:r>
              <a:rPr lang="fr-FR" sz="2800" dirty="0">
                <a:solidFill>
                  <a:srgbClr val="000000"/>
                </a:solidFill>
                <a:latin typeface="Calibri Light"/>
              </a:rPr>
              <a:t>9</a:t>
            </a:r>
            <a:r>
              <a:rPr lang="fr-FR" sz="2800" b="0" i="0" u="none" strike="noStrike" kern="1200" cap="none" spc="0" baseline="0" dirty="0">
                <a:solidFill>
                  <a:srgbClr val="000000"/>
                </a:solidFill>
                <a:uFillTx/>
                <a:latin typeface="Calibri Light"/>
              </a:rPr>
              <a:t> </a:t>
            </a:r>
            <a:r>
              <a:rPr lang="fr-FR" sz="1800" dirty="0">
                <a:solidFill>
                  <a:srgbClr val="0070C0"/>
                </a:solidFill>
                <a:latin typeface="Calibri Light"/>
              </a:rPr>
              <a:t>Logiciel</a:t>
            </a: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1800" dirty="0">
                <a:solidFill>
                  <a:srgbClr val="0070C0"/>
                </a:solidFill>
                <a:latin typeface="Calibri Light"/>
              </a:rPr>
              <a:t> de commande</a:t>
            </a: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0070C0"/>
                </a:solidFill>
                <a:uFillTx/>
                <a:latin typeface="Calibri Light"/>
              </a:rPr>
              <a:t> du sonomètre</a:t>
            </a:r>
          </a:p>
        </p:txBody>
      </p:sp>
      <p:pic>
        <p:nvPicPr>
          <p:cNvPr id="7" name="Image 6">
            <a:extLst>
              <a:ext uri="{FF2B5EF4-FFF2-40B4-BE49-F238E27FC236}">
                <a16:creationId xmlns:a16="http://schemas.microsoft.com/office/drawing/2014/main" id="{C2D65BE4-02CF-F230-90AC-A63463FCBF2E}"/>
              </a:ext>
            </a:extLst>
          </p:cNvPr>
          <p:cNvPicPr>
            <a:picLocks noChangeAspect="1"/>
          </p:cNvPicPr>
          <p:nvPr/>
        </p:nvPicPr>
        <p:blipFill>
          <a:blip r:embed="rId2"/>
          <a:stretch>
            <a:fillRect/>
          </a:stretch>
        </p:blipFill>
        <p:spPr>
          <a:xfrm>
            <a:off x="2203585" y="775856"/>
            <a:ext cx="9574542" cy="5306372"/>
          </a:xfrm>
          <a:prstGeom prst="rect">
            <a:avLst/>
          </a:prstGeom>
        </p:spPr>
      </p:pic>
    </p:spTree>
    <p:extLst>
      <p:ext uri="{BB962C8B-B14F-4D97-AF65-F5344CB8AC3E}">
        <p14:creationId xmlns:p14="http://schemas.microsoft.com/office/powerpoint/2010/main" val="340646191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0AF9645-7318-79B4-5BB5-CEBDBC786FD8}"/>
              </a:ext>
            </a:extLst>
          </p:cNvPr>
          <p:cNvSpPr>
            <a:spLocks noGrp="1"/>
          </p:cNvSpPr>
          <p:nvPr>
            <p:ph type="dt" sz="half" idx="7"/>
          </p:nvPr>
        </p:nvSpPr>
        <p:spPr/>
        <p:txBody>
          <a:bodyPr/>
          <a:lstStyle/>
          <a:p>
            <a:pPr lvl="0"/>
            <a:fld id="{151C92D2-3874-4F63-8A39-DEA5F473D98F}" type="datetime1">
              <a:rPr lang="fr-FR" smtClean="0"/>
              <a:t>14/05/2025</a:t>
            </a:fld>
            <a:endParaRPr lang="fr-FR"/>
          </a:p>
        </p:txBody>
      </p:sp>
      <p:sp>
        <p:nvSpPr>
          <p:cNvPr id="3" name="Espace réservé du pied de page 2">
            <a:extLst>
              <a:ext uri="{FF2B5EF4-FFF2-40B4-BE49-F238E27FC236}">
                <a16:creationId xmlns:a16="http://schemas.microsoft.com/office/drawing/2014/main" id="{9AD68426-C0A4-A05F-D6E8-E5523D985024}"/>
              </a:ext>
            </a:extLst>
          </p:cNvPr>
          <p:cNvSpPr>
            <a:spLocks noGrp="1"/>
          </p:cNvSpPr>
          <p:nvPr>
            <p:ph type="ftr" sz="quarter" idx="9"/>
          </p:nvPr>
        </p:nvSpPr>
        <p:spPr/>
        <p:txBody>
          <a:bodyPr/>
          <a:lstStyle/>
          <a:p>
            <a:pPr lvl="0"/>
            <a:r>
              <a:rPr lang="fr-FR"/>
              <a:t>Atelier N°8 Sonomètre</a:t>
            </a:r>
          </a:p>
        </p:txBody>
      </p:sp>
      <p:sp>
        <p:nvSpPr>
          <p:cNvPr id="5" name="ZoneTexte 4">
            <a:extLst>
              <a:ext uri="{FF2B5EF4-FFF2-40B4-BE49-F238E27FC236}">
                <a16:creationId xmlns:a16="http://schemas.microsoft.com/office/drawing/2014/main" id="{C738F98F-0725-DD62-95A7-2806E7161964}"/>
              </a:ext>
            </a:extLst>
          </p:cNvPr>
          <p:cNvSpPr txBox="1"/>
          <p:nvPr/>
        </p:nvSpPr>
        <p:spPr>
          <a:xfrm>
            <a:off x="369455" y="318817"/>
            <a:ext cx="6096000" cy="978729"/>
          </a:xfrm>
          <a:prstGeom prst="rect">
            <a:avLst/>
          </a:prstGeom>
          <a:noFill/>
        </p:spPr>
        <p:txBody>
          <a:bodyPr wrap="square">
            <a:sp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2800" b="0" i="0" u="none" strike="noStrike" kern="1200" cap="none" spc="0" baseline="0" dirty="0">
                <a:solidFill>
                  <a:srgbClr val="000000"/>
                </a:solidFill>
                <a:uFillTx/>
                <a:latin typeface="Calibri Light"/>
              </a:rPr>
              <a:t>A8E</a:t>
            </a:r>
            <a:r>
              <a:rPr lang="fr-FR" sz="2800" dirty="0">
                <a:solidFill>
                  <a:srgbClr val="000000"/>
                </a:solidFill>
                <a:latin typeface="Calibri Light"/>
              </a:rPr>
              <a:t>10</a:t>
            </a:r>
            <a:r>
              <a:rPr lang="fr-FR" sz="2800" b="0" i="0" u="none" strike="noStrike" kern="1200" cap="none" spc="0" baseline="0" dirty="0">
                <a:solidFill>
                  <a:srgbClr val="000000"/>
                </a:solidFill>
                <a:uFillTx/>
                <a:latin typeface="Calibri Light"/>
              </a:rPr>
              <a:t> </a:t>
            </a:r>
            <a:r>
              <a:rPr lang="fr-FR" sz="1800" dirty="0">
                <a:solidFill>
                  <a:srgbClr val="0070C0"/>
                </a:solidFill>
                <a:latin typeface="Calibri Light"/>
              </a:rPr>
              <a:t>Logiciel</a:t>
            </a: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1800" dirty="0">
                <a:solidFill>
                  <a:srgbClr val="0070C0"/>
                </a:solidFill>
                <a:latin typeface="Calibri Light"/>
              </a:rPr>
              <a:t> de commande</a:t>
            </a: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dirty="0">
                <a:solidFill>
                  <a:srgbClr val="0070C0"/>
                </a:solidFill>
                <a:uFillTx/>
                <a:latin typeface="Calibri Light"/>
              </a:rPr>
              <a:t> du sonomètre</a:t>
            </a:r>
          </a:p>
        </p:txBody>
      </p:sp>
      <p:pic>
        <p:nvPicPr>
          <p:cNvPr id="7" name="Image 6">
            <a:extLst>
              <a:ext uri="{FF2B5EF4-FFF2-40B4-BE49-F238E27FC236}">
                <a16:creationId xmlns:a16="http://schemas.microsoft.com/office/drawing/2014/main" id="{0BF1659E-0260-6F66-C03F-57D2CE5707BD}"/>
              </a:ext>
            </a:extLst>
          </p:cNvPr>
          <p:cNvPicPr>
            <a:picLocks noChangeAspect="1"/>
          </p:cNvPicPr>
          <p:nvPr/>
        </p:nvPicPr>
        <p:blipFill>
          <a:blip r:embed="rId2"/>
          <a:stretch>
            <a:fillRect/>
          </a:stretch>
        </p:blipFill>
        <p:spPr>
          <a:xfrm>
            <a:off x="2518036" y="318818"/>
            <a:ext cx="9480658" cy="5841618"/>
          </a:xfrm>
          <a:prstGeom prst="rect">
            <a:avLst/>
          </a:prstGeom>
        </p:spPr>
      </p:pic>
    </p:spTree>
    <p:extLst>
      <p:ext uri="{BB962C8B-B14F-4D97-AF65-F5344CB8AC3E}">
        <p14:creationId xmlns:p14="http://schemas.microsoft.com/office/powerpoint/2010/main" val="3879786038"/>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BB28C3-2C9F-12EC-3EE6-F12914015FEA}"/>
              </a:ext>
            </a:extLst>
          </p:cNvPr>
          <p:cNvSpPr txBox="1"/>
          <p:nvPr/>
        </p:nvSpPr>
        <p:spPr>
          <a:xfrm>
            <a:off x="838203" y="365129"/>
            <a:ext cx="10515600" cy="630195"/>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0" baseline="0" dirty="0">
                <a:solidFill>
                  <a:srgbClr val="000000"/>
                </a:solidFill>
                <a:uFillTx/>
                <a:latin typeface="Calibri Light"/>
              </a:rPr>
              <a:t>A8E11 </a:t>
            </a:r>
            <a:r>
              <a:rPr lang="fr-FR" sz="4400" b="0" i="0" u="none" strike="noStrike" kern="1200" cap="none" spc="0" baseline="0" dirty="0">
                <a:solidFill>
                  <a:srgbClr val="0070C0"/>
                </a:solidFill>
                <a:uFillTx/>
                <a:latin typeface="Calibri Light"/>
              </a:rPr>
              <a:t>Les fonctions du module PWM</a:t>
            </a:r>
          </a:p>
        </p:txBody>
      </p:sp>
      <p:sp>
        <p:nvSpPr>
          <p:cNvPr id="3" name="ZoneTexte 3">
            <a:extLst>
              <a:ext uri="{FF2B5EF4-FFF2-40B4-BE49-F238E27FC236}">
                <a16:creationId xmlns:a16="http://schemas.microsoft.com/office/drawing/2014/main" id="{C879C33B-815B-1F9A-8F8F-5C4146D1929F}"/>
              </a:ext>
            </a:extLst>
          </p:cNvPr>
          <p:cNvSpPr txBox="1"/>
          <p:nvPr/>
        </p:nvSpPr>
        <p:spPr>
          <a:xfrm>
            <a:off x="838203" y="1186936"/>
            <a:ext cx="10679542" cy="397031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Fonctions utilisées: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Calibri"/>
              </a:rPr>
              <a:t>servoPinPan</a:t>
            </a:r>
            <a:r>
              <a:rPr lang="en-US" sz="1800" b="1" i="0" u="none" strike="noStrike" kern="1200" cap="none" spc="0" baseline="0">
                <a:solidFill>
                  <a:srgbClr val="000000"/>
                </a:solidFill>
                <a:uFillTx/>
                <a:latin typeface="Calibri"/>
              </a:rPr>
              <a:t> = PWM(Pin(16))           </a:t>
            </a:r>
            <a:r>
              <a:rPr lang="en-US" sz="1800" b="0" i="0" u="none" strike="noStrike" kern="1200" cap="none" spc="0" baseline="0">
                <a:solidFill>
                  <a:srgbClr val="000000"/>
                </a:solidFill>
                <a:uFillTx/>
                <a:latin typeface="Calibri"/>
              </a:rPr>
              <a:t># servoPinPan est un objet, initialise le Pin GPIO 16 en sortie PWM</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servoPinPan.</a:t>
            </a:r>
            <a:r>
              <a:rPr lang="fr-FR" sz="1800" b="1" i="0" u="none" strike="noStrike" kern="1200" cap="none" spc="0" baseline="0">
                <a:solidFill>
                  <a:srgbClr val="000000"/>
                </a:solidFill>
                <a:uFillTx/>
                <a:latin typeface="Calibri"/>
              </a:rPr>
              <a:t>freq(50)</a:t>
            </a:r>
            <a:r>
              <a:rPr lang="en-US" sz="1800" b="1" i="0" u="none" strike="noStrike" kern="0" cap="none" spc="0" baseline="0">
                <a:solidFill>
                  <a:srgbClr val="000000"/>
                </a:solidFill>
                <a:uFillTx/>
                <a:latin typeface="Calibri"/>
              </a:rPr>
              <a:t>                            </a:t>
            </a:r>
            <a:r>
              <a:rPr lang="en-US" sz="1800" b="0" i="0" u="none" strike="noStrike" kern="0" cap="none" spc="0" baseline="0">
                <a:solidFill>
                  <a:srgbClr val="000000"/>
                </a:solidFill>
                <a:uFillTx/>
                <a:latin typeface="Calibri"/>
              </a:rPr>
              <a:t>#</a:t>
            </a:r>
            <a:r>
              <a:rPr lang="en-US" sz="1800" b="1" i="0" u="none" strike="noStrike" kern="0" cap="none" spc="0" baseline="0">
                <a:solidFill>
                  <a:srgbClr val="000000"/>
                </a:solidFill>
                <a:uFillTx/>
                <a:latin typeface="Calibri"/>
              </a:rPr>
              <a:t> </a:t>
            </a:r>
            <a:r>
              <a:rPr lang="en-US" sz="1800" b="0" i="0" u="none" strike="noStrike" kern="0" cap="none" spc="0" baseline="0">
                <a:solidFill>
                  <a:srgbClr val="000000"/>
                </a:solidFill>
                <a:uFillTx/>
                <a:latin typeface="Calibri"/>
              </a:rPr>
              <a:t>Initialise la fréquence des signaux carrés à 50Hz soit 20ms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0" cap="none" spc="0" baseline="0">
                <a:solidFill>
                  <a:srgbClr val="000000"/>
                </a:solidFill>
                <a:uFillTx/>
                <a:latin typeface="Calibri"/>
              </a:rPr>
              <a:t>servoPinPan</a:t>
            </a:r>
            <a:r>
              <a:rPr lang="en-US" sz="1800" b="1" i="0" u="none" strike="noStrike" kern="0" cap="none" spc="0" baseline="0">
                <a:solidFill>
                  <a:srgbClr val="000000"/>
                </a:solidFill>
                <a:uFillTx/>
                <a:latin typeface="Calibri"/>
              </a:rPr>
              <a:t>.duty_u16(int(newDuty))</a:t>
            </a:r>
            <a:r>
              <a:rPr lang="en-US" sz="1800" b="0" i="0" u="none" strike="noStrike" kern="0" cap="none" spc="0" baseline="0">
                <a:solidFill>
                  <a:srgbClr val="000000"/>
                </a:solidFill>
                <a:uFillTx/>
                <a:latin typeface="Calibri"/>
              </a:rPr>
              <a:t>  # duty_u16 est le rapport cyclique entre le temps du signal carré haut sur sa période, new duty est une variable, le max est à 65535.</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servoPinPan</a:t>
            </a:r>
            <a:r>
              <a:rPr lang="fr-FR" sz="1800" b="1" i="0" u="none" strike="noStrike" kern="1200" cap="none" spc="0" baseline="0">
                <a:solidFill>
                  <a:srgbClr val="000000"/>
                </a:solidFill>
                <a:uFillTx/>
                <a:latin typeface="Calibri"/>
              </a:rPr>
              <a:t>.deinit()                             </a:t>
            </a:r>
            <a:r>
              <a:rPr lang="fr-FR" sz="1800" b="0" i="0" u="none" strike="noStrike" kern="1200" cap="none" spc="0" baseline="0">
                <a:solidFill>
                  <a:srgbClr val="000000"/>
                </a:solidFill>
                <a:uFillTx/>
                <a:latin typeface="Calibri"/>
              </a:rPr>
              <a:t># réinitialise le PWM</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0" cap="none" spc="0" baseline="0">
                <a:solidFill>
                  <a:srgbClr val="000000"/>
                </a:solidFill>
                <a:uFillTx/>
                <a:latin typeface="Calibri"/>
              </a:rPr>
              <a:t> servoX</a:t>
            </a:r>
            <a:r>
              <a:rPr lang="fr-FR" sz="1800" b="1" i="0" u="none" strike="noStrike" kern="0" cap="none" spc="0" baseline="0">
                <a:solidFill>
                  <a:srgbClr val="000000"/>
                </a:solidFill>
                <a:uFillTx/>
                <a:latin typeface="Calibri"/>
              </a:rPr>
              <a:t>.duty_ns(</a:t>
            </a:r>
            <a:r>
              <a:rPr lang="fr-FR" sz="1800" b="0" i="0" u="none" strike="noStrike" kern="0" cap="none" spc="0" baseline="0">
                <a:solidFill>
                  <a:srgbClr val="000000"/>
                </a:solidFill>
                <a:uFillTx/>
                <a:latin typeface="Calibri"/>
              </a:rPr>
              <a:t>pulseDX)  #commande le rapport cyclique du PWM en nanosecondes suivant la variable  </a:t>
            </a:r>
            <a:r>
              <a:rPr lang="fr-FR" sz="1800" b="1" i="0" u="none" strike="noStrike" kern="0" cap="none" spc="0" baseline="0">
                <a:solidFill>
                  <a:srgbClr val="000000"/>
                </a:solidFill>
                <a:uFillTx/>
                <a:latin typeface="Calibri"/>
              </a:rPr>
              <a:t>pulseDX </a:t>
            </a:r>
            <a:r>
              <a:rPr lang="fr-FR" sz="1800" b="0" i="0" u="none" strike="noStrike" kern="0" cap="none" spc="0" baseline="0">
                <a:solidFill>
                  <a:srgbClr val="000000"/>
                </a:solidFill>
                <a:uFillTx/>
                <a:latin typeface="Calibri"/>
              </a:rPr>
              <a:t>de l’objet </a:t>
            </a:r>
            <a:r>
              <a:rPr lang="fr-FR" sz="1800" b="1" i="0" u="none" strike="noStrike" kern="0" cap="none" spc="0" baseline="0">
                <a:solidFill>
                  <a:srgbClr val="000000"/>
                </a:solidFill>
                <a:uFillTx/>
                <a:latin typeface="Calibri"/>
              </a:rPr>
              <a:t>servoX</a:t>
            </a:r>
            <a:endParaRPr lang="fr-FR" sz="1800" b="1" i="0" u="none" strike="noStrike" kern="1200" cap="none" spc="0" baseline="0">
              <a:solidFill>
                <a:srgbClr val="000000"/>
              </a:solidFill>
              <a:uFillTx/>
              <a:latin typeface="Calibri"/>
            </a:endParaRPr>
          </a:p>
        </p:txBody>
      </p:sp>
      <p:sp>
        <p:nvSpPr>
          <p:cNvPr id="4" name="Espace réservé du pied de page 3">
            <a:extLst>
              <a:ext uri="{FF2B5EF4-FFF2-40B4-BE49-F238E27FC236}">
                <a16:creationId xmlns:a16="http://schemas.microsoft.com/office/drawing/2014/main" id="{2C0C63CA-4A06-259E-E8F4-A41587344529}"/>
              </a:ext>
            </a:extLst>
          </p:cNvPr>
          <p:cNvSpPr>
            <a:spLocks noGrp="1"/>
          </p:cNvSpPr>
          <p:nvPr>
            <p:ph type="ftr" sz="quarter" idx="9"/>
          </p:nvPr>
        </p:nvSpPr>
        <p:spPr/>
        <p:txBody>
          <a:bodyPr/>
          <a:lstStyle/>
          <a:p>
            <a:pPr lvl="0"/>
            <a:r>
              <a:rPr lang="fr-FR"/>
              <a:t>Atelier N°8 Sonomètre</a:t>
            </a:r>
          </a:p>
        </p:txBody>
      </p:sp>
      <p:sp>
        <p:nvSpPr>
          <p:cNvPr id="6" name="Espace réservé de la date 5">
            <a:extLst>
              <a:ext uri="{FF2B5EF4-FFF2-40B4-BE49-F238E27FC236}">
                <a16:creationId xmlns:a16="http://schemas.microsoft.com/office/drawing/2014/main" id="{7C4317D3-FD3F-6542-DFB2-C98B66543733}"/>
              </a:ext>
            </a:extLst>
          </p:cNvPr>
          <p:cNvSpPr>
            <a:spLocks noGrp="1"/>
          </p:cNvSpPr>
          <p:nvPr>
            <p:ph type="dt" sz="half" idx="7"/>
          </p:nvPr>
        </p:nvSpPr>
        <p:spPr/>
        <p:txBody>
          <a:bodyPr/>
          <a:lstStyle/>
          <a:p>
            <a:pPr lvl="0"/>
            <a:fld id="{E2110DCA-E7E8-4897-9B53-4896F1A069EF}" type="datetime1">
              <a:rPr lang="fr-FR" smtClean="0"/>
              <a:t>14/05/2025</a:t>
            </a:fld>
            <a:endParaRPr lang="fr-F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A9B1CB-32A8-A382-B5D2-17986043A822}"/>
              </a:ext>
            </a:extLst>
          </p:cNvPr>
          <p:cNvSpPr txBox="1"/>
          <p:nvPr/>
        </p:nvSpPr>
        <p:spPr>
          <a:xfrm>
            <a:off x="838203" y="365129"/>
            <a:ext cx="10515600" cy="630195"/>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0" baseline="0" dirty="0">
                <a:solidFill>
                  <a:srgbClr val="000000"/>
                </a:solidFill>
                <a:uFillTx/>
                <a:latin typeface="Calibri Light"/>
              </a:rPr>
              <a:t>A8E12 </a:t>
            </a:r>
            <a:r>
              <a:rPr lang="fr-FR" sz="3600" b="0" i="0" u="none" strike="noStrike" kern="1200" cap="none" spc="0" baseline="0" dirty="0">
                <a:solidFill>
                  <a:srgbClr val="4472C4"/>
                </a:solidFill>
                <a:uFillTx/>
                <a:latin typeface="Calibri Light"/>
              </a:rPr>
              <a:t>Les fonctions des modules time et </a:t>
            </a:r>
            <a:r>
              <a:rPr lang="fr-FR" sz="3600" b="0" i="0" u="none" strike="noStrike" kern="1200" cap="none" spc="0" baseline="0" dirty="0" err="1">
                <a:solidFill>
                  <a:srgbClr val="4472C4"/>
                </a:solidFill>
                <a:uFillTx/>
                <a:latin typeface="Calibri Light"/>
              </a:rPr>
              <a:t>Neopixel</a:t>
            </a:r>
            <a:endParaRPr lang="fr-FR" sz="3600" b="0" i="0" u="none" strike="noStrike" kern="1200" cap="none" spc="0" baseline="0" dirty="0">
              <a:solidFill>
                <a:srgbClr val="4472C4"/>
              </a:solidFill>
              <a:uFillTx/>
              <a:latin typeface="Calibri Light" pitchFamily="34"/>
              <a:ea typeface="Calibri Light" pitchFamily="34"/>
              <a:cs typeface="Calibri Light" pitchFamily="34"/>
            </a:endParaRPr>
          </a:p>
        </p:txBody>
      </p:sp>
      <p:sp>
        <p:nvSpPr>
          <p:cNvPr id="3" name="ZoneTexte 2">
            <a:extLst>
              <a:ext uri="{FF2B5EF4-FFF2-40B4-BE49-F238E27FC236}">
                <a16:creationId xmlns:a16="http://schemas.microsoft.com/office/drawing/2014/main" id="{0FAA4D9E-5A80-C60B-2DDD-73A03F448771}"/>
              </a:ext>
            </a:extLst>
          </p:cNvPr>
          <p:cNvSpPr txBox="1"/>
          <p:nvPr/>
        </p:nvSpPr>
        <p:spPr>
          <a:xfrm>
            <a:off x="812801" y="1422404"/>
            <a:ext cx="6615912" cy="646334"/>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0" cap="none" spc="0" baseline="0">
                <a:solidFill>
                  <a:srgbClr val="000000"/>
                </a:solidFill>
                <a:uFillTx/>
                <a:latin typeface="Calibri"/>
              </a:rPr>
              <a:t>t</a:t>
            </a:r>
            <a:r>
              <a:rPr lang="fr-FR" sz="1800" b="1" i="0" u="none" strike="noStrike" kern="1200" cap="none" spc="0" baseline="0">
                <a:solidFill>
                  <a:srgbClr val="000000"/>
                </a:solidFill>
                <a:uFillTx/>
                <a:latin typeface="Calibri"/>
              </a:rPr>
              <a:t>ime.ticks_ms() </a:t>
            </a:r>
            <a:r>
              <a:rPr lang="fr-FR" sz="1800" b="0" i="0" u="none" strike="noStrike" kern="1200" cap="none" spc="0" baseline="0">
                <a:solidFill>
                  <a:srgbClr val="000000"/>
                </a:solidFill>
                <a:uFillTx/>
                <a:latin typeface="Calibri"/>
              </a:rPr>
              <a:t>-&gt; donne le temps présent en ms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0" cap="none" spc="0" baseline="0">
                <a:solidFill>
                  <a:srgbClr val="000000"/>
                </a:solidFill>
                <a:uFillTx/>
                <a:latin typeface="Calibri"/>
              </a:rPr>
              <a:t>time.ticks_diff(ticks1, ticks2) </a:t>
            </a:r>
            <a:r>
              <a:rPr lang="fr-FR" sz="1800" b="0" i="0" u="none" strike="noStrike" kern="0" cap="none" spc="0" baseline="0">
                <a:solidFill>
                  <a:srgbClr val="000000"/>
                </a:solidFill>
                <a:uFillTx/>
                <a:latin typeface="Calibri"/>
              </a:rPr>
              <a:t>-&gt;</a:t>
            </a:r>
            <a:r>
              <a:rPr lang="fr-FR" sz="1800" b="1" i="0" u="none" strike="noStrike" kern="0" cap="none" spc="0" baseline="0">
                <a:solidFill>
                  <a:srgbClr val="000000"/>
                </a:solidFill>
                <a:uFillTx/>
                <a:latin typeface="Calibri"/>
              </a:rPr>
              <a:t> </a:t>
            </a:r>
            <a:r>
              <a:rPr lang="fr-FR" sz="1800" b="0" i="0" u="none" strike="noStrike" kern="0" cap="none" spc="0" baseline="0">
                <a:solidFill>
                  <a:srgbClr val="000000"/>
                </a:solidFill>
                <a:uFillTx/>
                <a:latin typeface="Calibri"/>
              </a:rPr>
              <a:t>donne la différence entre ticks1 et 2</a:t>
            </a:r>
            <a:endParaRPr lang="fr-FR" sz="1800" b="0" i="0" u="none" strike="noStrike" kern="1200" cap="none" spc="0" baseline="0">
              <a:solidFill>
                <a:srgbClr val="000000"/>
              </a:solidFill>
              <a:uFillTx/>
              <a:latin typeface="Calibri"/>
            </a:endParaRPr>
          </a:p>
        </p:txBody>
      </p:sp>
      <p:sp>
        <p:nvSpPr>
          <p:cNvPr id="4" name="Espace réservé du pied de page 3">
            <a:extLst>
              <a:ext uri="{FF2B5EF4-FFF2-40B4-BE49-F238E27FC236}">
                <a16:creationId xmlns:a16="http://schemas.microsoft.com/office/drawing/2014/main" id="{BB64998F-1ADB-14DD-21CF-695D44418F25}"/>
              </a:ext>
            </a:extLst>
          </p:cNvPr>
          <p:cNvSpPr>
            <a:spLocks noGrp="1"/>
          </p:cNvSpPr>
          <p:nvPr>
            <p:ph type="ftr" sz="quarter" idx="9"/>
          </p:nvPr>
        </p:nvSpPr>
        <p:spPr/>
        <p:txBody>
          <a:bodyPr/>
          <a:lstStyle/>
          <a:p>
            <a:pPr lvl="0"/>
            <a:r>
              <a:rPr lang="fr-FR"/>
              <a:t>Atelier N°8 Sonomètre</a:t>
            </a:r>
          </a:p>
        </p:txBody>
      </p:sp>
      <p:sp>
        <p:nvSpPr>
          <p:cNvPr id="6" name="Espace réservé de la date 5">
            <a:extLst>
              <a:ext uri="{FF2B5EF4-FFF2-40B4-BE49-F238E27FC236}">
                <a16:creationId xmlns:a16="http://schemas.microsoft.com/office/drawing/2014/main" id="{D2E82258-7370-5B8B-D808-4CEC827CC63C}"/>
              </a:ext>
            </a:extLst>
          </p:cNvPr>
          <p:cNvSpPr>
            <a:spLocks noGrp="1"/>
          </p:cNvSpPr>
          <p:nvPr>
            <p:ph type="dt" sz="half" idx="7"/>
          </p:nvPr>
        </p:nvSpPr>
        <p:spPr/>
        <p:txBody>
          <a:bodyPr/>
          <a:lstStyle/>
          <a:p>
            <a:pPr lvl="0"/>
            <a:fld id="{C9A11313-18C0-47F1-B892-1E57A2D662B1}" type="datetime1">
              <a:rPr lang="fr-FR" smtClean="0"/>
              <a:t>14/05/2025</a:t>
            </a:fld>
            <a:endParaRPr lang="fr-FR"/>
          </a:p>
        </p:txBody>
      </p:sp>
      <p:sp>
        <p:nvSpPr>
          <p:cNvPr id="7" name="ZoneTexte 6">
            <a:extLst>
              <a:ext uri="{FF2B5EF4-FFF2-40B4-BE49-F238E27FC236}">
                <a16:creationId xmlns:a16="http://schemas.microsoft.com/office/drawing/2014/main" id="{FBD87F9F-01E6-421F-6FB5-915B65892670}"/>
              </a:ext>
            </a:extLst>
          </p:cNvPr>
          <p:cNvSpPr txBox="1"/>
          <p:nvPr/>
        </p:nvSpPr>
        <p:spPr>
          <a:xfrm>
            <a:off x="838203" y="2641600"/>
            <a:ext cx="3284232" cy="369332"/>
          </a:xfrm>
          <a:prstGeom prst="rect">
            <a:avLst/>
          </a:prstGeom>
          <a:noFill/>
        </p:spPr>
        <p:txBody>
          <a:bodyPr wrap="none" rtlCol="0">
            <a:spAutoFit/>
          </a:bodyPr>
          <a:lstStyle/>
          <a:p>
            <a:r>
              <a:rPr lang="fr-FR" sz="1800" b="0" i="0" u="none" strike="noStrike" kern="1200" cap="none" spc="0" baseline="0" dirty="0">
                <a:solidFill>
                  <a:srgbClr val="4472C4"/>
                </a:solidFill>
                <a:uFillTx/>
                <a:latin typeface="Calibri Light"/>
              </a:rPr>
              <a:t>Les fonctions du module </a:t>
            </a:r>
            <a:r>
              <a:rPr lang="fr-FR" dirty="0" err="1">
                <a:solidFill>
                  <a:srgbClr val="4472C4"/>
                </a:solidFill>
                <a:latin typeface="Calibri Light"/>
              </a:rPr>
              <a:t>N</a:t>
            </a:r>
            <a:r>
              <a:rPr lang="fr-FR" sz="1800" b="0" i="0" u="none" strike="noStrike" kern="1200" cap="none" spc="0" baseline="0" dirty="0" err="1">
                <a:solidFill>
                  <a:srgbClr val="4472C4"/>
                </a:solidFill>
                <a:uFillTx/>
                <a:latin typeface="Calibri Light"/>
              </a:rPr>
              <a:t>éopixel</a:t>
            </a:r>
            <a:endParaRPr lang="fr-FR" dirty="0"/>
          </a:p>
        </p:txBody>
      </p:sp>
      <p:sp>
        <p:nvSpPr>
          <p:cNvPr id="9" name="ZoneTexte 8">
            <a:extLst>
              <a:ext uri="{FF2B5EF4-FFF2-40B4-BE49-F238E27FC236}">
                <a16:creationId xmlns:a16="http://schemas.microsoft.com/office/drawing/2014/main" id="{0349B3E4-FA24-4A93-551C-E0EDB6DACAD8}"/>
              </a:ext>
            </a:extLst>
          </p:cNvPr>
          <p:cNvSpPr txBox="1"/>
          <p:nvPr/>
        </p:nvSpPr>
        <p:spPr>
          <a:xfrm>
            <a:off x="838203" y="3263067"/>
            <a:ext cx="6096000" cy="369332"/>
          </a:xfrm>
          <a:prstGeom prst="rect">
            <a:avLst/>
          </a:prstGeom>
          <a:noFill/>
        </p:spPr>
        <p:txBody>
          <a:bodyPr wrap="square">
            <a:spAutoFit/>
          </a:bodyPr>
          <a:lstStyle/>
          <a:p>
            <a:r>
              <a:rPr lang="fr-FR" dirty="0" err="1"/>
              <a:t>Leds.brightness</a:t>
            </a:r>
            <a:r>
              <a:rPr lang="fr-FR" dirty="0"/>
              <a:t>(20): définit la luminosité 0 à 255</a:t>
            </a:r>
          </a:p>
        </p:txBody>
      </p:sp>
      <p:sp>
        <p:nvSpPr>
          <p:cNvPr id="11" name="ZoneTexte 10">
            <a:extLst>
              <a:ext uri="{FF2B5EF4-FFF2-40B4-BE49-F238E27FC236}">
                <a16:creationId xmlns:a16="http://schemas.microsoft.com/office/drawing/2014/main" id="{A0461205-0626-680F-94E3-9108CA678DD6}"/>
              </a:ext>
            </a:extLst>
          </p:cNvPr>
          <p:cNvSpPr txBox="1"/>
          <p:nvPr/>
        </p:nvSpPr>
        <p:spPr>
          <a:xfrm>
            <a:off x="838203" y="3993558"/>
            <a:ext cx="12367490" cy="369332"/>
          </a:xfrm>
          <a:prstGeom prst="rect">
            <a:avLst/>
          </a:prstGeom>
          <a:noFill/>
        </p:spPr>
        <p:txBody>
          <a:bodyPr wrap="square">
            <a:spAutoFit/>
          </a:bodyPr>
          <a:lstStyle/>
          <a:p>
            <a:r>
              <a:rPr lang="fr-FR" dirty="0" err="1"/>
              <a:t>Leds.set_pixel_line_gradient</a:t>
            </a:r>
            <a:r>
              <a:rPr lang="fr-FR" dirty="0"/>
              <a:t>(</a:t>
            </a:r>
            <a:r>
              <a:rPr lang="fr-FR" dirty="0" err="1"/>
              <a:t>led</a:t>
            </a:r>
            <a:r>
              <a:rPr lang="fr-FR" dirty="0"/>
              <a:t> début, </a:t>
            </a:r>
            <a:r>
              <a:rPr lang="fr-FR" dirty="0" err="1"/>
              <a:t>led</a:t>
            </a:r>
            <a:r>
              <a:rPr lang="fr-FR" dirty="0"/>
              <a:t> fin, couleur début, couleur fin)</a:t>
            </a:r>
          </a:p>
        </p:txBody>
      </p:sp>
      <p:sp>
        <p:nvSpPr>
          <p:cNvPr id="13" name="ZoneTexte 12">
            <a:extLst>
              <a:ext uri="{FF2B5EF4-FFF2-40B4-BE49-F238E27FC236}">
                <a16:creationId xmlns:a16="http://schemas.microsoft.com/office/drawing/2014/main" id="{FC9A181D-827F-AF8B-D1B8-FCFEB1A32490}"/>
              </a:ext>
            </a:extLst>
          </p:cNvPr>
          <p:cNvSpPr txBox="1"/>
          <p:nvPr/>
        </p:nvSpPr>
        <p:spPr>
          <a:xfrm>
            <a:off x="838203" y="4317870"/>
            <a:ext cx="6096000" cy="369332"/>
          </a:xfrm>
          <a:prstGeom prst="rect">
            <a:avLst/>
          </a:prstGeom>
          <a:noFill/>
        </p:spPr>
        <p:txBody>
          <a:bodyPr wrap="square">
            <a:spAutoFit/>
          </a:bodyPr>
          <a:lstStyle/>
          <a:p>
            <a:r>
              <a:rPr lang="fr-FR" dirty="0" err="1"/>
              <a:t>Leds.set_pixel_line</a:t>
            </a:r>
            <a:r>
              <a:rPr lang="fr-FR" dirty="0"/>
              <a:t>(</a:t>
            </a:r>
            <a:r>
              <a:rPr lang="fr-FR" dirty="0" err="1"/>
              <a:t>led</a:t>
            </a:r>
            <a:r>
              <a:rPr lang="fr-FR" dirty="0"/>
              <a:t> début, </a:t>
            </a:r>
            <a:r>
              <a:rPr lang="fr-FR" dirty="0" err="1"/>
              <a:t>led</a:t>
            </a:r>
            <a:r>
              <a:rPr lang="fr-FR" dirty="0"/>
              <a:t> fin, couleur):</a:t>
            </a:r>
          </a:p>
        </p:txBody>
      </p:sp>
      <p:sp>
        <p:nvSpPr>
          <p:cNvPr id="15" name="ZoneTexte 14">
            <a:extLst>
              <a:ext uri="{FF2B5EF4-FFF2-40B4-BE49-F238E27FC236}">
                <a16:creationId xmlns:a16="http://schemas.microsoft.com/office/drawing/2014/main" id="{EB403BD5-54C4-0824-3E59-DDEA2F9D7D43}"/>
              </a:ext>
            </a:extLst>
          </p:cNvPr>
          <p:cNvSpPr txBox="1"/>
          <p:nvPr/>
        </p:nvSpPr>
        <p:spPr>
          <a:xfrm>
            <a:off x="838203" y="3583794"/>
            <a:ext cx="6800270" cy="369332"/>
          </a:xfrm>
          <a:prstGeom prst="rect">
            <a:avLst/>
          </a:prstGeom>
          <a:noFill/>
        </p:spPr>
        <p:txBody>
          <a:bodyPr wrap="square">
            <a:spAutoFit/>
          </a:bodyPr>
          <a:lstStyle/>
          <a:p>
            <a:r>
              <a:rPr lang="fr-FR" dirty="0" err="1"/>
              <a:t>Leds</a:t>
            </a:r>
            <a:r>
              <a:rPr lang="fr-FR" dirty="0"/>
              <a:t>. </a:t>
            </a:r>
            <a:r>
              <a:rPr lang="fr-FR" dirty="0" err="1"/>
              <a:t>set_pixel</a:t>
            </a:r>
            <a:r>
              <a:rPr lang="fr-FR" dirty="0"/>
              <a:t>(</a:t>
            </a:r>
            <a:r>
              <a:rPr lang="fr-FR" dirty="0" err="1"/>
              <a:t>N°de</a:t>
            </a:r>
            <a:r>
              <a:rPr lang="fr-FR" dirty="0"/>
              <a:t> </a:t>
            </a:r>
            <a:r>
              <a:rPr lang="fr-FR" dirty="0" err="1"/>
              <a:t>led</a:t>
            </a:r>
            <a:r>
              <a:rPr lang="fr-FR" dirty="0"/>
              <a:t>, couleur) allume une </a:t>
            </a:r>
            <a:r>
              <a:rPr lang="fr-FR" dirty="0" err="1"/>
              <a:t>led</a:t>
            </a:r>
            <a:r>
              <a:rPr lang="fr-FR" dirty="0"/>
              <a:t> avec sa couleur</a:t>
            </a:r>
          </a:p>
        </p:txBody>
      </p:sp>
      <p:sp>
        <p:nvSpPr>
          <p:cNvPr id="17" name="ZoneTexte 16">
            <a:extLst>
              <a:ext uri="{FF2B5EF4-FFF2-40B4-BE49-F238E27FC236}">
                <a16:creationId xmlns:a16="http://schemas.microsoft.com/office/drawing/2014/main" id="{831D322A-6A92-2063-82A2-B68B7C848482}"/>
              </a:ext>
            </a:extLst>
          </p:cNvPr>
          <p:cNvSpPr txBox="1"/>
          <p:nvPr/>
        </p:nvSpPr>
        <p:spPr>
          <a:xfrm>
            <a:off x="838203" y="2938755"/>
            <a:ext cx="8739906" cy="369332"/>
          </a:xfrm>
          <a:prstGeom prst="rect">
            <a:avLst/>
          </a:prstGeom>
          <a:noFill/>
        </p:spPr>
        <p:txBody>
          <a:bodyPr wrap="square">
            <a:spAutoFit/>
          </a:bodyPr>
          <a:lstStyle/>
          <a:p>
            <a:r>
              <a:rPr lang="fr-FR" dirty="0" err="1"/>
              <a:t>leds</a:t>
            </a:r>
            <a:r>
              <a:rPr lang="fr-FR" dirty="0"/>
              <a:t> = </a:t>
            </a:r>
            <a:r>
              <a:rPr lang="fr-FR" dirty="0" err="1"/>
              <a:t>Neopixel</a:t>
            </a:r>
            <a:r>
              <a:rPr lang="fr-FR" dirty="0"/>
              <a:t>(8,0,16,"GRB"): Nb de </a:t>
            </a:r>
            <a:r>
              <a:rPr lang="fr-FR" dirty="0" err="1"/>
              <a:t>leds</a:t>
            </a:r>
            <a:r>
              <a:rPr lang="fr-FR" dirty="0"/>
              <a:t>, machine N°0, Pin N°16, couleurs GRB</a:t>
            </a:r>
          </a:p>
        </p:txBody>
      </p:sp>
      <p:sp>
        <p:nvSpPr>
          <p:cNvPr id="18" name="ZoneTexte 17">
            <a:extLst>
              <a:ext uri="{FF2B5EF4-FFF2-40B4-BE49-F238E27FC236}">
                <a16:creationId xmlns:a16="http://schemas.microsoft.com/office/drawing/2014/main" id="{84B1314B-F526-2450-4741-7E3EBEE5F6D6}"/>
              </a:ext>
            </a:extLst>
          </p:cNvPr>
          <p:cNvSpPr txBox="1"/>
          <p:nvPr/>
        </p:nvSpPr>
        <p:spPr>
          <a:xfrm>
            <a:off x="838203" y="5174954"/>
            <a:ext cx="8462958" cy="369332"/>
          </a:xfrm>
          <a:prstGeom prst="rect">
            <a:avLst/>
          </a:prstGeom>
          <a:noFill/>
        </p:spPr>
        <p:txBody>
          <a:bodyPr wrap="none" rtlCol="0">
            <a:spAutoFit/>
          </a:bodyPr>
          <a:lstStyle/>
          <a:p>
            <a:r>
              <a:rPr lang="fr-FR" dirty="0"/>
              <a:t>Couleurs: (255,255,255) blanc, (0,0,0) noir, (255,0,0) vert, (0,255,0) rouge, (0,0,255) bleu</a:t>
            </a:r>
          </a:p>
        </p:txBody>
      </p:sp>
      <p:sp>
        <p:nvSpPr>
          <p:cNvPr id="19" name="ZoneTexte 18">
            <a:extLst>
              <a:ext uri="{FF2B5EF4-FFF2-40B4-BE49-F238E27FC236}">
                <a16:creationId xmlns:a16="http://schemas.microsoft.com/office/drawing/2014/main" id="{3A8E1A24-CAA0-D24D-2EDF-1D5A79D1C230}"/>
              </a:ext>
            </a:extLst>
          </p:cNvPr>
          <p:cNvSpPr txBox="1"/>
          <p:nvPr/>
        </p:nvSpPr>
        <p:spPr>
          <a:xfrm>
            <a:off x="838203" y="4654049"/>
            <a:ext cx="5664499" cy="369332"/>
          </a:xfrm>
          <a:prstGeom prst="rect">
            <a:avLst/>
          </a:prstGeom>
          <a:noFill/>
        </p:spPr>
        <p:txBody>
          <a:bodyPr wrap="none" rtlCol="0">
            <a:spAutoFit/>
          </a:bodyPr>
          <a:lstStyle/>
          <a:p>
            <a:r>
              <a:rPr lang="fr-FR" dirty="0" err="1"/>
              <a:t>Leds.show</a:t>
            </a:r>
            <a:r>
              <a:rPr lang="fr-FR" dirty="0"/>
              <a:t>()  affiche la définition des couleurs précédentes</a:t>
            </a:r>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C42285-6BFB-10B4-9AB0-55A0D8267029}"/>
              </a:ext>
            </a:extLst>
          </p:cNvPr>
          <p:cNvSpPr txBox="1"/>
          <p:nvPr/>
        </p:nvSpPr>
        <p:spPr>
          <a:xfrm>
            <a:off x="838203" y="365129"/>
            <a:ext cx="10515600" cy="645072"/>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4400" b="0" i="0" u="none" strike="noStrike" kern="0" cap="none" spc="0" baseline="0" dirty="0">
                <a:solidFill>
                  <a:srgbClr val="000000"/>
                </a:solidFill>
                <a:uFillTx/>
                <a:latin typeface="Calibri Light"/>
              </a:rPr>
              <a:t>A8E13</a:t>
            </a:r>
            <a:r>
              <a:rPr lang="fr-FR" sz="4400" b="0" i="0" u="none" strike="noStrike" kern="1200" cap="none" spc="0" baseline="0" dirty="0">
                <a:solidFill>
                  <a:srgbClr val="000000"/>
                </a:solidFill>
                <a:uFillTx/>
                <a:latin typeface="Calibri Light"/>
              </a:rPr>
              <a:t> </a:t>
            </a:r>
            <a:r>
              <a:rPr lang="fr-FR" sz="4400" b="0" i="0" u="none" strike="noStrike" kern="1200" cap="none" spc="0" baseline="0" dirty="0">
                <a:solidFill>
                  <a:srgbClr val="7030A0"/>
                </a:solidFill>
                <a:uFillTx/>
                <a:latin typeface="Calibri Light"/>
              </a:rPr>
              <a:t>Glossaire informatique1</a:t>
            </a:r>
          </a:p>
        </p:txBody>
      </p:sp>
      <p:sp>
        <p:nvSpPr>
          <p:cNvPr id="3" name="ZoneTexte 2">
            <a:extLst>
              <a:ext uri="{FF2B5EF4-FFF2-40B4-BE49-F238E27FC236}">
                <a16:creationId xmlns:a16="http://schemas.microsoft.com/office/drawing/2014/main" id="{3C2F980E-4512-7ABD-6773-B3CACC0206FD}"/>
              </a:ext>
            </a:extLst>
          </p:cNvPr>
          <p:cNvSpPr txBox="1"/>
          <p:nvPr/>
        </p:nvSpPr>
        <p:spPr>
          <a:xfrm>
            <a:off x="719824" y="1087212"/>
            <a:ext cx="11010445" cy="6186309"/>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Instruction du langage : </a:t>
            </a:r>
            <a:r>
              <a:rPr lang="fr-FR" sz="1800" b="0" i="0" u="none" strike="noStrike" kern="1200" cap="none" spc="0" baseline="0">
                <a:solidFill>
                  <a:srgbClr val="000000"/>
                </a:solidFill>
                <a:uFillTx/>
                <a:latin typeface="Calibri"/>
              </a:rPr>
              <a:t>ne nécessite pas d’importer de module pour les </a:t>
            </a:r>
            <a:r>
              <a:rPr lang="fr-FR" sz="1800" b="0" i="0" u="none" strike="noStrike" kern="0" cap="none" spc="0" baseline="0">
                <a:solidFill>
                  <a:srgbClr val="000000"/>
                </a:solidFill>
                <a:uFillTx/>
                <a:latin typeface="Calibri"/>
              </a:rPr>
              <a:t>utiliser</a:t>
            </a:r>
            <a:endParaRPr lang="fr-FR"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0" cap="none" spc="0" baseline="0">
                <a:solidFill>
                  <a:srgbClr val="000000"/>
                </a:solidFill>
                <a:uFillTx/>
                <a:latin typeface="Calibri"/>
              </a:rPr>
              <a:t>	print(‘Bonjour’)</a:t>
            </a:r>
            <a:r>
              <a:rPr lang="fr-FR" sz="1800" b="0" i="0" u="none" strike="noStrike" kern="0" cap="none" spc="0" baseline="0">
                <a:solidFill>
                  <a:srgbClr val="000000"/>
                </a:solidFill>
                <a:uFillTx/>
                <a:latin typeface="Calibri"/>
              </a:rPr>
              <a:t> : affiche Bonjour sur la console du PC</a:t>
            </a:r>
            <a:endParaRPr lang="fr-FR" sz="1800" b="0" i="0" u="none" strike="noStrike" kern="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	While test</a:t>
            </a:r>
            <a:r>
              <a:rPr lang="fr-FR" sz="1800" b="0" i="0" u="none" strike="noStrike" kern="0" cap="none" spc="0" baseline="0">
                <a:solidFill>
                  <a:srgbClr val="000000"/>
                </a:solidFill>
                <a:uFillTx/>
                <a:latin typeface="Calibri"/>
              </a:rPr>
              <a:t> : Boucle tant que test est VRAI</a:t>
            </a:r>
            <a:endParaRPr lang="fr-FR" sz="1800" b="1"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import</a:t>
            </a:r>
            <a:r>
              <a:rPr lang="fr-FR" sz="1800" b="0" i="0" u="none" strike="noStrike" kern="1200" cap="none" spc="0" baseline="0">
                <a:solidFill>
                  <a:srgbClr val="000000"/>
                </a:solidFill>
                <a:uFillTx/>
                <a:latin typeface="Calibri"/>
              </a:rPr>
              <a:t> : pour importer des modules contenant des fonctions</a:t>
            </a:r>
            <a:endParaRPr lang="fr-FR" sz="1800" b="0" i="0" u="none" strike="noStrike" kern="120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0" cap="none" spc="0" baseline="0">
                <a:solidFill>
                  <a:srgbClr val="000000"/>
                </a:solidFill>
                <a:uFillTx/>
                <a:latin typeface="Calibri"/>
              </a:rPr>
              <a:t>	</a:t>
            </a:r>
            <a:r>
              <a:rPr lang="fr-FR" sz="1800" b="1" i="0" u="none" strike="noStrike" kern="0" cap="none" spc="0" baseline="0">
                <a:solidFill>
                  <a:srgbClr val="000000"/>
                </a:solidFill>
                <a:uFillTx/>
                <a:latin typeface="Calibri"/>
              </a:rPr>
              <a:t>import time</a:t>
            </a:r>
            <a:r>
              <a:rPr lang="fr-FR" sz="1800" b="0" i="0" u="none" strike="noStrike" kern="0" cap="none" spc="0" baseline="0">
                <a:solidFill>
                  <a:srgbClr val="000000"/>
                </a:solidFill>
                <a:uFillTx/>
                <a:latin typeface="Calibri"/>
              </a:rPr>
              <a:t> : permet d’appeler les fonctions relatives au temps</a:t>
            </a:r>
            <a:endParaRPr lang="fr-FR" sz="1800" b="0" i="0" u="none" strike="noStrike" kern="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		time.sleep( x ) : </a:t>
            </a:r>
            <a:r>
              <a:rPr lang="fr-FR" sz="1800" b="0" i="0" u="none" strike="noStrike" kern="0" cap="none" spc="0" baseline="0">
                <a:solidFill>
                  <a:srgbClr val="000000"/>
                </a:solidFill>
                <a:uFillTx/>
                <a:latin typeface="Calibri"/>
              </a:rPr>
              <a:t>arrête l’exécution du programme pendant x secondes</a:t>
            </a:r>
            <a:endParaRPr lang="fr-FR" sz="1800" b="0" i="0" u="none" strike="noStrike" kern="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	</a:t>
            </a:r>
            <a:r>
              <a:rPr lang="fr-FR" sz="1800" b="1" i="0" u="none" strike="noStrike" kern="1200" cap="none" spc="0" baseline="0">
                <a:solidFill>
                  <a:srgbClr val="000000"/>
                </a:solidFill>
                <a:uFillTx/>
                <a:latin typeface="Calibri"/>
              </a:rPr>
              <a:t>import machine</a:t>
            </a:r>
            <a:r>
              <a:rPr lang="fr-FR" sz="1800" b="0" i="0" u="none" strike="noStrike" kern="1200" cap="none" spc="0" baseline="0">
                <a:solidFill>
                  <a:srgbClr val="000000"/>
                </a:solidFill>
                <a:uFillTx/>
                <a:latin typeface="Calibri"/>
              </a:rPr>
              <a:t> : </a:t>
            </a:r>
            <a:r>
              <a:rPr lang="fr-FR" sz="1800" b="0" i="0" u="none" strike="noStrike" kern="0" cap="none" spc="0" baseline="0">
                <a:solidFill>
                  <a:srgbClr val="000000"/>
                </a:solidFill>
                <a:uFillTx/>
                <a:latin typeface="Calibri"/>
              </a:rPr>
              <a:t>module contenant les fonctions permettant d’agir sur les périphériques du pi pico</a:t>
            </a:r>
            <a:endParaRPr lang="fr-FR" sz="1800" b="0" i="0" u="none" strike="noStrike" kern="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0" cap="none" spc="0" baseline="0">
                <a:solidFill>
                  <a:srgbClr val="000000"/>
                </a:solidFill>
                <a:uFillTx/>
                <a:latin typeface="Calibri"/>
              </a:rPr>
              <a:t>from</a:t>
            </a:r>
            <a:r>
              <a:rPr lang="fr-FR" sz="1800" b="0" i="0" u="none" strike="noStrike" kern="0" cap="none" spc="0" baseline="0">
                <a:solidFill>
                  <a:srgbClr val="000000"/>
                </a:solidFill>
                <a:uFillTx/>
                <a:latin typeface="Calibri"/>
              </a:rPr>
              <a:t> : pour simplifier l’écriture on importe certaines fonctions directement dans une variable à l’aide de « from »</a:t>
            </a:r>
            <a:endParaRPr lang="fr-FR" sz="1800" b="0" i="0" u="none" strike="noStrike" kern="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0" cap="none" spc="0" baseline="0">
                <a:solidFill>
                  <a:srgbClr val="000000"/>
                </a:solidFill>
                <a:uFillTx/>
                <a:latin typeface="Calibri"/>
              </a:rPr>
              <a:t>	</a:t>
            </a:r>
            <a:r>
              <a:rPr lang="fr-FR" sz="1800" b="1" i="0" u="none" strike="noStrike" kern="0" cap="none" spc="0" baseline="0">
                <a:solidFill>
                  <a:srgbClr val="000000"/>
                </a:solidFill>
                <a:uFillTx/>
                <a:latin typeface="Calibri"/>
              </a:rPr>
              <a:t>from machine import Pin</a:t>
            </a:r>
            <a:r>
              <a:rPr lang="fr-FR" sz="1800" b="0" i="0" u="none" strike="noStrike" kern="0" cap="none" spc="0" baseline="0">
                <a:solidFill>
                  <a:srgbClr val="000000"/>
                </a:solidFill>
                <a:uFillTx/>
                <a:latin typeface="Calibri"/>
              </a:rPr>
              <a:t> : permet d’accéder à la fonction Pin du module machine uniquement.</a:t>
            </a:r>
            <a:endParaRPr lang="fr-FR" sz="1800" b="0" i="0" u="none" strike="noStrike" kern="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		</a:t>
            </a:r>
            <a:r>
              <a:rPr lang="fr-FR" sz="1800" b="1" i="0" u="none" strike="noStrike" kern="1200" cap="none" spc="0" baseline="0">
                <a:solidFill>
                  <a:srgbClr val="000000"/>
                </a:solidFill>
                <a:uFillTx/>
                <a:latin typeface="Calibri"/>
              </a:rPr>
              <a:t>ma_led</a:t>
            </a:r>
            <a:r>
              <a:rPr lang="fr-FR" sz="1800" b="1" i="0" u="none" strike="noStrike" kern="0" cap="none" spc="0" baseline="0">
                <a:solidFill>
                  <a:srgbClr val="000000"/>
                </a:solidFill>
                <a:uFillTx/>
                <a:latin typeface="Calibri"/>
              </a:rPr>
              <a:t>_verte = Pin( n, Pin.OUT )</a:t>
            </a:r>
            <a:r>
              <a:rPr lang="fr-FR" sz="1800" b="0" i="0" u="none" strike="noStrike" kern="0" cap="none" spc="0" baseline="0">
                <a:solidFill>
                  <a:srgbClr val="000000"/>
                </a:solidFill>
                <a:uFillTx/>
                <a:latin typeface="Calibri"/>
              </a:rPr>
              <a:t> : permet d’indiquer comment on souhaite utiliser un GPIO, </a:t>
            </a:r>
            <a:endParaRPr lang="fr-FR" sz="1800" b="0" i="0" u="none" strike="noStrike" kern="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			ici on a configuré </a:t>
            </a:r>
            <a:r>
              <a:rPr lang="fr-FR" sz="1800" b="0" i="0" u="none" strike="noStrike" kern="0" cap="none" spc="0" baseline="0">
                <a:solidFill>
                  <a:srgbClr val="000000"/>
                </a:solidFill>
                <a:uFillTx/>
                <a:latin typeface="Calibri"/>
              </a:rPr>
              <a:t>le p I/O N° n</a:t>
            </a:r>
            <a:r>
              <a:rPr lang="fr-FR" sz="1800" b="0" i="0" u="none" strike="noStrike" kern="1200" cap="none" spc="0" baseline="0">
                <a:solidFill>
                  <a:srgbClr val="000000"/>
                </a:solidFill>
                <a:uFillTx/>
                <a:latin typeface="Calibri"/>
              </a:rPr>
              <a:t> en sortie tout ou rien</a:t>
            </a:r>
            <a:endParaRPr lang="fr-FR" sz="1800" b="0" i="0" u="none" strike="noStrike" kern="120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0" cap="none" spc="0" baseline="0">
                <a:solidFill>
                  <a:srgbClr val="000000"/>
                </a:solidFill>
                <a:uFillTx/>
                <a:latin typeface="Calibri"/>
              </a:rPr>
              <a:t>		ma_led_verte.Toggle()</a:t>
            </a:r>
            <a:r>
              <a:rPr lang="fr-FR" sz="1800" b="0" i="0" u="none" strike="noStrike" kern="0" cap="none" spc="0" baseline="0">
                <a:solidFill>
                  <a:srgbClr val="000000"/>
                </a:solidFill>
                <a:uFillTx/>
                <a:latin typeface="Calibri"/>
              </a:rPr>
              <a:t> : inverse l’état de l’I/O associé à la variable. </a:t>
            </a:r>
            <a:endParaRPr lang="fr-FR" sz="1800" b="0" i="0" u="none" strike="noStrike" kern="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0" cap="none" spc="0" baseline="0">
                <a:solidFill>
                  <a:srgbClr val="000000"/>
                </a:solidFill>
                <a:uFillTx/>
                <a:latin typeface="Calibri"/>
              </a:rPr>
              <a:t>			Ici l’IO n passera de l’état haut (+3.3v) à l’état bas (0v) ou inversement</a:t>
            </a:r>
            <a:endParaRPr lang="fr-FR" sz="1800" b="1"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a:t>
            </a:r>
            <a:r>
              <a:rPr lang="fr-FR" sz="1800" b="0" i="0" u="none" strike="noStrike" kern="1200" cap="none" spc="0" baseline="0">
                <a:solidFill>
                  <a:srgbClr val="000000"/>
                </a:solidFill>
                <a:uFillTx/>
                <a:latin typeface="Calibri"/>
              </a:rPr>
              <a:t> : En début de ligne permet d’écrire un commentaire, ce qui est écrit n’est pas une instruction et donc n’est pas pris</a:t>
            </a:r>
            <a:endParaRPr lang="fr-FR" sz="1800" b="0" i="0" u="none" strike="noStrike" kern="120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	en compte par le programme.</a:t>
            </a:r>
            <a:endParaRPr lang="fr-FR" sz="1800" b="0" i="0" u="none" strike="noStrike" kern="120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0" cap="none" spc="0" baseline="0">
                <a:solidFill>
                  <a:srgbClr val="000000"/>
                </a:solidFill>
                <a:uFillTx/>
                <a:latin typeface="Calibri"/>
              </a:rPr>
              <a:t>Variable</a:t>
            </a:r>
            <a:r>
              <a:rPr lang="fr-FR" sz="1800" b="0" i="0" u="none" strike="noStrike" kern="0" cap="none" spc="0" baseline="0">
                <a:solidFill>
                  <a:srgbClr val="000000"/>
                </a:solidFill>
                <a:uFillTx/>
                <a:latin typeface="Calibri"/>
              </a:rPr>
              <a:t> A=A+1 -&gt;Nouvelle valeur = ancienne valeur+1 , peut s’écrire A+=1</a:t>
            </a:r>
            <a:endParaRPr lang="fr-FR" sz="1800" b="0" i="0" u="none" strike="noStrike" kern="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print</a:t>
            </a:r>
            <a:r>
              <a:rPr lang="fr-FR" sz="1800" b="0" i="0" u="none" strike="noStrike" kern="1200" cap="none" spc="0" baseline="0">
                <a:solidFill>
                  <a:srgbClr val="000000"/>
                </a:solidFill>
                <a:uFillTx/>
                <a:latin typeface="Calibri"/>
              </a:rPr>
              <a:t> (‘’ texte ’’, A), </a:t>
            </a:r>
            <a:r>
              <a:rPr lang="fr-FR" sz="1800" b="1" i="0" u="none" strike="noStrike" kern="1200" cap="none" spc="0" baseline="0">
                <a:solidFill>
                  <a:srgbClr val="000000"/>
                </a:solidFill>
                <a:uFillTx/>
                <a:latin typeface="Calibri"/>
              </a:rPr>
              <a:t>input</a:t>
            </a:r>
            <a:r>
              <a:rPr lang="fr-FR" sz="1800" b="0" i="0" u="none" strike="noStrike" kern="1200" cap="none" spc="0" baseline="0">
                <a:solidFill>
                  <a:srgbClr val="000000"/>
                </a:solidFill>
                <a:uFillTx/>
                <a:latin typeface="Calibri"/>
              </a:rPr>
              <a:t> (‘’texte’’, B)</a:t>
            </a:r>
            <a:endParaRPr lang="fr-FR" sz="1800" b="0" i="0" u="none" strike="noStrike" kern="120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Opérateurs:</a:t>
            </a:r>
            <a:r>
              <a:rPr lang="fr-FR" sz="1800" b="0" i="0" u="none" strike="noStrike" kern="1200" cap="none" spc="0" baseline="0">
                <a:solidFill>
                  <a:srgbClr val="000000"/>
                </a:solidFill>
                <a:uFillTx/>
                <a:latin typeface="Calibri"/>
              </a:rPr>
              <a:t> +,-,*,/,%,</a:t>
            </a:r>
            <a:r>
              <a:rPr lang="fr-FR" sz="1800" b="0" i="0" u="none" strike="noStrike" kern="0" cap="none" spc="0" baseline="0">
                <a:solidFill>
                  <a:srgbClr val="000000"/>
                </a:solidFill>
                <a:uFillTx/>
                <a:latin typeface="Calibri"/>
              </a:rPr>
              <a:t>      </a:t>
            </a:r>
            <a:r>
              <a:rPr lang="fr-FR" sz="1800" b="0" i="0" u="none" strike="noStrike" kern="1200" cap="none" spc="0" baseline="0">
                <a:solidFill>
                  <a:srgbClr val="000000"/>
                </a:solidFill>
                <a:uFillTx/>
                <a:latin typeface="Calibri"/>
              </a:rPr>
              <a:t> Données: int(), float(), str(), bool()=True or False</a:t>
            </a:r>
            <a:endParaRPr lang="fr-FR" sz="1800" b="0" i="0" u="none" strike="noStrike" kern="120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4" name="Espace réservé du numéro de diapositive 5">
            <a:extLst>
              <a:ext uri="{FF2B5EF4-FFF2-40B4-BE49-F238E27FC236}">
                <a16:creationId xmlns:a16="http://schemas.microsoft.com/office/drawing/2014/main" id="{313F9714-E04D-56F5-FE7F-14123E7EC2C2}"/>
              </a:ext>
            </a:extLst>
          </p:cNvPr>
          <p:cNvSpPr txBox="1"/>
          <p:nvPr/>
        </p:nvSpPr>
        <p:spPr>
          <a:xfrm>
            <a:off x="86106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C2B06A3-4CAC-458E-B2F2-F1F2ED62ABCA}" type="slidenum">
              <a:rPr/>
              <a:t>14</a:t>
            </a:fld>
            <a:endParaRPr lang="fr-FR" sz="1200" b="0" i="0" u="none" strike="noStrike" kern="1200" cap="none" spc="0" baseline="0">
              <a:solidFill>
                <a:srgbClr val="898989"/>
              </a:solidFill>
              <a:uFillTx/>
              <a:latin typeface="Calibri"/>
            </a:endParaRPr>
          </a:p>
        </p:txBody>
      </p:sp>
      <p:sp>
        <p:nvSpPr>
          <p:cNvPr id="5" name="Espace réservé du numéro de diapositive 8">
            <a:extLst>
              <a:ext uri="{FF2B5EF4-FFF2-40B4-BE49-F238E27FC236}">
                <a16:creationId xmlns:a16="http://schemas.microsoft.com/office/drawing/2014/main" id="{1CC65770-372B-2281-DE61-BA1D6C7674CC}"/>
              </a:ext>
            </a:extLst>
          </p:cNvPr>
          <p:cNvSpPr txBox="1"/>
          <p:nvPr/>
        </p:nvSpPr>
        <p:spPr>
          <a:xfrm>
            <a:off x="86106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7C5CC449-CA62-4452-B34B-F0406D31D794}" type="slidenum">
              <a:rPr/>
              <a:t>14</a:t>
            </a:fld>
            <a:endParaRPr lang="fr-FR" sz="1200" b="0" i="0" u="none" strike="noStrike" kern="1200" cap="none" spc="0" baseline="0">
              <a:solidFill>
                <a:srgbClr val="898989"/>
              </a:solidFill>
              <a:uFillTx/>
              <a:latin typeface="Calibri"/>
            </a:endParaRPr>
          </a:p>
        </p:txBody>
      </p:sp>
      <p:sp>
        <p:nvSpPr>
          <p:cNvPr id="6" name="Espace réservé de la date 9">
            <a:extLst>
              <a:ext uri="{FF2B5EF4-FFF2-40B4-BE49-F238E27FC236}">
                <a16:creationId xmlns:a16="http://schemas.microsoft.com/office/drawing/2014/main" id="{B036E1B5-0964-B825-4A99-6017ADED8F22}"/>
              </a:ext>
            </a:extLst>
          </p:cNvPr>
          <p:cNvSpPr txBox="1"/>
          <p:nvPr/>
        </p:nvSpPr>
        <p:spPr>
          <a:xfrm>
            <a:off x="8382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a:solidFill>
                  <a:srgbClr val="898989"/>
                </a:solidFill>
                <a:uFillTx/>
                <a:latin typeface="Calibri"/>
              </a:rPr>
              <a:t>06/11/2023</a:t>
            </a:r>
          </a:p>
        </p:txBody>
      </p:sp>
      <p:sp>
        <p:nvSpPr>
          <p:cNvPr id="7" name="Espace réservé du pied de page 10">
            <a:extLst>
              <a:ext uri="{FF2B5EF4-FFF2-40B4-BE49-F238E27FC236}">
                <a16:creationId xmlns:a16="http://schemas.microsoft.com/office/drawing/2014/main" id="{9E38DF72-6D29-C6CD-9936-504C23A0F1C0}"/>
              </a:ext>
            </a:extLst>
          </p:cNvPr>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200" b="0" i="0" u="none" strike="noStrike" kern="1200" cap="none" spc="0" baseline="0">
                <a:solidFill>
                  <a:srgbClr val="898989"/>
                </a:solidFill>
                <a:uFillTx/>
                <a:latin typeface="Calibri"/>
              </a:rPr>
              <a:t>Atelier Raspi N°2 Novembre 2023</a:t>
            </a:r>
          </a:p>
        </p:txBody>
      </p:sp>
      <p:sp>
        <p:nvSpPr>
          <p:cNvPr id="8" name="Espace réservé du pied de page 7">
            <a:extLst>
              <a:ext uri="{FF2B5EF4-FFF2-40B4-BE49-F238E27FC236}">
                <a16:creationId xmlns:a16="http://schemas.microsoft.com/office/drawing/2014/main" id="{CAAA7C5A-B9F4-3654-EB00-6EC94FAB94BC}"/>
              </a:ext>
            </a:extLst>
          </p:cNvPr>
          <p:cNvSpPr>
            <a:spLocks noGrp="1"/>
          </p:cNvSpPr>
          <p:nvPr>
            <p:ph type="ftr" sz="quarter" idx="9"/>
          </p:nvPr>
        </p:nvSpPr>
        <p:spPr/>
        <p:txBody>
          <a:bodyPr/>
          <a:lstStyle/>
          <a:p>
            <a:pPr lvl="0"/>
            <a:r>
              <a:rPr lang="fr-FR"/>
              <a:t>Atelier N°8 Sonomètre</a:t>
            </a:r>
          </a:p>
        </p:txBody>
      </p:sp>
      <p:sp>
        <p:nvSpPr>
          <p:cNvPr id="10" name="Espace réservé de la date 9">
            <a:extLst>
              <a:ext uri="{FF2B5EF4-FFF2-40B4-BE49-F238E27FC236}">
                <a16:creationId xmlns:a16="http://schemas.microsoft.com/office/drawing/2014/main" id="{FFC83922-6A77-917F-A92A-176AC503A581}"/>
              </a:ext>
            </a:extLst>
          </p:cNvPr>
          <p:cNvSpPr>
            <a:spLocks noGrp="1"/>
          </p:cNvSpPr>
          <p:nvPr>
            <p:ph type="dt" sz="half" idx="7"/>
          </p:nvPr>
        </p:nvSpPr>
        <p:spPr/>
        <p:txBody>
          <a:bodyPr/>
          <a:lstStyle/>
          <a:p>
            <a:pPr lvl="0"/>
            <a:fld id="{27F9F236-490A-4D04-8087-93AC60503ADC}" type="datetime1">
              <a:rPr lang="fr-FR" smtClean="0"/>
              <a:t>14/05/2025</a:t>
            </a:fld>
            <a:endParaRPr lang="fr-F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B33697-659B-EF3C-DB28-B7FCFD827960}"/>
              </a:ext>
            </a:extLst>
          </p:cNvPr>
          <p:cNvSpPr txBox="1"/>
          <p:nvPr/>
        </p:nvSpPr>
        <p:spPr>
          <a:xfrm>
            <a:off x="838203" y="365129"/>
            <a:ext cx="10515600" cy="645072"/>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4400" b="0" i="0" u="none" strike="noStrike" kern="0" cap="none" spc="0" baseline="0" dirty="0">
                <a:solidFill>
                  <a:srgbClr val="000000"/>
                </a:solidFill>
                <a:uFillTx/>
                <a:latin typeface="Calibri Light"/>
              </a:rPr>
              <a:t>A8E14</a:t>
            </a:r>
            <a:r>
              <a:rPr lang="fr-FR" sz="4400" b="0" i="0" u="none" strike="noStrike" kern="1200" cap="none" spc="0" baseline="0" dirty="0">
                <a:solidFill>
                  <a:srgbClr val="000000"/>
                </a:solidFill>
                <a:uFillTx/>
                <a:latin typeface="Calibri Light"/>
              </a:rPr>
              <a:t> </a:t>
            </a:r>
            <a:r>
              <a:rPr lang="fr-FR" sz="4400" b="0" i="0" u="none" strike="noStrike" kern="1200" cap="none" spc="0" baseline="0" dirty="0">
                <a:solidFill>
                  <a:srgbClr val="7030A0"/>
                </a:solidFill>
                <a:uFillTx/>
                <a:latin typeface="Calibri Light"/>
              </a:rPr>
              <a:t>Glossaire informatique</a:t>
            </a:r>
            <a:r>
              <a:rPr lang="fr-FR" sz="4400" b="0" i="0" u="none" strike="noStrike" kern="0" cap="none" spc="0" baseline="0" dirty="0">
                <a:solidFill>
                  <a:srgbClr val="7030A0"/>
                </a:solidFill>
                <a:uFillTx/>
                <a:latin typeface="Calibri Light"/>
              </a:rPr>
              <a:t>2</a:t>
            </a:r>
            <a:endParaRPr lang="fr-FR" sz="4400" b="0" i="0" u="none" strike="noStrike" kern="1200" cap="none" spc="0" baseline="0" dirty="0">
              <a:solidFill>
                <a:srgbClr val="7030A0"/>
              </a:solidFill>
              <a:uFillTx/>
              <a:latin typeface="Calibri Light"/>
            </a:endParaRPr>
          </a:p>
        </p:txBody>
      </p:sp>
      <p:sp>
        <p:nvSpPr>
          <p:cNvPr id="3" name="ZoneTexte 2">
            <a:extLst>
              <a:ext uri="{FF2B5EF4-FFF2-40B4-BE49-F238E27FC236}">
                <a16:creationId xmlns:a16="http://schemas.microsoft.com/office/drawing/2014/main" id="{ACF474ED-A888-47F6-879B-8BC76162A3FF}"/>
              </a:ext>
            </a:extLst>
          </p:cNvPr>
          <p:cNvSpPr txBox="1"/>
          <p:nvPr/>
        </p:nvSpPr>
        <p:spPr>
          <a:xfrm>
            <a:off x="838203" y="1210052"/>
            <a:ext cx="10550196" cy="2308324"/>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dirty="0">
                <a:solidFill>
                  <a:srgbClr val="000000"/>
                </a:solidFill>
                <a:uFillTx/>
                <a:latin typeface="Calibri"/>
              </a:rPr>
              <a:t>Liste</a:t>
            </a:r>
            <a:r>
              <a:rPr lang="fr-FR" sz="1800" b="0" i="0" u="none" strike="noStrike" kern="1200" cap="none" spc="0" baseline="0" dirty="0">
                <a:solidFill>
                  <a:srgbClr val="000000"/>
                </a:solidFill>
                <a:uFillTx/>
                <a:latin typeface="Calibri"/>
              </a:rPr>
              <a:t> -&gt; Création d’une liste, </a:t>
            </a:r>
            <a:r>
              <a:rPr lang="fr-FR" sz="1800" b="0" i="0" u="none" strike="noStrike" kern="1200" cap="none" spc="0" baseline="0" dirty="0" err="1">
                <a:solidFill>
                  <a:srgbClr val="000000"/>
                </a:solidFill>
                <a:uFillTx/>
                <a:latin typeface="Calibri"/>
              </a:rPr>
              <a:t>liste_de_noms</a:t>
            </a:r>
            <a:r>
              <a:rPr lang="fr-FR" sz="1800" b="0" i="0" u="none" strike="noStrike" kern="1200" cap="none" spc="0" baseline="0" dirty="0">
                <a:solidFill>
                  <a:srgbClr val="000000"/>
                </a:solidFill>
                <a:uFillTx/>
                <a:latin typeface="Calibri"/>
              </a:rPr>
              <a:t> =[‘Toto’, ‘Hubert’, ‘Jacques’, ‘Philippe’]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dirty="0" err="1">
                <a:solidFill>
                  <a:srgbClr val="000000"/>
                </a:solidFill>
                <a:uFillTx/>
                <a:latin typeface="Calibri"/>
              </a:rPr>
              <a:t>liste_quelconque</a:t>
            </a:r>
            <a:r>
              <a:rPr lang="fr-FR" sz="1800" b="1" i="0" u="none" strike="noStrike" kern="1200" cap="none" spc="0" baseline="0" dirty="0">
                <a:solidFill>
                  <a:srgbClr val="000000"/>
                </a:solidFill>
                <a:uFillTx/>
                <a:latin typeface="Calibri"/>
              </a:rPr>
              <a:t> = ['Toto', 1, 'Philippe', 4,5,6]</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dirty="0" err="1">
                <a:solidFill>
                  <a:srgbClr val="000000"/>
                </a:solidFill>
                <a:uFillTx/>
                <a:latin typeface="Calibri"/>
              </a:rPr>
              <a:t>print</a:t>
            </a:r>
            <a:r>
              <a:rPr lang="fr-FR" sz="1800" b="1" i="0" u="none" strike="noStrike" kern="1200" cap="none" spc="0" baseline="0" dirty="0">
                <a:solidFill>
                  <a:srgbClr val="000000"/>
                </a:solidFill>
                <a:uFillTx/>
                <a:latin typeface="Calibri"/>
              </a:rPr>
              <a:t> (‘Nombre d’articles dans la liste : ‘, </a:t>
            </a:r>
            <a:r>
              <a:rPr lang="fr-FR" sz="1800" b="1" i="0" u="none" strike="noStrike" kern="1200" cap="none" spc="0" baseline="0" dirty="0" err="1">
                <a:solidFill>
                  <a:srgbClr val="000000"/>
                </a:solidFill>
                <a:uFillTx/>
                <a:latin typeface="Calibri"/>
              </a:rPr>
              <a:t>len</a:t>
            </a:r>
            <a:r>
              <a:rPr lang="fr-FR" sz="1800" b="1" i="0" u="none" strike="noStrike" kern="1200" cap="none" spc="0" baseline="0" dirty="0">
                <a:solidFill>
                  <a:srgbClr val="000000"/>
                </a:solidFill>
                <a:uFillTx/>
                <a:latin typeface="Calibri"/>
              </a:rPr>
              <a:t>(</a:t>
            </a:r>
            <a:r>
              <a:rPr lang="fr-FR" sz="1800" b="1" i="0" u="none" strike="noStrike" kern="1200" cap="none" spc="0" baseline="0" dirty="0" err="1">
                <a:solidFill>
                  <a:srgbClr val="000000"/>
                </a:solidFill>
                <a:uFillTx/>
                <a:latin typeface="Calibri"/>
              </a:rPr>
              <a:t>liste_quelconque</a:t>
            </a:r>
            <a:r>
              <a:rPr lang="fr-FR" sz="1800" b="1" i="0" u="none" strike="noStrike" kern="1200" cap="none" spc="0" baseline="0" dirty="0">
                <a:solidFill>
                  <a:srgbClr val="000000"/>
                </a:solidFill>
                <a:uFillTx/>
                <a:latin typeface="Calibri"/>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dirty="0">
                <a:solidFill>
                  <a:srgbClr val="000000"/>
                </a:solidFill>
                <a:uFillTx/>
                <a:latin typeface="Calibri"/>
              </a:rPr>
              <a:t>for items in </a:t>
            </a:r>
            <a:r>
              <a:rPr lang="fr-FR" sz="1800" b="1" i="0" u="none" strike="noStrike" kern="1200" cap="none" spc="0" baseline="0" dirty="0" err="1">
                <a:solidFill>
                  <a:srgbClr val="000000"/>
                </a:solidFill>
                <a:uFillTx/>
                <a:latin typeface="Calibri"/>
              </a:rPr>
              <a:t>liste_quelconque</a:t>
            </a:r>
            <a:r>
              <a:rPr lang="fr-FR" sz="1800" b="1" i="0" u="none" strike="noStrike" kern="1200" cap="none" spc="0" baseline="0" dirty="0">
                <a:solidFill>
                  <a:srgbClr val="000000"/>
                </a:solidFill>
                <a:uFillTx/>
                <a:latin typeface="Calibri"/>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dirty="0">
                <a:solidFill>
                  <a:srgbClr val="000000"/>
                </a:solidFill>
                <a:uFillTx/>
                <a:latin typeface="Calibri"/>
              </a:rPr>
              <a:t>    </a:t>
            </a:r>
            <a:r>
              <a:rPr lang="fr-FR" sz="1800" b="1" i="0" u="none" strike="noStrike" kern="1200" cap="none" spc="0" baseline="0" dirty="0" err="1">
                <a:solidFill>
                  <a:srgbClr val="000000"/>
                </a:solidFill>
                <a:uFillTx/>
                <a:latin typeface="Calibri"/>
              </a:rPr>
              <a:t>print</a:t>
            </a:r>
            <a:r>
              <a:rPr lang="fr-FR" sz="1800" b="1" i="0" u="none" strike="noStrike" kern="1200" cap="none" spc="0" baseline="0" dirty="0">
                <a:solidFill>
                  <a:srgbClr val="000000"/>
                </a:solidFill>
                <a:uFillTx/>
                <a:latin typeface="Calibri"/>
              </a:rPr>
              <a:t> (items)</a:t>
            </a:r>
            <a:r>
              <a:rPr lang="fr-FR" sz="1800" b="0" i="0" u="none" strike="noStrike" kern="1200" cap="none" spc="0" baseline="0" dirty="0">
                <a:solidFill>
                  <a:srgbClr val="000000"/>
                </a:solidFill>
                <a:uFillTx/>
                <a:latin typeface="Calibri"/>
              </a:rPr>
              <a:t> -&gt; parcours la liste et imprime chaque item de la liste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dirty="0">
              <a:solidFill>
                <a:srgbClr val="000000"/>
              </a:solidFill>
              <a:latin typeface="Calibri"/>
            </a:endParaRPr>
          </a:p>
          <a:p>
            <a:pPr>
              <a:defRPr sz="1800" b="0" i="0" u="none" strike="noStrike" kern="0" cap="none" spc="0" baseline="0">
                <a:solidFill>
                  <a:srgbClr val="000000"/>
                </a:solidFill>
                <a:uFillTx/>
              </a:defRPr>
            </a:pPr>
            <a:r>
              <a:rPr lang="fr-FR" sz="1800" b="1" i="0" u="none" strike="noStrike" kern="1200" cap="none" spc="0" baseline="0" dirty="0" err="1">
                <a:solidFill>
                  <a:srgbClr val="000000"/>
                </a:solidFill>
                <a:uFillTx/>
                <a:latin typeface="Calibri"/>
              </a:rPr>
              <a:t>Tulpe</a:t>
            </a:r>
            <a:r>
              <a:rPr lang="fr-FR" sz="1800" b="0" i="0" u="none" strike="noStrike" kern="1200" cap="none" spc="0" baseline="0" dirty="0">
                <a:solidFill>
                  <a:srgbClr val="000000"/>
                </a:solidFill>
                <a:uFillTx/>
                <a:latin typeface="Calibri"/>
              </a:rPr>
              <a:t> -&gt;c’est une liste d’éléments qui ont chacun plusieurs éléments  </a:t>
            </a:r>
            <a:r>
              <a:rPr lang="fr-FR" sz="1800" b="1" i="0" u="none" strike="noStrike" kern="1200" cap="none" spc="0" baseline="0" dirty="0">
                <a:solidFill>
                  <a:srgbClr val="000000"/>
                </a:solidFill>
                <a:uFillTx/>
                <a:latin typeface="Calibri"/>
              </a:rPr>
              <a:t>liste = [(Toto,28), (Philippe, 68), (tata, 53)]</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dirty="0">
                <a:solidFill>
                  <a:srgbClr val="000000"/>
                </a:solidFill>
                <a:uFillTx/>
                <a:latin typeface="Calibri"/>
              </a:rPr>
              <a:t>liste[item0], </a:t>
            </a:r>
            <a:r>
              <a:rPr lang="fr-FR" sz="1800" b="0" i="0" u="none" strike="noStrike" kern="1200" cap="none" spc="0" baseline="0" dirty="0">
                <a:solidFill>
                  <a:srgbClr val="000000"/>
                </a:solidFill>
                <a:uFillTx/>
                <a:latin typeface="Calibri"/>
              </a:rPr>
              <a:t>permettra d’accéder aux prénoms, </a:t>
            </a:r>
            <a:r>
              <a:rPr lang="fr-FR" sz="1800" b="1" i="0" u="none" strike="noStrike" kern="1200" cap="none" spc="0" baseline="0" dirty="0">
                <a:solidFill>
                  <a:srgbClr val="000000"/>
                </a:solidFill>
                <a:uFillTx/>
                <a:latin typeface="Calibri"/>
              </a:rPr>
              <a:t>liste[item1] </a:t>
            </a:r>
            <a:r>
              <a:rPr lang="fr-FR" sz="1800" b="0" i="0" u="none" strike="noStrike" kern="1200" cap="none" spc="0" baseline="0" dirty="0">
                <a:solidFill>
                  <a:srgbClr val="000000"/>
                </a:solidFill>
                <a:uFillTx/>
                <a:latin typeface="Calibri"/>
              </a:rPr>
              <a:t>permettra d’accéder aux </a:t>
            </a:r>
            <a:r>
              <a:rPr lang="fr-FR" sz="1800" b="0" i="0" u="none" strike="noStrike" kern="1200" cap="none" spc="0" baseline="0" dirty="0" err="1">
                <a:solidFill>
                  <a:srgbClr val="000000"/>
                </a:solidFill>
                <a:uFillTx/>
                <a:latin typeface="Calibri"/>
              </a:rPr>
              <a:t>ages</a:t>
            </a:r>
            <a:endParaRPr lang="fr-FR" sz="1800" b="0" i="0" u="none" strike="noStrike" kern="1200" cap="none" spc="0" baseline="0" dirty="0">
              <a:solidFill>
                <a:srgbClr val="000000"/>
              </a:solidFill>
              <a:uFillTx/>
              <a:latin typeface="Calibri"/>
            </a:endParaRPr>
          </a:p>
        </p:txBody>
      </p:sp>
      <p:sp>
        <p:nvSpPr>
          <p:cNvPr id="4" name="ZoneTexte 3">
            <a:extLst>
              <a:ext uri="{FF2B5EF4-FFF2-40B4-BE49-F238E27FC236}">
                <a16:creationId xmlns:a16="http://schemas.microsoft.com/office/drawing/2014/main" id="{FBA9D986-4230-7953-B1FB-08633205866F}"/>
              </a:ext>
            </a:extLst>
          </p:cNvPr>
          <p:cNvSpPr txBox="1"/>
          <p:nvPr/>
        </p:nvSpPr>
        <p:spPr>
          <a:xfrm>
            <a:off x="838203" y="3610523"/>
            <a:ext cx="7313215" cy="1477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0" cap="none" spc="0" baseline="0" dirty="0">
                <a:solidFill>
                  <a:srgbClr val="000000"/>
                </a:solidFill>
                <a:uFillTx/>
                <a:latin typeface="Calibri"/>
              </a:rPr>
              <a:t>Dictionnaire</a:t>
            </a:r>
            <a:r>
              <a:rPr lang="fr-FR" sz="1800" b="0" i="0" u="none" strike="noStrike" kern="0" cap="none" spc="0" baseline="0" dirty="0">
                <a:solidFill>
                  <a:srgbClr val="000000"/>
                </a:solidFill>
                <a:uFillTx/>
                <a:latin typeface="Calibri"/>
              </a:rPr>
              <a:t>-&gt; liste d’éléments sous la  forme d’une paire </a:t>
            </a:r>
            <a:r>
              <a:rPr lang="fr-FR" sz="1800" b="0" i="0" u="none" strike="noStrike" kern="0" cap="none" spc="0" baseline="0" dirty="0" err="1">
                <a:solidFill>
                  <a:srgbClr val="000000"/>
                </a:solidFill>
                <a:uFillTx/>
                <a:latin typeface="Calibri"/>
              </a:rPr>
              <a:t>key:valeur</a:t>
            </a:r>
            <a:r>
              <a:rPr lang="fr-FR" sz="1800" b="0" i="0" u="none" strike="noStrike" kern="0" cap="none" spc="0" baseline="0" dirty="0">
                <a:solidFill>
                  <a:srgbClr val="00000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0" cap="none" spc="0" baseline="0" dirty="0">
                <a:solidFill>
                  <a:srgbClr val="000000"/>
                </a:solidFill>
                <a:uFillTx/>
                <a:latin typeface="Calibri"/>
              </a:rPr>
              <a:t>N = {‘voiture’:‘4 roues’, ‘moto’:’2 roues’}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0" cap="none" spc="0" baseline="0" dirty="0">
                <a:solidFill>
                  <a:srgbClr val="000000"/>
                </a:solidFill>
                <a:uFillTx/>
                <a:latin typeface="Calibri"/>
              </a:rPr>
              <a:t>On accède à la valeur d’un key en l’utilisant comme index (clé de recherche):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0" cap="none" spc="0" baseline="0" dirty="0" err="1">
                <a:solidFill>
                  <a:srgbClr val="000000"/>
                </a:solidFill>
                <a:uFillTx/>
                <a:latin typeface="Calibri"/>
              </a:rPr>
              <a:t>print</a:t>
            </a:r>
            <a:r>
              <a:rPr lang="fr-FR" sz="1800" b="1" i="0" u="none" strike="noStrike" kern="0" cap="none" spc="0" baseline="0" dirty="0">
                <a:solidFill>
                  <a:srgbClr val="000000"/>
                </a:solidFill>
                <a:uFillTx/>
                <a:latin typeface="Calibri"/>
              </a:rPr>
              <a:t>(N[‘voiture’])</a:t>
            </a:r>
            <a:r>
              <a:rPr lang="fr-FR" sz="1800" b="0" i="0" u="none" strike="noStrike" kern="0" cap="none" spc="0" baseline="0" dirty="0">
                <a:solidFill>
                  <a:srgbClr val="000000"/>
                </a:solidFill>
                <a:uFillTx/>
                <a:latin typeface="Calibri"/>
              </a:rPr>
              <a:t> -&gt; ‘4 roues’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000000"/>
              </a:solidFill>
              <a:uFillTx/>
              <a:latin typeface="Calibri"/>
            </a:endParaRPr>
          </a:p>
        </p:txBody>
      </p:sp>
      <p:sp>
        <p:nvSpPr>
          <p:cNvPr id="5" name="ZoneTexte 4">
            <a:extLst>
              <a:ext uri="{FF2B5EF4-FFF2-40B4-BE49-F238E27FC236}">
                <a16:creationId xmlns:a16="http://schemas.microsoft.com/office/drawing/2014/main" id="{D48C2CE6-D24A-E61C-0F30-82A687DEB50A}"/>
              </a:ext>
            </a:extLst>
          </p:cNvPr>
          <p:cNvSpPr txBox="1"/>
          <p:nvPr/>
        </p:nvSpPr>
        <p:spPr>
          <a:xfrm>
            <a:off x="838203" y="4809731"/>
            <a:ext cx="7361313" cy="646334"/>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0" cap="none" spc="0" baseline="0" dirty="0">
                <a:solidFill>
                  <a:srgbClr val="000000"/>
                </a:solidFill>
                <a:uFillTx/>
                <a:latin typeface="Calibri"/>
              </a:rPr>
              <a:t>Fonction</a:t>
            </a:r>
            <a:r>
              <a:rPr lang="fr-FR" sz="1800" b="0" i="0" u="none" strike="noStrike" kern="0" cap="none" spc="0" baseline="0" dirty="0">
                <a:solidFill>
                  <a:srgbClr val="000000"/>
                </a:solidFill>
                <a:uFillTx/>
                <a:latin typeface="Calibri"/>
              </a:rPr>
              <a:t>-&gt; </a:t>
            </a:r>
            <a:r>
              <a:rPr lang="fr-FR" sz="1800" b="1" i="0" u="none" strike="noStrike" kern="0" cap="none" spc="0" baseline="0" dirty="0" err="1">
                <a:solidFill>
                  <a:srgbClr val="000000"/>
                </a:solidFill>
                <a:uFillTx/>
                <a:latin typeface="Calibri"/>
              </a:rPr>
              <a:t>def</a:t>
            </a:r>
            <a:r>
              <a:rPr lang="fr-FR" sz="1800" b="1" i="0" u="none" strike="noStrike" kern="0" cap="none" spc="0" baseline="0" dirty="0">
                <a:solidFill>
                  <a:srgbClr val="000000"/>
                </a:solidFill>
                <a:uFillTx/>
                <a:latin typeface="Calibri"/>
              </a:rPr>
              <a:t> </a:t>
            </a:r>
            <a:r>
              <a:rPr lang="fr-FR" sz="1800" b="1" i="0" u="none" strike="noStrike" kern="0" cap="none" spc="0" baseline="0" dirty="0" err="1">
                <a:solidFill>
                  <a:srgbClr val="000000"/>
                </a:solidFill>
                <a:uFillTx/>
                <a:latin typeface="Calibri"/>
              </a:rPr>
              <a:t>nom_de_ma_fonction</a:t>
            </a:r>
            <a:r>
              <a:rPr lang="fr-FR" sz="1800" b="1" i="0" u="none" strike="noStrike" kern="0" cap="none" spc="0" baseline="0" dirty="0">
                <a:solidFill>
                  <a:srgbClr val="000000"/>
                </a:solidFill>
                <a:uFillTx/>
                <a:latin typeface="Calibri"/>
              </a:rPr>
              <a:t>(args)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0" cap="none" spc="0" baseline="0" dirty="0">
                <a:solidFill>
                  <a:srgbClr val="000000"/>
                </a:solidFill>
                <a:uFillTx/>
                <a:latin typeface="Calibri"/>
              </a:rPr>
              <a:t>on peut ensuite l’appeler dans un programme avec: </a:t>
            </a:r>
            <a:r>
              <a:rPr lang="fr-FR" sz="1800" b="1" i="0" u="none" strike="noStrike" kern="0" cap="none" spc="0" baseline="0" dirty="0">
                <a:solidFill>
                  <a:srgbClr val="000000"/>
                </a:solidFill>
                <a:uFillTx/>
                <a:latin typeface="Calibri"/>
              </a:rPr>
              <a:t> </a:t>
            </a:r>
            <a:r>
              <a:rPr lang="fr-FR" sz="1800" b="1" i="0" u="none" strike="noStrike" kern="0" cap="none" spc="0" baseline="0" dirty="0" err="1">
                <a:solidFill>
                  <a:srgbClr val="000000"/>
                </a:solidFill>
                <a:uFillTx/>
                <a:latin typeface="Calibri"/>
              </a:rPr>
              <a:t>nom_de_ma_fonction</a:t>
            </a:r>
            <a:r>
              <a:rPr lang="fr-FR" sz="1800" b="1" i="0" u="none" strike="noStrike" kern="0" cap="none" spc="0" baseline="0" dirty="0">
                <a:solidFill>
                  <a:srgbClr val="000000"/>
                </a:solidFill>
                <a:uFillTx/>
                <a:latin typeface="Calibri"/>
              </a:rPr>
              <a:t>()</a:t>
            </a:r>
          </a:p>
        </p:txBody>
      </p:sp>
      <p:sp>
        <p:nvSpPr>
          <p:cNvPr id="6" name="ZoneTexte 6">
            <a:extLst>
              <a:ext uri="{FF2B5EF4-FFF2-40B4-BE49-F238E27FC236}">
                <a16:creationId xmlns:a16="http://schemas.microsoft.com/office/drawing/2014/main" id="{93A93A29-92CE-C00A-6B75-A071EF0FC8E0}"/>
              </a:ext>
            </a:extLst>
          </p:cNvPr>
          <p:cNvSpPr txBox="1"/>
          <p:nvPr/>
        </p:nvSpPr>
        <p:spPr>
          <a:xfrm>
            <a:off x="838203" y="5419050"/>
            <a:ext cx="7935181" cy="147733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0" cap="none" spc="0" baseline="0" dirty="0">
                <a:solidFill>
                  <a:srgbClr val="000000"/>
                </a:solidFill>
                <a:uFillTx/>
                <a:latin typeface="Calibri"/>
              </a:rPr>
              <a:t>Module-&gt; </a:t>
            </a:r>
            <a:r>
              <a:rPr lang="fr-FR" sz="1800" b="1" i="0" u="none" strike="noStrike" kern="0" cap="none" spc="0" baseline="0" dirty="0" err="1">
                <a:solidFill>
                  <a:srgbClr val="000000"/>
                </a:solidFill>
                <a:uFillTx/>
                <a:latin typeface="Calibri"/>
              </a:rPr>
              <a:t>from</a:t>
            </a:r>
            <a:r>
              <a:rPr lang="fr-FR" sz="1800" b="1" i="0" u="none" strike="noStrike" kern="0" cap="none" spc="0" baseline="0" dirty="0">
                <a:solidFill>
                  <a:srgbClr val="000000"/>
                </a:solidFill>
                <a:uFillTx/>
                <a:latin typeface="Calibri"/>
              </a:rPr>
              <a:t> machine import Pin </a:t>
            </a:r>
            <a:r>
              <a:rPr lang="fr-FR" sz="1800" b="0" i="0" u="none" strike="noStrike" kern="0" cap="none" spc="0" baseline="0" dirty="0">
                <a:solidFill>
                  <a:srgbClr val="000000"/>
                </a:solidFill>
                <a:uFillTx/>
                <a:latin typeface="Calibri"/>
              </a:rPr>
              <a:t>-&gt; importe la fonction Pin du module machine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0" cap="none" spc="0" baseline="0" dirty="0">
                <a:solidFill>
                  <a:srgbClr val="000000"/>
                </a:solidFill>
                <a:uFillTx/>
                <a:latin typeface="Calibri"/>
              </a:rPr>
              <a:t>P0 = Pin(0, </a:t>
            </a:r>
            <a:r>
              <a:rPr lang="fr-FR" sz="1800" b="1" i="0" u="none" strike="noStrike" kern="0" cap="none" spc="0" baseline="0" dirty="0" err="1">
                <a:solidFill>
                  <a:srgbClr val="000000"/>
                </a:solidFill>
                <a:uFillTx/>
                <a:latin typeface="Calibri"/>
              </a:rPr>
              <a:t>Pin.OUT</a:t>
            </a:r>
            <a:r>
              <a:rPr lang="fr-FR" sz="1800" b="0" i="0" u="none" strike="noStrike" kern="0" cap="none" spc="0" baseline="0" dirty="0">
                <a:solidFill>
                  <a:srgbClr val="000000"/>
                </a:solidFill>
                <a:uFillTx/>
                <a:latin typeface="Calibri"/>
              </a:rPr>
              <a:t>) -&gt; on paramètre le GPIO 0 en sortie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0" cap="none" spc="0" baseline="0" dirty="0">
                <a:solidFill>
                  <a:srgbClr val="000000"/>
                </a:solidFill>
                <a:uFillTx/>
                <a:latin typeface="Calibri"/>
              </a:rPr>
              <a:t>P0.value(1) </a:t>
            </a:r>
            <a:r>
              <a:rPr lang="fr-FR" sz="1800" b="0" i="0" u="none" strike="noStrike" kern="0" cap="none" spc="0" baseline="0" dirty="0">
                <a:solidFill>
                  <a:srgbClr val="000000"/>
                </a:solidFill>
                <a:uFillTx/>
                <a:latin typeface="Calibri"/>
              </a:rPr>
              <a:t>-&gt;</a:t>
            </a:r>
            <a:r>
              <a:rPr lang="fr-FR" sz="1800" b="1" i="0" u="none" strike="noStrike" kern="0" cap="none" spc="0" baseline="0" dirty="0">
                <a:solidFill>
                  <a:srgbClr val="000000"/>
                </a:solidFill>
                <a:uFillTx/>
                <a:latin typeface="Calibri"/>
              </a:rPr>
              <a:t> </a:t>
            </a:r>
            <a:r>
              <a:rPr lang="fr-FR" sz="1800" b="0" i="0" u="none" strike="noStrike" kern="0" cap="none" spc="0" baseline="0" dirty="0">
                <a:solidFill>
                  <a:srgbClr val="000000"/>
                </a:solidFill>
                <a:uFillTx/>
                <a:latin typeface="Calibri"/>
              </a:rPr>
              <a:t>on lui donne la valeur 1 ou état « haut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1" i="0" u="none" strike="noStrike" kern="0" cap="none" spc="0" baseline="0" dirty="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000000"/>
              </a:solidFill>
              <a:uFillTx/>
              <a:latin typeface="Calibri"/>
            </a:endParaRPr>
          </a:p>
        </p:txBody>
      </p:sp>
      <p:sp>
        <p:nvSpPr>
          <p:cNvPr id="7" name="Espace réservé du pied de page 6">
            <a:extLst>
              <a:ext uri="{FF2B5EF4-FFF2-40B4-BE49-F238E27FC236}">
                <a16:creationId xmlns:a16="http://schemas.microsoft.com/office/drawing/2014/main" id="{D995FD79-54DF-34B9-C722-2A25F1AA6F73}"/>
              </a:ext>
            </a:extLst>
          </p:cNvPr>
          <p:cNvSpPr>
            <a:spLocks noGrp="1"/>
          </p:cNvSpPr>
          <p:nvPr>
            <p:ph type="ftr" sz="quarter" idx="9"/>
          </p:nvPr>
        </p:nvSpPr>
        <p:spPr/>
        <p:txBody>
          <a:bodyPr/>
          <a:lstStyle/>
          <a:p>
            <a:pPr lvl="0"/>
            <a:r>
              <a:rPr lang="fr-FR"/>
              <a:t>Atelier N°8 Sonomètre</a:t>
            </a:r>
          </a:p>
        </p:txBody>
      </p:sp>
      <p:sp>
        <p:nvSpPr>
          <p:cNvPr id="9" name="Espace réservé de la date 8">
            <a:extLst>
              <a:ext uri="{FF2B5EF4-FFF2-40B4-BE49-F238E27FC236}">
                <a16:creationId xmlns:a16="http://schemas.microsoft.com/office/drawing/2014/main" id="{F8760D8B-76DD-744B-BB29-F03CE5E298F4}"/>
              </a:ext>
            </a:extLst>
          </p:cNvPr>
          <p:cNvSpPr>
            <a:spLocks noGrp="1"/>
          </p:cNvSpPr>
          <p:nvPr>
            <p:ph type="dt" sz="half" idx="7"/>
          </p:nvPr>
        </p:nvSpPr>
        <p:spPr/>
        <p:txBody>
          <a:bodyPr/>
          <a:lstStyle/>
          <a:p>
            <a:pPr lvl="0"/>
            <a:fld id="{84FF035D-806C-46B8-A6CA-A68A2CE41171}" type="datetime1">
              <a:rPr lang="fr-FR" smtClean="0"/>
              <a:t>14/05/2025</a:t>
            </a:fld>
            <a:endParaRPr lang="fr-F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9C5037-49A8-A777-6342-7CF33C1BE266}"/>
              </a:ext>
            </a:extLst>
          </p:cNvPr>
          <p:cNvSpPr txBox="1"/>
          <p:nvPr/>
        </p:nvSpPr>
        <p:spPr>
          <a:xfrm>
            <a:off x="838203" y="365129"/>
            <a:ext cx="10515600" cy="630195"/>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0" baseline="0" dirty="0">
                <a:solidFill>
                  <a:srgbClr val="000000"/>
                </a:solidFill>
                <a:uFillTx/>
                <a:latin typeface="Calibri Light"/>
              </a:rPr>
              <a:t>A8E1</a:t>
            </a:r>
            <a:r>
              <a:rPr lang="fr-FR" sz="4400" b="0" i="0" u="none" strike="noStrike" kern="0" cap="none" spc="0" baseline="0" dirty="0">
                <a:solidFill>
                  <a:srgbClr val="000000"/>
                </a:solidFill>
                <a:uFillTx/>
                <a:latin typeface="Calibri Light"/>
              </a:rPr>
              <a:t>5</a:t>
            </a:r>
            <a:r>
              <a:rPr lang="fr-FR" sz="4400" b="0" i="0" u="none" strike="noStrike" kern="1200" cap="none" spc="0" baseline="0" dirty="0">
                <a:solidFill>
                  <a:srgbClr val="000000"/>
                </a:solidFill>
                <a:uFillTx/>
                <a:latin typeface="Calibri Light"/>
              </a:rPr>
              <a:t> </a:t>
            </a:r>
            <a:r>
              <a:rPr lang="fr-FR" sz="3600" b="0" i="0" u="none" strike="noStrike" kern="1200" cap="none" spc="0" baseline="0" dirty="0">
                <a:solidFill>
                  <a:srgbClr val="7030A0"/>
                </a:solidFill>
                <a:uFillTx/>
                <a:latin typeface="Calibri Light"/>
              </a:rPr>
              <a:t>Glossaire informatique </a:t>
            </a:r>
            <a:r>
              <a:rPr lang="fr-FR" sz="3600" b="0" i="0" u="none" strike="noStrike" kern="0" cap="none" spc="0" baseline="0" dirty="0">
                <a:solidFill>
                  <a:srgbClr val="7030A0"/>
                </a:solidFill>
                <a:uFillTx/>
                <a:latin typeface="Calibri Light"/>
              </a:rPr>
              <a:t>3</a:t>
            </a:r>
            <a:endParaRPr lang="fr-FR" sz="3600" b="0" i="0" u="none" strike="noStrike" kern="1200" cap="none" spc="0" baseline="0" dirty="0">
              <a:solidFill>
                <a:srgbClr val="4472C4"/>
              </a:solidFill>
              <a:uFillTx/>
              <a:latin typeface="Calibri Light" pitchFamily="34"/>
              <a:ea typeface="Calibri Light" pitchFamily="34"/>
              <a:cs typeface="Calibri Light" pitchFamily="34"/>
            </a:endParaRPr>
          </a:p>
        </p:txBody>
      </p:sp>
      <p:sp>
        <p:nvSpPr>
          <p:cNvPr id="3" name="ZoneTexte 2">
            <a:extLst>
              <a:ext uri="{FF2B5EF4-FFF2-40B4-BE49-F238E27FC236}">
                <a16:creationId xmlns:a16="http://schemas.microsoft.com/office/drawing/2014/main" id="{984CC87C-9D34-AB4A-419B-35CFB2BC8F93}"/>
              </a:ext>
            </a:extLst>
          </p:cNvPr>
          <p:cNvSpPr txBox="1"/>
          <p:nvPr/>
        </p:nvSpPr>
        <p:spPr>
          <a:xfrm>
            <a:off x="738917" y="1228432"/>
            <a:ext cx="10408679" cy="5632310"/>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Boucles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0" cap="none" spc="0" baseline="0">
                <a:solidFill>
                  <a:srgbClr val="000000"/>
                </a:solidFill>
                <a:uFillTx/>
                <a:latin typeface="Calibri"/>
              </a:rPr>
              <a:t>for degree in range(0,180,1):</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0" cap="none" spc="0" baseline="0">
                <a:solidFill>
                  <a:srgbClr val="000000"/>
                </a:solidFill>
                <a:uFillTx/>
                <a:latin typeface="Calibri"/>
              </a:rPr>
              <a:t>	XXXXX		</a:t>
            </a:r>
            <a:r>
              <a:rPr lang="en-US" sz="1800" b="0" i="0" u="none" strike="noStrike" kern="0" cap="none" spc="0" baseline="0">
                <a:solidFill>
                  <a:srgbClr val="000000"/>
                </a:solidFill>
                <a:uFillTx/>
                <a:latin typeface="Calibri"/>
              </a:rPr>
              <a:t>-&gt; la variable degree vat varier de 0 à 180 avec un pas de 1, pour chaque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0" cap="none" spc="0" baseline="0">
                <a:solidFill>
                  <a:srgbClr val="000000"/>
                </a:solidFill>
                <a:uFillTx/>
                <a:latin typeface="Calibri"/>
              </a:rPr>
              <a:t>			valeur de cette variable, XXXX sera exécuté</a:t>
            </a:r>
            <a:endParaRPr lang="fr-FR" sz="1800" b="0" i="0" u="none" strike="noStrike" kern="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1"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1" i="0" u="none" strike="noStrike" kern="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1"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global ma_variable </a:t>
            </a:r>
            <a:r>
              <a:rPr lang="fr-FR" sz="1800" b="0" i="0" u="none" strike="noStrike" kern="1200" cap="none" spc="0" baseline="0">
                <a:solidFill>
                  <a:srgbClr val="000000"/>
                </a:solidFill>
                <a:uFillTx/>
                <a:latin typeface="Calibri"/>
              </a:rPr>
              <a:t>-&gt; permet d’avoir accès à ma_variable du programme principal dans la def d’une fonction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0" cap="none" spc="0" baseline="0">
                <a:solidFill>
                  <a:srgbClr val="000000"/>
                </a:solidFill>
                <a:uFillTx/>
                <a:latin typeface="Calibri"/>
              </a:rPr>
              <a:t>d</a:t>
            </a:r>
            <a:r>
              <a:rPr lang="fr-FR" sz="1800" b="1" i="0" u="none" strike="noStrike" kern="1200" cap="none" spc="0" baseline="0">
                <a:solidFill>
                  <a:srgbClr val="000000"/>
                </a:solidFill>
                <a:uFillTx/>
                <a:latin typeface="Calibri"/>
              </a:rPr>
              <a:t>ef ma_fonction():</a:t>
            </a:r>
            <a:endParaRPr lang="fr-FR" sz="1800" b="1" i="0" u="none" strike="noStrike" kern="120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	global ma_variable</a:t>
            </a:r>
            <a:endParaRPr lang="fr-FR" sz="1800" b="1" i="0" u="none" strike="noStrike" kern="120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	print( ma_variable)</a:t>
            </a:r>
            <a:endParaRPr lang="fr-FR" sz="1800" b="1" i="0" u="none" strike="noStrike" kern="120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	ma_variable += 2</a:t>
            </a:r>
            <a:endParaRPr lang="fr-FR" sz="1800" b="1" i="0" u="none" strike="noStrike" kern="120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	return ma_variable</a:t>
            </a:r>
            <a:endParaRPr lang="fr-FR" sz="1800" b="1" i="0" u="none" strike="noStrike" kern="120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1" i="0" u="none" strike="noStrike" kern="1200" cap="none" spc="0" baseline="0">
                <a:solidFill>
                  <a:srgbClr val="000000"/>
                </a:solidFill>
                <a:uFillTx/>
                <a:latin typeface="Calibri"/>
              </a:rPr>
              <a:t>Return ma_variable </a:t>
            </a:r>
            <a:r>
              <a:rPr lang="fr-FR" sz="1800" b="0" i="0" u="none" strike="noStrike" kern="1200" cap="none" spc="0" baseline="0">
                <a:solidFill>
                  <a:srgbClr val="000000"/>
                </a:solidFill>
                <a:uFillTx/>
                <a:latin typeface="Calibri"/>
              </a:rPr>
              <a:t>-&gt; permet de donner au reste du programme la nouvelle valeur de ma_variable</a:t>
            </a:r>
            <a:endParaRPr lang="fr-FR" sz="1800" b="0" i="0" u="none" strike="noStrike" kern="120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	ou d’une nouvelle variable</a:t>
            </a:r>
            <a:r>
              <a:rPr lang="fr-FR" sz="1800" b="0" i="0" u="none" strike="noStrike" kern="0" cap="none" spc="0" baseline="0">
                <a:solidFill>
                  <a:srgbClr val="000000"/>
                </a:solidFill>
                <a:uFillTx/>
                <a:latin typeface="Calibri"/>
              </a:rPr>
              <a:t> </a:t>
            </a:r>
            <a:r>
              <a:rPr lang="fr-FR" sz="1800" b="0" i="0" u="none" strike="noStrike" kern="1200" cap="none" spc="0" baseline="0">
                <a:solidFill>
                  <a:srgbClr val="000000"/>
                </a:solidFill>
                <a:uFillTx/>
                <a:latin typeface="Calibri"/>
              </a:rPr>
              <a:t> si creée dans la fonction</a:t>
            </a:r>
            <a:endParaRPr lang="fr-FR" sz="1800" b="0" i="0" u="none" strike="noStrike" kern="1200" cap="none" spc="0" baseline="0">
              <a:solidFill>
                <a:srgbClr val="000000"/>
              </a:solidFill>
              <a:uFillTx/>
              <a:latin typeface="Calibri"/>
              <a:cs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000000"/>
              </a:solidFill>
              <a:uFillTx/>
              <a:latin typeface="Calibri"/>
            </a:endParaRPr>
          </a:p>
        </p:txBody>
      </p:sp>
      <p:sp>
        <p:nvSpPr>
          <p:cNvPr id="4" name="Espace réservé du pied de page 3">
            <a:extLst>
              <a:ext uri="{FF2B5EF4-FFF2-40B4-BE49-F238E27FC236}">
                <a16:creationId xmlns:a16="http://schemas.microsoft.com/office/drawing/2014/main" id="{CCA5FFDE-4221-FEFB-4998-56E4BF08ED0B}"/>
              </a:ext>
            </a:extLst>
          </p:cNvPr>
          <p:cNvSpPr>
            <a:spLocks noGrp="1"/>
          </p:cNvSpPr>
          <p:nvPr>
            <p:ph type="ftr" sz="quarter" idx="9"/>
          </p:nvPr>
        </p:nvSpPr>
        <p:spPr/>
        <p:txBody>
          <a:bodyPr/>
          <a:lstStyle/>
          <a:p>
            <a:pPr lvl="0"/>
            <a:r>
              <a:rPr lang="fr-FR"/>
              <a:t>Atelier N°8 Sonomètre</a:t>
            </a:r>
          </a:p>
        </p:txBody>
      </p:sp>
      <p:sp>
        <p:nvSpPr>
          <p:cNvPr id="6" name="Espace réservé de la date 5">
            <a:extLst>
              <a:ext uri="{FF2B5EF4-FFF2-40B4-BE49-F238E27FC236}">
                <a16:creationId xmlns:a16="http://schemas.microsoft.com/office/drawing/2014/main" id="{762B4C18-F083-C996-B47D-2955203D88FB}"/>
              </a:ext>
            </a:extLst>
          </p:cNvPr>
          <p:cNvSpPr>
            <a:spLocks noGrp="1"/>
          </p:cNvSpPr>
          <p:nvPr>
            <p:ph type="dt" sz="half" idx="7"/>
          </p:nvPr>
        </p:nvSpPr>
        <p:spPr/>
        <p:txBody>
          <a:bodyPr/>
          <a:lstStyle/>
          <a:p>
            <a:pPr lvl="0"/>
            <a:fld id="{725CE100-300A-4ADD-9126-C892994863F6}" type="datetime1">
              <a:rPr lang="fr-FR" smtClean="0"/>
              <a:t>14/05/2025</a:t>
            </a:fld>
            <a:endParaRPr lang="fr-F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E4D17A-6CE4-616D-0B51-6A25EE51B87C}"/>
              </a:ext>
            </a:extLst>
          </p:cNvPr>
          <p:cNvSpPr txBox="1"/>
          <p:nvPr/>
        </p:nvSpPr>
        <p:spPr>
          <a:xfrm>
            <a:off x="838203" y="365129"/>
            <a:ext cx="10515600" cy="630195"/>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0" baseline="0" dirty="0">
                <a:solidFill>
                  <a:srgbClr val="000000"/>
                </a:solidFill>
                <a:uFillTx/>
                <a:latin typeface="Calibri Light"/>
              </a:rPr>
              <a:t>A8E1</a:t>
            </a:r>
            <a:r>
              <a:rPr lang="fr-FR" sz="4400" kern="0" dirty="0">
                <a:solidFill>
                  <a:srgbClr val="000000"/>
                </a:solidFill>
                <a:latin typeface="Calibri Light"/>
              </a:rPr>
              <a:t>6</a:t>
            </a:r>
            <a:r>
              <a:rPr lang="fr-FR" sz="4400" b="0" i="0" u="none" strike="noStrike" kern="1200" cap="none" spc="0" baseline="0" dirty="0">
                <a:solidFill>
                  <a:srgbClr val="000000"/>
                </a:solidFill>
                <a:uFillTx/>
                <a:latin typeface="Calibri Light"/>
              </a:rPr>
              <a:t> </a:t>
            </a:r>
            <a:r>
              <a:rPr lang="fr-FR" sz="3600" b="0" i="0" u="none" strike="noStrike" kern="1200" cap="none" spc="0" baseline="0" dirty="0">
                <a:solidFill>
                  <a:srgbClr val="7030A0"/>
                </a:solidFill>
                <a:uFillTx/>
                <a:latin typeface="Calibri Light"/>
              </a:rPr>
              <a:t>Glossaire informatique 4</a:t>
            </a:r>
            <a:endParaRPr lang="fr-FR" sz="3600" b="0" i="0" u="none" strike="noStrike" kern="1200" cap="none" spc="0" baseline="0" dirty="0">
              <a:solidFill>
                <a:srgbClr val="4472C4"/>
              </a:solidFill>
              <a:uFillTx/>
              <a:latin typeface="Calibri Light" pitchFamily="34"/>
              <a:ea typeface="Calibri Light" pitchFamily="34"/>
              <a:cs typeface="Calibri Light" pitchFamily="34"/>
            </a:endParaRPr>
          </a:p>
        </p:txBody>
      </p:sp>
      <p:sp>
        <p:nvSpPr>
          <p:cNvPr id="3" name="ZoneTexte 2">
            <a:extLst>
              <a:ext uri="{FF2B5EF4-FFF2-40B4-BE49-F238E27FC236}">
                <a16:creationId xmlns:a16="http://schemas.microsoft.com/office/drawing/2014/main" id="{7590FAB2-42A1-B598-19B8-344D5E12A87F}"/>
              </a:ext>
            </a:extLst>
          </p:cNvPr>
          <p:cNvSpPr txBox="1"/>
          <p:nvPr/>
        </p:nvSpPr>
        <p:spPr>
          <a:xfrm>
            <a:off x="683491" y="985747"/>
            <a:ext cx="9419630" cy="1754326"/>
          </a:xfrm>
          <a:prstGeom prst="rect">
            <a:avLst/>
          </a:prstGeom>
          <a:noFill/>
        </p:spPr>
        <p:txBody>
          <a:bodyPr wrap="none" rtlCol="0">
            <a:spAutoFit/>
          </a:bodyPr>
          <a:lstStyle/>
          <a:p>
            <a:r>
              <a:rPr lang="fr-FR" dirty="0"/>
              <a:t>Les tests:</a:t>
            </a:r>
          </a:p>
          <a:p>
            <a:r>
              <a:rPr lang="fr-FR" b="0" i="0" dirty="0">
                <a:solidFill>
                  <a:srgbClr val="2D3034"/>
                </a:solidFill>
                <a:effectLst/>
                <a:latin typeface="inter"/>
              </a:rPr>
              <a:t> l'instruction </a:t>
            </a:r>
            <a:r>
              <a:rPr lang="fr-FR" b="1" i="0" dirty="0">
                <a:solidFill>
                  <a:srgbClr val="2D3034"/>
                </a:solidFill>
                <a:effectLst/>
                <a:latin typeface="inter"/>
              </a:rPr>
              <a:t>if...</a:t>
            </a:r>
            <a:r>
              <a:rPr lang="fr-FR" b="1" i="0" dirty="0" err="1">
                <a:solidFill>
                  <a:srgbClr val="2D3034"/>
                </a:solidFill>
                <a:effectLst/>
                <a:latin typeface="inter"/>
              </a:rPr>
              <a:t>else</a:t>
            </a:r>
            <a:r>
              <a:rPr lang="fr-FR" b="0" i="0" dirty="0">
                <a:solidFill>
                  <a:srgbClr val="2D3034"/>
                </a:solidFill>
                <a:effectLst/>
                <a:latin typeface="inter"/>
              </a:rPr>
              <a:t> permet d'exécuter un bloc de code en fonction de la véracité d'une condition,</a:t>
            </a:r>
          </a:p>
          <a:p>
            <a:r>
              <a:rPr lang="fr-FR" b="0" i="0" dirty="0">
                <a:solidFill>
                  <a:srgbClr val="2D3034"/>
                </a:solidFill>
                <a:effectLst/>
                <a:latin typeface="inter"/>
              </a:rPr>
              <a:t>où le corps de l'instruction </a:t>
            </a:r>
            <a:r>
              <a:rPr lang="fr-FR" b="1" i="0" dirty="0">
                <a:solidFill>
                  <a:srgbClr val="2D3034"/>
                </a:solidFill>
                <a:effectLst/>
                <a:latin typeface="inter"/>
              </a:rPr>
              <a:t>if</a:t>
            </a:r>
            <a:r>
              <a:rPr lang="fr-FR" b="0" i="0" dirty="0">
                <a:solidFill>
                  <a:srgbClr val="2D3034"/>
                </a:solidFill>
                <a:effectLst/>
                <a:latin typeface="inter"/>
              </a:rPr>
              <a:t> s'exécute si la condition est </a:t>
            </a:r>
            <a:r>
              <a:rPr lang="fr-FR" b="1" i="0" dirty="0">
                <a:solidFill>
                  <a:srgbClr val="2D3034"/>
                </a:solidFill>
                <a:effectLst/>
                <a:latin typeface="inter"/>
              </a:rPr>
              <a:t>vraie</a:t>
            </a:r>
            <a:r>
              <a:rPr lang="fr-FR" b="0" i="0" dirty="0">
                <a:solidFill>
                  <a:srgbClr val="2D3034"/>
                </a:solidFill>
                <a:effectLst/>
                <a:latin typeface="inter"/>
              </a:rPr>
              <a:t>,</a:t>
            </a:r>
          </a:p>
          <a:p>
            <a:r>
              <a:rPr lang="fr-FR" b="0" i="0" dirty="0">
                <a:solidFill>
                  <a:srgbClr val="2D3034"/>
                </a:solidFill>
                <a:effectLst/>
                <a:latin typeface="inter"/>
              </a:rPr>
              <a:t>et le corps de l'instruction </a:t>
            </a:r>
            <a:r>
              <a:rPr lang="fr-FR" b="1" i="0" dirty="0" err="1">
                <a:solidFill>
                  <a:srgbClr val="2D3034"/>
                </a:solidFill>
                <a:effectLst/>
                <a:latin typeface="inter"/>
              </a:rPr>
              <a:t>else</a:t>
            </a:r>
            <a:r>
              <a:rPr lang="fr-FR" b="0" i="0" dirty="0">
                <a:solidFill>
                  <a:srgbClr val="2D3034"/>
                </a:solidFill>
                <a:effectLst/>
                <a:latin typeface="inter"/>
              </a:rPr>
              <a:t> s'exécute si elle est </a:t>
            </a:r>
            <a:r>
              <a:rPr lang="fr-FR" b="1" i="0" dirty="0">
                <a:solidFill>
                  <a:srgbClr val="2D3034"/>
                </a:solidFill>
                <a:effectLst/>
                <a:latin typeface="inter"/>
              </a:rPr>
              <a:t>fausse</a:t>
            </a:r>
            <a:r>
              <a:rPr lang="fr-FR" b="0" i="0" dirty="0">
                <a:solidFill>
                  <a:srgbClr val="2D3034"/>
                </a:solidFill>
                <a:effectLst/>
                <a:latin typeface="inter"/>
              </a:rPr>
              <a:t>,</a:t>
            </a:r>
          </a:p>
          <a:p>
            <a:r>
              <a:rPr lang="fr-FR" b="0" i="0" dirty="0">
                <a:solidFill>
                  <a:srgbClr val="2D3034"/>
                </a:solidFill>
                <a:effectLst/>
                <a:latin typeface="inter"/>
              </a:rPr>
              <a:t>avec une indentation pour définir les blocs de code.</a:t>
            </a:r>
          </a:p>
          <a:p>
            <a:endParaRPr lang="fr-FR" dirty="0"/>
          </a:p>
        </p:txBody>
      </p:sp>
      <p:sp>
        <p:nvSpPr>
          <p:cNvPr id="4" name="Organigramme : Terminateur 3">
            <a:extLst>
              <a:ext uri="{FF2B5EF4-FFF2-40B4-BE49-F238E27FC236}">
                <a16:creationId xmlns:a16="http://schemas.microsoft.com/office/drawing/2014/main" id="{E2616CEC-B8F8-A79E-2087-77C2E5A6C84F}"/>
              </a:ext>
            </a:extLst>
          </p:cNvPr>
          <p:cNvSpPr/>
          <p:nvPr/>
        </p:nvSpPr>
        <p:spPr>
          <a:xfrm>
            <a:off x="1459346" y="3271537"/>
            <a:ext cx="1717963" cy="630195"/>
          </a:xfrm>
          <a:prstGeom prst="flowChartTermina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 name="Connecteur droit avec flèche 5">
            <a:extLst>
              <a:ext uri="{FF2B5EF4-FFF2-40B4-BE49-F238E27FC236}">
                <a16:creationId xmlns:a16="http://schemas.microsoft.com/office/drawing/2014/main" id="{32D57469-4A14-29E4-8B81-6B3EB7D35C43}"/>
              </a:ext>
            </a:extLst>
          </p:cNvPr>
          <p:cNvCxnSpPr>
            <a:cxnSpLocks/>
          </p:cNvCxnSpPr>
          <p:nvPr/>
        </p:nvCxnSpPr>
        <p:spPr>
          <a:xfrm>
            <a:off x="2244437" y="5693587"/>
            <a:ext cx="0" cy="265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037443A0-648A-D9D0-4319-967012AA9F60}"/>
              </a:ext>
            </a:extLst>
          </p:cNvPr>
          <p:cNvSpPr txBox="1"/>
          <p:nvPr/>
        </p:nvSpPr>
        <p:spPr>
          <a:xfrm>
            <a:off x="380521" y="2563243"/>
            <a:ext cx="4414285" cy="646331"/>
          </a:xfrm>
          <a:prstGeom prst="rect">
            <a:avLst/>
          </a:prstGeom>
          <a:noFill/>
        </p:spPr>
        <p:txBody>
          <a:bodyPr wrap="none" rtlCol="0">
            <a:spAutoFit/>
          </a:bodyPr>
          <a:lstStyle/>
          <a:p>
            <a:pPr algn="ctr"/>
            <a:r>
              <a:rPr lang="fr-FR" dirty="0"/>
              <a:t>Dans la suite des instructions du programme,</a:t>
            </a:r>
          </a:p>
          <a:p>
            <a:pPr algn="ctr"/>
            <a:r>
              <a:rPr lang="fr-FR" dirty="0"/>
              <a:t>On arrive à un test</a:t>
            </a:r>
          </a:p>
        </p:txBody>
      </p:sp>
      <p:sp>
        <p:nvSpPr>
          <p:cNvPr id="9" name="ZoneTexte 8">
            <a:extLst>
              <a:ext uri="{FF2B5EF4-FFF2-40B4-BE49-F238E27FC236}">
                <a16:creationId xmlns:a16="http://schemas.microsoft.com/office/drawing/2014/main" id="{7434C7F4-F744-489C-E7E1-A6618A175A51}"/>
              </a:ext>
            </a:extLst>
          </p:cNvPr>
          <p:cNvSpPr txBox="1"/>
          <p:nvPr/>
        </p:nvSpPr>
        <p:spPr>
          <a:xfrm>
            <a:off x="6650181" y="2531107"/>
            <a:ext cx="6096000" cy="2308324"/>
          </a:xfrm>
          <a:prstGeom prst="rect">
            <a:avLst/>
          </a:prstGeom>
          <a:noFill/>
        </p:spPr>
        <p:txBody>
          <a:bodyPr wrap="square">
            <a:spAutoFit/>
          </a:bodyPr>
          <a:lstStyle/>
          <a:p>
            <a:r>
              <a:rPr lang="fr-FR" dirty="0">
                <a:solidFill>
                  <a:srgbClr val="2D3034"/>
                </a:solidFill>
                <a:latin typeface="inter"/>
              </a:rPr>
              <a:t>Exemple:</a:t>
            </a:r>
          </a:p>
          <a:p>
            <a:r>
              <a:rPr lang="fr-FR" dirty="0">
                <a:solidFill>
                  <a:srgbClr val="2D3034"/>
                </a:solidFill>
                <a:latin typeface="inter"/>
              </a:rPr>
              <a:t>Dans le programme A=2</a:t>
            </a:r>
          </a:p>
          <a:p>
            <a:endParaRPr lang="fr-FR" dirty="0">
              <a:solidFill>
                <a:srgbClr val="2D3034"/>
              </a:solidFill>
              <a:latin typeface="inter"/>
            </a:endParaRPr>
          </a:p>
          <a:p>
            <a:r>
              <a:rPr lang="fr-FR" dirty="0">
                <a:solidFill>
                  <a:srgbClr val="2D3034"/>
                </a:solidFill>
                <a:latin typeface="inter"/>
              </a:rPr>
              <a:t>If A &gt;10:</a:t>
            </a:r>
          </a:p>
          <a:p>
            <a:r>
              <a:rPr lang="fr-FR" dirty="0">
                <a:solidFill>
                  <a:srgbClr val="2D3034"/>
                </a:solidFill>
                <a:latin typeface="inter"/>
              </a:rPr>
              <a:t>	</a:t>
            </a:r>
            <a:r>
              <a:rPr lang="fr-FR" dirty="0" err="1">
                <a:solidFill>
                  <a:srgbClr val="2D3034"/>
                </a:solidFill>
                <a:latin typeface="inter"/>
              </a:rPr>
              <a:t>print</a:t>
            </a:r>
            <a:r>
              <a:rPr lang="fr-FR" dirty="0">
                <a:solidFill>
                  <a:srgbClr val="2D3034"/>
                </a:solidFill>
                <a:latin typeface="inter"/>
              </a:rPr>
              <a:t>(‘A supérieur à 10’)</a:t>
            </a:r>
          </a:p>
          <a:p>
            <a:r>
              <a:rPr lang="fr-FR" dirty="0" err="1">
                <a:solidFill>
                  <a:srgbClr val="2D3034"/>
                </a:solidFill>
                <a:latin typeface="inter"/>
              </a:rPr>
              <a:t>else</a:t>
            </a:r>
            <a:r>
              <a:rPr lang="fr-FR" dirty="0">
                <a:solidFill>
                  <a:srgbClr val="2D3034"/>
                </a:solidFill>
                <a:latin typeface="inter"/>
              </a:rPr>
              <a:t>:</a:t>
            </a:r>
          </a:p>
          <a:p>
            <a:r>
              <a:rPr lang="fr-FR" dirty="0">
                <a:solidFill>
                  <a:srgbClr val="2D3034"/>
                </a:solidFill>
                <a:latin typeface="inter"/>
              </a:rPr>
              <a:t>	</a:t>
            </a:r>
            <a:r>
              <a:rPr lang="fr-FR" dirty="0" err="1">
                <a:solidFill>
                  <a:srgbClr val="2D3034"/>
                </a:solidFill>
                <a:latin typeface="inter"/>
              </a:rPr>
              <a:t>print</a:t>
            </a:r>
            <a:r>
              <a:rPr lang="fr-FR" dirty="0">
                <a:solidFill>
                  <a:srgbClr val="2D3034"/>
                </a:solidFill>
                <a:latin typeface="inter"/>
              </a:rPr>
              <a:t> (‘A inférieur à 10’)</a:t>
            </a:r>
          </a:p>
          <a:p>
            <a:r>
              <a:rPr lang="fr-FR" dirty="0">
                <a:solidFill>
                  <a:srgbClr val="2D3034"/>
                </a:solidFill>
                <a:latin typeface="inter"/>
              </a:rPr>
              <a:t>On continue d’exécuter les instructions	qui suivent</a:t>
            </a:r>
          </a:p>
        </p:txBody>
      </p:sp>
      <p:sp>
        <p:nvSpPr>
          <p:cNvPr id="10" name="ZoneTexte 9">
            <a:extLst>
              <a:ext uri="{FF2B5EF4-FFF2-40B4-BE49-F238E27FC236}">
                <a16:creationId xmlns:a16="http://schemas.microsoft.com/office/drawing/2014/main" id="{1C653944-F484-C78B-2769-EFCCA4A547B7}"/>
              </a:ext>
            </a:extLst>
          </p:cNvPr>
          <p:cNvSpPr txBox="1"/>
          <p:nvPr/>
        </p:nvSpPr>
        <p:spPr>
          <a:xfrm>
            <a:off x="2048990" y="3401798"/>
            <a:ext cx="538674" cy="369332"/>
          </a:xfrm>
          <a:prstGeom prst="rect">
            <a:avLst/>
          </a:prstGeom>
          <a:noFill/>
        </p:spPr>
        <p:txBody>
          <a:bodyPr wrap="none" rtlCol="0">
            <a:spAutoFit/>
          </a:bodyPr>
          <a:lstStyle/>
          <a:p>
            <a:r>
              <a:rPr lang="fr-FR" dirty="0"/>
              <a:t>test</a:t>
            </a:r>
          </a:p>
        </p:txBody>
      </p:sp>
      <p:cxnSp>
        <p:nvCxnSpPr>
          <p:cNvPr id="12" name="Connecteur : en angle 11">
            <a:extLst>
              <a:ext uri="{FF2B5EF4-FFF2-40B4-BE49-F238E27FC236}">
                <a16:creationId xmlns:a16="http://schemas.microsoft.com/office/drawing/2014/main" id="{4DBB6877-1CE3-4477-BE48-8AF65AB42F5B}"/>
              </a:ext>
            </a:extLst>
          </p:cNvPr>
          <p:cNvCxnSpPr>
            <a:stCxn id="4" idx="3"/>
          </p:cNvCxnSpPr>
          <p:nvPr/>
        </p:nvCxnSpPr>
        <p:spPr>
          <a:xfrm>
            <a:off x="3177309" y="3586635"/>
            <a:ext cx="480291" cy="99460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eur : en angle 13">
            <a:extLst>
              <a:ext uri="{FF2B5EF4-FFF2-40B4-BE49-F238E27FC236}">
                <a16:creationId xmlns:a16="http://schemas.microsoft.com/office/drawing/2014/main" id="{18F64AF7-AC72-34A2-F77C-66206BEDAA66}"/>
              </a:ext>
            </a:extLst>
          </p:cNvPr>
          <p:cNvCxnSpPr>
            <a:cxnSpLocks/>
            <a:stCxn id="4" idx="1"/>
            <a:endCxn id="18" idx="0"/>
          </p:cNvCxnSpPr>
          <p:nvPr/>
        </p:nvCxnSpPr>
        <p:spPr>
          <a:xfrm rot="10800000" flipV="1">
            <a:off x="1062182" y="3586634"/>
            <a:ext cx="397164" cy="99460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 coins arrondis 14">
            <a:extLst>
              <a:ext uri="{FF2B5EF4-FFF2-40B4-BE49-F238E27FC236}">
                <a16:creationId xmlns:a16="http://schemas.microsoft.com/office/drawing/2014/main" id="{AE69C709-DC14-3919-FAA0-C4DF1D0D8931}"/>
              </a:ext>
            </a:extLst>
          </p:cNvPr>
          <p:cNvSpPr/>
          <p:nvPr/>
        </p:nvSpPr>
        <p:spPr>
          <a:xfrm>
            <a:off x="3251200" y="4581236"/>
            <a:ext cx="1246909" cy="65578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a:extLst>
              <a:ext uri="{FF2B5EF4-FFF2-40B4-BE49-F238E27FC236}">
                <a16:creationId xmlns:a16="http://schemas.microsoft.com/office/drawing/2014/main" id="{ACBA02AA-35C9-95DF-4CBD-2EF07443BA8B}"/>
              </a:ext>
            </a:extLst>
          </p:cNvPr>
          <p:cNvSpPr txBox="1"/>
          <p:nvPr/>
        </p:nvSpPr>
        <p:spPr>
          <a:xfrm>
            <a:off x="2976772" y="3816189"/>
            <a:ext cx="1361655" cy="369332"/>
          </a:xfrm>
          <a:prstGeom prst="rect">
            <a:avLst/>
          </a:prstGeom>
          <a:noFill/>
        </p:spPr>
        <p:txBody>
          <a:bodyPr wrap="none" rtlCol="0">
            <a:spAutoFit/>
          </a:bodyPr>
          <a:lstStyle/>
          <a:p>
            <a:r>
              <a:rPr lang="fr-FR" dirty="0"/>
              <a:t>Si test est ok</a:t>
            </a:r>
          </a:p>
        </p:txBody>
      </p:sp>
      <p:sp>
        <p:nvSpPr>
          <p:cNvPr id="17" name="ZoneTexte 16">
            <a:extLst>
              <a:ext uri="{FF2B5EF4-FFF2-40B4-BE49-F238E27FC236}">
                <a16:creationId xmlns:a16="http://schemas.microsoft.com/office/drawing/2014/main" id="{A2EB94A6-F081-F441-2947-D4427596569D}"/>
              </a:ext>
            </a:extLst>
          </p:cNvPr>
          <p:cNvSpPr txBox="1"/>
          <p:nvPr/>
        </p:nvSpPr>
        <p:spPr>
          <a:xfrm>
            <a:off x="52225" y="3875009"/>
            <a:ext cx="1510735" cy="369332"/>
          </a:xfrm>
          <a:prstGeom prst="rect">
            <a:avLst/>
          </a:prstGeom>
          <a:noFill/>
        </p:spPr>
        <p:txBody>
          <a:bodyPr wrap="none" rtlCol="0">
            <a:spAutoFit/>
          </a:bodyPr>
          <a:lstStyle/>
          <a:p>
            <a:r>
              <a:rPr lang="fr-FR" dirty="0"/>
              <a:t>Si test est Nok</a:t>
            </a:r>
          </a:p>
        </p:txBody>
      </p:sp>
      <p:sp>
        <p:nvSpPr>
          <p:cNvPr id="18" name="Rectangle : coins arrondis 17">
            <a:extLst>
              <a:ext uri="{FF2B5EF4-FFF2-40B4-BE49-F238E27FC236}">
                <a16:creationId xmlns:a16="http://schemas.microsoft.com/office/drawing/2014/main" id="{CCB03519-D79E-9B56-B4FF-1074A880CCA8}"/>
              </a:ext>
            </a:extLst>
          </p:cNvPr>
          <p:cNvSpPr/>
          <p:nvPr/>
        </p:nvSpPr>
        <p:spPr>
          <a:xfrm>
            <a:off x="438727" y="4581236"/>
            <a:ext cx="1246909" cy="65578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a:extLst>
              <a:ext uri="{FF2B5EF4-FFF2-40B4-BE49-F238E27FC236}">
                <a16:creationId xmlns:a16="http://schemas.microsoft.com/office/drawing/2014/main" id="{29F32502-9E5C-15D7-D32C-764947C4DF44}"/>
              </a:ext>
            </a:extLst>
          </p:cNvPr>
          <p:cNvSpPr txBox="1"/>
          <p:nvPr/>
        </p:nvSpPr>
        <p:spPr>
          <a:xfrm>
            <a:off x="3263156" y="4700124"/>
            <a:ext cx="1234953" cy="369332"/>
          </a:xfrm>
          <a:prstGeom prst="rect">
            <a:avLst/>
          </a:prstGeom>
          <a:noFill/>
        </p:spPr>
        <p:txBody>
          <a:bodyPr wrap="none" rtlCol="0">
            <a:spAutoFit/>
          </a:bodyPr>
          <a:lstStyle/>
          <a:p>
            <a:r>
              <a:rPr lang="fr-FR" dirty="0"/>
              <a:t>On fait ceci</a:t>
            </a:r>
          </a:p>
        </p:txBody>
      </p:sp>
      <p:sp>
        <p:nvSpPr>
          <p:cNvPr id="21" name="ZoneTexte 20">
            <a:extLst>
              <a:ext uri="{FF2B5EF4-FFF2-40B4-BE49-F238E27FC236}">
                <a16:creationId xmlns:a16="http://schemas.microsoft.com/office/drawing/2014/main" id="{02875FE4-BF5E-818A-7ABF-78DD23636497}"/>
              </a:ext>
            </a:extLst>
          </p:cNvPr>
          <p:cNvSpPr txBox="1"/>
          <p:nvPr/>
        </p:nvSpPr>
        <p:spPr>
          <a:xfrm>
            <a:off x="385044" y="4700124"/>
            <a:ext cx="1247777" cy="369332"/>
          </a:xfrm>
          <a:prstGeom prst="rect">
            <a:avLst/>
          </a:prstGeom>
          <a:noFill/>
        </p:spPr>
        <p:txBody>
          <a:bodyPr wrap="none" rtlCol="0">
            <a:spAutoFit/>
          </a:bodyPr>
          <a:lstStyle/>
          <a:p>
            <a:r>
              <a:rPr lang="fr-FR" dirty="0"/>
              <a:t>On fait cela</a:t>
            </a:r>
          </a:p>
        </p:txBody>
      </p:sp>
      <p:cxnSp>
        <p:nvCxnSpPr>
          <p:cNvPr id="23" name="Connecteur : en angle 22">
            <a:extLst>
              <a:ext uri="{FF2B5EF4-FFF2-40B4-BE49-F238E27FC236}">
                <a16:creationId xmlns:a16="http://schemas.microsoft.com/office/drawing/2014/main" id="{AFC4AAA5-9DAD-BFAC-398F-36182D9E90FF}"/>
              </a:ext>
            </a:extLst>
          </p:cNvPr>
          <p:cNvCxnSpPr>
            <a:stCxn id="18" idx="2"/>
          </p:cNvCxnSpPr>
          <p:nvPr/>
        </p:nvCxnSpPr>
        <p:spPr>
          <a:xfrm rot="16200000" flipH="1">
            <a:off x="1399309" y="4899890"/>
            <a:ext cx="471055" cy="114530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eur : en angle 24">
            <a:extLst>
              <a:ext uri="{FF2B5EF4-FFF2-40B4-BE49-F238E27FC236}">
                <a16:creationId xmlns:a16="http://schemas.microsoft.com/office/drawing/2014/main" id="{99587859-0E3E-8C32-1E01-D2358316DA0C}"/>
              </a:ext>
            </a:extLst>
          </p:cNvPr>
          <p:cNvCxnSpPr>
            <a:stCxn id="15" idx="2"/>
          </p:cNvCxnSpPr>
          <p:nvPr/>
        </p:nvCxnSpPr>
        <p:spPr>
          <a:xfrm rot="5400000">
            <a:off x="2814468" y="4648515"/>
            <a:ext cx="471685" cy="16486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44494800-F108-9700-D2AD-493E99A2E931}"/>
              </a:ext>
            </a:extLst>
          </p:cNvPr>
          <p:cNvCxnSpPr>
            <a:cxnSpLocks/>
          </p:cNvCxnSpPr>
          <p:nvPr/>
        </p:nvCxnSpPr>
        <p:spPr>
          <a:xfrm>
            <a:off x="2322946" y="3003370"/>
            <a:ext cx="0" cy="265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ZoneTexte 26">
            <a:extLst>
              <a:ext uri="{FF2B5EF4-FFF2-40B4-BE49-F238E27FC236}">
                <a16:creationId xmlns:a16="http://schemas.microsoft.com/office/drawing/2014/main" id="{F91FA068-79FA-50D6-00DF-3B40C75390C9}"/>
              </a:ext>
            </a:extLst>
          </p:cNvPr>
          <p:cNvSpPr txBox="1"/>
          <p:nvPr/>
        </p:nvSpPr>
        <p:spPr>
          <a:xfrm>
            <a:off x="838204" y="5936287"/>
            <a:ext cx="3596369" cy="369332"/>
          </a:xfrm>
          <a:prstGeom prst="rect">
            <a:avLst/>
          </a:prstGeom>
          <a:noFill/>
        </p:spPr>
        <p:txBody>
          <a:bodyPr wrap="none" rtlCol="0">
            <a:spAutoFit/>
          </a:bodyPr>
          <a:lstStyle/>
          <a:p>
            <a:r>
              <a:rPr lang="fr-FR" dirty="0"/>
              <a:t>On continue la suite des instructions</a:t>
            </a:r>
          </a:p>
        </p:txBody>
      </p:sp>
      <p:sp>
        <p:nvSpPr>
          <p:cNvPr id="5" name="Espace réservé du pied de page 4">
            <a:extLst>
              <a:ext uri="{FF2B5EF4-FFF2-40B4-BE49-F238E27FC236}">
                <a16:creationId xmlns:a16="http://schemas.microsoft.com/office/drawing/2014/main" id="{0A21D43E-1D83-B28B-597F-64997F4C8301}"/>
              </a:ext>
            </a:extLst>
          </p:cNvPr>
          <p:cNvSpPr>
            <a:spLocks noGrp="1"/>
          </p:cNvSpPr>
          <p:nvPr>
            <p:ph type="ftr" sz="quarter" idx="9"/>
          </p:nvPr>
        </p:nvSpPr>
        <p:spPr/>
        <p:txBody>
          <a:bodyPr/>
          <a:lstStyle/>
          <a:p>
            <a:pPr lvl="0"/>
            <a:r>
              <a:rPr lang="fr-FR"/>
              <a:t>Atelier N°8 Sonomètre</a:t>
            </a:r>
          </a:p>
        </p:txBody>
      </p:sp>
      <p:sp>
        <p:nvSpPr>
          <p:cNvPr id="11" name="Espace réservé de la date 10">
            <a:extLst>
              <a:ext uri="{FF2B5EF4-FFF2-40B4-BE49-F238E27FC236}">
                <a16:creationId xmlns:a16="http://schemas.microsoft.com/office/drawing/2014/main" id="{BA5E2788-AFB1-583A-4F89-B1826166A96C}"/>
              </a:ext>
            </a:extLst>
          </p:cNvPr>
          <p:cNvSpPr>
            <a:spLocks noGrp="1"/>
          </p:cNvSpPr>
          <p:nvPr>
            <p:ph type="dt" sz="half" idx="7"/>
          </p:nvPr>
        </p:nvSpPr>
        <p:spPr/>
        <p:txBody>
          <a:bodyPr/>
          <a:lstStyle/>
          <a:p>
            <a:pPr lvl="0"/>
            <a:fld id="{9E7E13A0-5A88-471A-95AF-C59C555CBE94}" type="datetime1">
              <a:rPr lang="fr-FR" smtClean="0"/>
              <a:t>14/05/2025</a:t>
            </a:fld>
            <a:endParaRPr lang="fr-FR"/>
          </a:p>
        </p:txBody>
      </p:sp>
    </p:spTree>
    <p:extLst>
      <p:ext uri="{BB962C8B-B14F-4D97-AF65-F5344CB8AC3E}">
        <p14:creationId xmlns:p14="http://schemas.microsoft.com/office/powerpoint/2010/main" val="56635644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pic>
        <p:nvPicPr>
          <p:cNvPr id="2" name="Image 12">
            <a:extLst>
              <a:ext uri="{FF2B5EF4-FFF2-40B4-BE49-F238E27FC236}">
                <a16:creationId xmlns:a16="http://schemas.microsoft.com/office/drawing/2014/main" id="{E5D3F347-AC14-1B27-0900-21CB72D383BA}"/>
              </a:ext>
            </a:extLst>
          </p:cNvPr>
          <p:cNvPicPr>
            <a:picLocks noChangeAspect="1"/>
          </p:cNvPicPr>
          <p:nvPr/>
        </p:nvPicPr>
        <p:blipFill>
          <a:blip r:embed="rId2"/>
          <a:srcRect/>
          <a:stretch>
            <a:fillRect/>
          </a:stretch>
        </p:blipFill>
        <p:spPr>
          <a:xfrm>
            <a:off x="838203" y="1114827"/>
            <a:ext cx="1772655" cy="643124"/>
          </a:xfrm>
          <a:prstGeom prst="rect">
            <a:avLst/>
          </a:prstGeom>
          <a:noFill/>
          <a:ln cap="flat">
            <a:noFill/>
          </a:ln>
        </p:spPr>
      </p:pic>
      <p:sp>
        <p:nvSpPr>
          <p:cNvPr id="3" name="ZoneTexte 2">
            <a:extLst>
              <a:ext uri="{FF2B5EF4-FFF2-40B4-BE49-F238E27FC236}">
                <a16:creationId xmlns:a16="http://schemas.microsoft.com/office/drawing/2014/main" id="{8DDBC5B9-49D5-06BE-D511-2656C80D773F}"/>
              </a:ext>
            </a:extLst>
          </p:cNvPr>
          <p:cNvSpPr txBox="1"/>
          <p:nvPr/>
        </p:nvSpPr>
        <p:spPr>
          <a:xfrm>
            <a:off x="2610858" y="1353869"/>
            <a:ext cx="2486966"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Symbole de la diode LED</a:t>
            </a:r>
          </a:p>
        </p:txBody>
      </p:sp>
      <p:pic>
        <p:nvPicPr>
          <p:cNvPr id="4" name="Image 5">
            <a:extLst>
              <a:ext uri="{FF2B5EF4-FFF2-40B4-BE49-F238E27FC236}">
                <a16:creationId xmlns:a16="http://schemas.microsoft.com/office/drawing/2014/main" id="{56450AA5-441E-C9CD-6B9D-0A1056921799}"/>
              </a:ext>
            </a:extLst>
          </p:cNvPr>
          <p:cNvPicPr>
            <a:picLocks noChangeAspect="1"/>
          </p:cNvPicPr>
          <p:nvPr/>
        </p:nvPicPr>
        <p:blipFill>
          <a:blip r:embed="rId3"/>
          <a:stretch>
            <a:fillRect/>
          </a:stretch>
        </p:blipFill>
        <p:spPr>
          <a:xfrm>
            <a:off x="1367594" y="1862577"/>
            <a:ext cx="719139" cy="1004889"/>
          </a:xfrm>
          <a:prstGeom prst="rect">
            <a:avLst/>
          </a:prstGeom>
          <a:noFill/>
          <a:ln cap="flat">
            <a:noFill/>
          </a:ln>
        </p:spPr>
      </p:pic>
      <p:sp>
        <p:nvSpPr>
          <p:cNvPr id="5" name="ZoneTexte 6">
            <a:extLst>
              <a:ext uri="{FF2B5EF4-FFF2-40B4-BE49-F238E27FC236}">
                <a16:creationId xmlns:a16="http://schemas.microsoft.com/office/drawing/2014/main" id="{750AC36D-4D7F-6563-E43F-ACA1492057EB}"/>
              </a:ext>
            </a:extLst>
          </p:cNvPr>
          <p:cNvSpPr txBox="1"/>
          <p:nvPr/>
        </p:nvSpPr>
        <p:spPr>
          <a:xfrm>
            <a:off x="2348608" y="2101620"/>
            <a:ext cx="524499"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Pile</a:t>
            </a:r>
          </a:p>
        </p:txBody>
      </p:sp>
      <p:pic>
        <p:nvPicPr>
          <p:cNvPr id="6" name="Image 8">
            <a:extLst>
              <a:ext uri="{FF2B5EF4-FFF2-40B4-BE49-F238E27FC236}">
                <a16:creationId xmlns:a16="http://schemas.microsoft.com/office/drawing/2014/main" id="{233D393A-9F97-AF0F-0876-A6E9A644A80E}"/>
              </a:ext>
            </a:extLst>
          </p:cNvPr>
          <p:cNvPicPr>
            <a:picLocks noChangeAspect="1"/>
          </p:cNvPicPr>
          <p:nvPr/>
        </p:nvPicPr>
        <p:blipFill>
          <a:blip r:embed="rId4"/>
          <a:stretch>
            <a:fillRect/>
          </a:stretch>
        </p:blipFill>
        <p:spPr>
          <a:xfrm>
            <a:off x="1354052" y="2972101"/>
            <a:ext cx="732672" cy="368155"/>
          </a:xfrm>
          <a:prstGeom prst="rect">
            <a:avLst/>
          </a:prstGeom>
          <a:noFill/>
          <a:ln cap="flat">
            <a:noFill/>
          </a:ln>
        </p:spPr>
      </p:pic>
      <p:sp>
        <p:nvSpPr>
          <p:cNvPr id="7" name="ZoneTexte 9">
            <a:extLst>
              <a:ext uri="{FF2B5EF4-FFF2-40B4-BE49-F238E27FC236}">
                <a16:creationId xmlns:a16="http://schemas.microsoft.com/office/drawing/2014/main" id="{409E4B4F-FB52-1EAB-8048-9DB4F369C84C}"/>
              </a:ext>
            </a:extLst>
          </p:cNvPr>
          <p:cNvSpPr txBox="1"/>
          <p:nvPr/>
        </p:nvSpPr>
        <p:spPr>
          <a:xfrm>
            <a:off x="2348608" y="2887885"/>
            <a:ext cx="1229630" cy="36933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Résistance</a:t>
            </a:r>
          </a:p>
        </p:txBody>
      </p:sp>
      <p:pic>
        <p:nvPicPr>
          <p:cNvPr id="8" name="Image 11">
            <a:extLst>
              <a:ext uri="{FF2B5EF4-FFF2-40B4-BE49-F238E27FC236}">
                <a16:creationId xmlns:a16="http://schemas.microsoft.com/office/drawing/2014/main" id="{6D22C02B-D553-A011-06F1-AE16BCE46DC8}"/>
              </a:ext>
            </a:extLst>
          </p:cNvPr>
          <p:cNvPicPr>
            <a:picLocks noChangeAspect="1"/>
          </p:cNvPicPr>
          <p:nvPr/>
        </p:nvPicPr>
        <p:blipFill>
          <a:blip r:embed="rId5"/>
          <a:stretch>
            <a:fillRect/>
          </a:stretch>
        </p:blipFill>
        <p:spPr>
          <a:xfrm>
            <a:off x="1219709" y="3607911"/>
            <a:ext cx="982074" cy="265002"/>
          </a:xfrm>
          <a:prstGeom prst="rect">
            <a:avLst/>
          </a:prstGeom>
          <a:noFill/>
          <a:ln cap="flat">
            <a:noFill/>
          </a:ln>
        </p:spPr>
      </p:pic>
      <p:sp>
        <p:nvSpPr>
          <p:cNvPr id="9" name="ZoneTexte 12">
            <a:extLst>
              <a:ext uri="{FF2B5EF4-FFF2-40B4-BE49-F238E27FC236}">
                <a16:creationId xmlns:a16="http://schemas.microsoft.com/office/drawing/2014/main" id="{D01BE1C0-38F2-DB60-CB0F-6DD390E72F06}"/>
              </a:ext>
            </a:extLst>
          </p:cNvPr>
          <p:cNvSpPr txBox="1"/>
          <p:nvPr/>
        </p:nvSpPr>
        <p:spPr>
          <a:xfrm>
            <a:off x="2271534" y="3555754"/>
            <a:ext cx="428323"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BP</a:t>
            </a:r>
          </a:p>
        </p:txBody>
      </p:sp>
      <p:sp>
        <p:nvSpPr>
          <p:cNvPr id="10" name="Titre 1">
            <a:extLst>
              <a:ext uri="{FF2B5EF4-FFF2-40B4-BE49-F238E27FC236}">
                <a16:creationId xmlns:a16="http://schemas.microsoft.com/office/drawing/2014/main" id="{F3A89C0E-944C-2474-C081-B168B442E212}"/>
              </a:ext>
            </a:extLst>
          </p:cNvPr>
          <p:cNvSpPr txBox="1"/>
          <p:nvPr/>
        </p:nvSpPr>
        <p:spPr>
          <a:xfrm>
            <a:off x="838203" y="365129"/>
            <a:ext cx="10515600" cy="645072"/>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4400" b="0" i="0" u="none" strike="noStrike" kern="0" cap="none" spc="0" baseline="0" dirty="0">
                <a:solidFill>
                  <a:srgbClr val="000000"/>
                </a:solidFill>
                <a:uFillTx/>
                <a:latin typeface="Calibri Light"/>
              </a:rPr>
              <a:t>A8E17 </a:t>
            </a:r>
            <a:r>
              <a:rPr lang="fr-FR" sz="4400" b="0" i="0" u="none" strike="noStrike" kern="1200" cap="none" spc="0" baseline="0" dirty="0">
                <a:solidFill>
                  <a:srgbClr val="C00000"/>
                </a:solidFill>
                <a:uFillTx/>
                <a:latin typeface="Calibri Light"/>
              </a:rPr>
              <a:t>Glossaire électronique</a:t>
            </a:r>
          </a:p>
        </p:txBody>
      </p:sp>
      <p:pic>
        <p:nvPicPr>
          <p:cNvPr id="15" name="Image 3">
            <a:extLst>
              <a:ext uri="{FF2B5EF4-FFF2-40B4-BE49-F238E27FC236}">
                <a16:creationId xmlns:a16="http://schemas.microsoft.com/office/drawing/2014/main" id="{3FCE0D5A-7B82-50FB-F5EB-3F2BDF60ABD2}"/>
              </a:ext>
            </a:extLst>
          </p:cNvPr>
          <p:cNvPicPr>
            <a:picLocks noChangeAspect="1"/>
          </p:cNvPicPr>
          <p:nvPr/>
        </p:nvPicPr>
        <p:blipFill>
          <a:blip r:embed="rId6"/>
          <a:stretch>
            <a:fillRect/>
          </a:stretch>
        </p:blipFill>
        <p:spPr>
          <a:xfrm>
            <a:off x="852010" y="4038337"/>
            <a:ext cx="1847846" cy="1943100"/>
          </a:xfrm>
          <a:prstGeom prst="rect">
            <a:avLst/>
          </a:prstGeom>
          <a:noFill/>
          <a:ln cap="flat">
            <a:noFill/>
          </a:ln>
        </p:spPr>
      </p:pic>
      <p:sp>
        <p:nvSpPr>
          <p:cNvPr id="16" name="ZoneTexte 14">
            <a:extLst>
              <a:ext uri="{FF2B5EF4-FFF2-40B4-BE49-F238E27FC236}">
                <a16:creationId xmlns:a16="http://schemas.microsoft.com/office/drawing/2014/main" id="{7C2CA09E-D623-81E4-F921-241A3E0FE464}"/>
              </a:ext>
            </a:extLst>
          </p:cNvPr>
          <p:cNvSpPr txBox="1"/>
          <p:nvPr/>
        </p:nvSpPr>
        <p:spPr>
          <a:xfrm>
            <a:off x="2873108" y="4640552"/>
            <a:ext cx="2772104" cy="369335"/>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800" b="0" i="0" u="none" strike="noStrike" kern="1200" cap="none" spc="0" baseline="0">
                <a:solidFill>
                  <a:srgbClr val="000000"/>
                </a:solidFill>
                <a:uFillTx/>
                <a:latin typeface="Calibri"/>
              </a:rPr>
              <a:t>Schéma électrique du relais</a:t>
            </a:r>
          </a:p>
        </p:txBody>
      </p:sp>
      <p:pic>
        <p:nvPicPr>
          <p:cNvPr id="17" name="Image 17">
            <a:extLst>
              <a:ext uri="{FF2B5EF4-FFF2-40B4-BE49-F238E27FC236}">
                <a16:creationId xmlns:a16="http://schemas.microsoft.com/office/drawing/2014/main" id="{62E76CB5-E3F2-A95D-CDC2-A22F156C2D51}"/>
              </a:ext>
            </a:extLst>
          </p:cNvPr>
          <p:cNvPicPr>
            <a:picLocks noChangeAspect="1"/>
          </p:cNvPicPr>
          <p:nvPr/>
        </p:nvPicPr>
        <p:blipFill>
          <a:blip r:embed="rId7"/>
          <a:stretch>
            <a:fillRect/>
          </a:stretch>
        </p:blipFill>
        <p:spPr>
          <a:xfrm>
            <a:off x="5645212" y="1477770"/>
            <a:ext cx="2314574" cy="1678399"/>
          </a:xfrm>
          <a:prstGeom prst="rect">
            <a:avLst/>
          </a:prstGeom>
          <a:noFill/>
          <a:ln cap="flat">
            <a:noFill/>
          </a:ln>
        </p:spPr>
      </p:pic>
      <p:sp>
        <p:nvSpPr>
          <p:cNvPr id="18" name="Espace réservé du pied de page 17">
            <a:extLst>
              <a:ext uri="{FF2B5EF4-FFF2-40B4-BE49-F238E27FC236}">
                <a16:creationId xmlns:a16="http://schemas.microsoft.com/office/drawing/2014/main" id="{E48AE90C-71EC-03F0-80C8-6D6BEA4E0ADC}"/>
              </a:ext>
            </a:extLst>
          </p:cNvPr>
          <p:cNvSpPr>
            <a:spLocks noGrp="1"/>
          </p:cNvSpPr>
          <p:nvPr>
            <p:ph type="ftr" sz="quarter" idx="9"/>
          </p:nvPr>
        </p:nvSpPr>
        <p:spPr>
          <a:xfrm>
            <a:off x="4038600" y="6310306"/>
            <a:ext cx="4114800" cy="365129"/>
          </a:xfrm>
        </p:spPr>
        <p:txBody>
          <a:bodyPr/>
          <a:lstStyle/>
          <a:p>
            <a:pPr lvl="0"/>
            <a:r>
              <a:rPr lang="fr-FR"/>
              <a:t>Atelier N°8 Sonomètre</a:t>
            </a:r>
            <a:endParaRPr lang="fr-FR" dirty="0"/>
          </a:p>
        </p:txBody>
      </p:sp>
      <p:pic>
        <p:nvPicPr>
          <p:cNvPr id="24" name="Image 23">
            <a:extLst>
              <a:ext uri="{FF2B5EF4-FFF2-40B4-BE49-F238E27FC236}">
                <a16:creationId xmlns:a16="http://schemas.microsoft.com/office/drawing/2014/main" id="{F413F405-C1DC-2B6B-CA9A-9019712E6769}"/>
              </a:ext>
            </a:extLst>
          </p:cNvPr>
          <p:cNvPicPr>
            <a:picLocks noChangeAspect="1"/>
          </p:cNvPicPr>
          <p:nvPr/>
        </p:nvPicPr>
        <p:blipFill>
          <a:blip r:embed="rId8"/>
          <a:stretch>
            <a:fillRect/>
          </a:stretch>
        </p:blipFill>
        <p:spPr>
          <a:xfrm>
            <a:off x="7524110" y="3365823"/>
            <a:ext cx="2962688" cy="2181529"/>
          </a:xfrm>
          <a:prstGeom prst="rect">
            <a:avLst/>
          </a:prstGeom>
        </p:spPr>
      </p:pic>
      <p:pic>
        <p:nvPicPr>
          <p:cNvPr id="22" name="Image 21">
            <a:extLst>
              <a:ext uri="{FF2B5EF4-FFF2-40B4-BE49-F238E27FC236}">
                <a16:creationId xmlns:a16="http://schemas.microsoft.com/office/drawing/2014/main" id="{BA6E4F32-CD46-FF61-1F6B-9ECF4E34FC6F}"/>
              </a:ext>
            </a:extLst>
          </p:cNvPr>
          <p:cNvPicPr>
            <a:picLocks noChangeAspect="1"/>
          </p:cNvPicPr>
          <p:nvPr/>
        </p:nvPicPr>
        <p:blipFill>
          <a:blip r:embed="rId9"/>
          <a:stretch>
            <a:fillRect/>
          </a:stretch>
        </p:blipFill>
        <p:spPr>
          <a:xfrm>
            <a:off x="6475496" y="3794138"/>
            <a:ext cx="1581371" cy="1438476"/>
          </a:xfrm>
          <a:prstGeom prst="rect">
            <a:avLst/>
          </a:prstGeom>
        </p:spPr>
      </p:pic>
      <p:sp>
        <p:nvSpPr>
          <p:cNvPr id="11" name="Espace réservé de la date 10">
            <a:extLst>
              <a:ext uri="{FF2B5EF4-FFF2-40B4-BE49-F238E27FC236}">
                <a16:creationId xmlns:a16="http://schemas.microsoft.com/office/drawing/2014/main" id="{5D82FB9B-0D9B-627B-A4A2-5D7DBA936D4E}"/>
              </a:ext>
            </a:extLst>
          </p:cNvPr>
          <p:cNvSpPr>
            <a:spLocks noGrp="1"/>
          </p:cNvSpPr>
          <p:nvPr>
            <p:ph type="dt" sz="half" idx="7"/>
          </p:nvPr>
        </p:nvSpPr>
        <p:spPr/>
        <p:txBody>
          <a:bodyPr/>
          <a:lstStyle/>
          <a:p>
            <a:pPr lvl="0"/>
            <a:fld id="{A857A0FA-6CB7-475E-995E-3A210788B2F0}" type="datetime1">
              <a:rPr lang="fr-FR" smtClean="0"/>
              <a:t>14/05/2025</a:t>
            </a:fld>
            <a:endParaRPr lang="fr-F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26ADC5-04F3-BDD8-4BF1-2FE3B1A1CF29}"/>
              </a:ext>
            </a:extLst>
          </p:cNvPr>
          <p:cNvSpPr txBox="1"/>
          <p:nvPr/>
        </p:nvSpPr>
        <p:spPr>
          <a:xfrm>
            <a:off x="896395" y="423321"/>
            <a:ext cx="10515600" cy="1325559"/>
          </a:xfrm>
          <a:prstGeom prst="rect">
            <a:avLst/>
          </a:prstGeom>
          <a:noFill/>
          <a:ln cap="flat">
            <a:noFill/>
          </a:ln>
        </p:spPr>
        <p:txBody>
          <a:bodyPr vert="horz" wrap="square" lIns="91440" tIns="45720" rIns="91440" bIns="45720" anchor="b" anchorCtr="1" compatLnSpc="1">
            <a:normAutofit/>
          </a:bodyPr>
          <a:lstStyle/>
          <a:p>
            <a:pPr marL="0" marR="0" lvl="0" indent="0" algn="ctr" defTabSz="914400" rtl="0" fontAlgn="auto" hangingPunct="1">
              <a:lnSpc>
                <a:spcPct val="7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0" baseline="0" dirty="0">
                <a:solidFill>
                  <a:srgbClr val="000000"/>
                </a:solidFill>
                <a:uFillTx/>
                <a:latin typeface="Calibri Light"/>
              </a:rPr>
              <a:t>Atelier N°7 Le sonomètre</a:t>
            </a:r>
          </a:p>
        </p:txBody>
      </p:sp>
      <p:sp>
        <p:nvSpPr>
          <p:cNvPr id="3" name="Espace réservé du contenu 2">
            <a:extLst>
              <a:ext uri="{FF2B5EF4-FFF2-40B4-BE49-F238E27FC236}">
                <a16:creationId xmlns:a16="http://schemas.microsoft.com/office/drawing/2014/main" id="{B207B1F8-9AD2-931B-A63F-7EB1B036CA15}"/>
              </a:ext>
            </a:extLst>
          </p:cNvPr>
          <p:cNvSpPr txBox="1"/>
          <p:nvPr/>
        </p:nvSpPr>
        <p:spPr>
          <a:xfrm>
            <a:off x="838200" y="1834863"/>
            <a:ext cx="10515600" cy="4351336"/>
          </a:xfrm>
          <a:prstGeom prst="rect">
            <a:avLst/>
          </a:prstGeom>
          <a:noFill/>
          <a:ln cap="flat">
            <a:noFill/>
          </a:ln>
        </p:spPr>
        <p:txBody>
          <a:bodyPr vert="horz" wrap="square" lIns="91440" tIns="45720" rIns="91440" bIns="45720" anchor="t" anchorCtr="0" compatLnSpc="1">
            <a:normAutofit/>
          </a:bodyPr>
          <a:lstStyle/>
          <a:p>
            <a:pPr marL="457200" marR="0" lvl="1" indent="0" algn="l" defTabSz="914400" rtl="0" fontAlgn="auto" hangingPunct="1">
              <a:lnSpc>
                <a:spcPct val="60000"/>
              </a:lnSpc>
              <a:spcBef>
                <a:spcPts val="500"/>
              </a:spcBef>
              <a:spcAft>
                <a:spcPts val="0"/>
              </a:spcAft>
              <a:buNone/>
              <a:tabLst/>
              <a:defRPr sz="1600" b="0" i="0" u="none" strike="noStrike" kern="0" cap="none" spc="0" baseline="0">
                <a:solidFill>
                  <a:srgbClr val="000000"/>
                </a:solidFill>
                <a:uFillTx/>
              </a:defRPr>
            </a:pPr>
            <a:r>
              <a:rPr lang="fr-FR" b="0" i="0" u="none" strike="noStrike" kern="0" cap="none" spc="0" baseline="0" dirty="0">
                <a:solidFill>
                  <a:srgbClr val="C00000"/>
                </a:solidFill>
                <a:uFillTx/>
                <a:latin typeface="Tahoma" panose="020B0604030504040204" pitchFamily="34" charset="0"/>
                <a:ea typeface="Tahoma" panose="020B0604030504040204" pitchFamily="34" charset="0"/>
                <a:cs typeface="Tahoma" panose="020B0604030504040204" pitchFamily="34" charset="0"/>
              </a:rPr>
              <a:t>Etape </a:t>
            </a:r>
            <a:r>
              <a:rPr lang="fr-FR" kern="0" dirty="0">
                <a:solidFill>
                  <a:srgbClr val="C00000"/>
                </a:solidFill>
                <a:latin typeface="Tahoma" panose="020B0604030504040204" pitchFamily="34" charset="0"/>
                <a:ea typeface="Tahoma" panose="020B0604030504040204" pitchFamily="34" charset="0"/>
                <a:cs typeface="Tahoma" panose="020B0604030504040204" pitchFamily="34" charset="0"/>
              </a:rPr>
              <a:t>1</a:t>
            </a:r>
            <a:r>
              <a:rPr lang="fr-FR" b="0" i="0" u="none" strike="noStrike" kern="1200" cap="none" spc="0" baseline="0" dirty="0">
                <a:solidFill>
                  <a:srgbClr val="C00000"/>
                </a:solidFill>
                <a:uFillTx/>
                <a:latin typeface="Tahoma" panose="020B0604030504040204" pitchFamily="34" charset="0"/>
                <a:ea typeface="Tahoma" panose="020B0604030504040204" pitchFamily="34" charset="0"/>
                <a:cs typeface="Tahoma" panose="020B0604030504040204" pitchFamily="34" charset="0"/>
              </a:rPr>
              <a:t> Le micro-</a:t>
            </a:r>
            <a:r>
              <a:rPr lang="fr-FR" dirty="0">
                <a:solidFill>
                  <a:srgbClr val="C00000"/>
                </a:solidFill>
                <a:latin typeface="Tahoma" panose="020B0604030504040204" pitchFamily="34" charset="0"/>
                <a:ea typeface="Tahoma" panose="020B0604030504040204" pitchFamily="34" charset="0"/>
                <a:cs typeface="Tahoma" panose="020B0604030504040204" pitchFamily="34" charset="0"/>
              </a:rPr>
              <a:t>é</a:t>
            </a:r>
            <a:r>
              <a:rPr lang="fr-FR" b="0" i="0" u="none" strike="noStrike" kern="1200" cap="none" spc="0" baseline="0" dirty="0">
                <a:solidFill>
                  <a:srgbClr val="C00000"/>
                </a:solidFill>
                <a:uFillTx/>
                <a:latin typeface="Tahoma" panose="020B0604030504040204" pitchFamily="34" charset="0"/>
                <a:ea typeface="Tahoma" panose="020B0604030504040204" pitchFamily="34" charset="0"/>
                <a:cs typeface="Tahoma" panose="020B0604030504040204" pitchFamily="34" charset="0"/>
              </a:rPr>
              <a:t>lectret + préamplificateur</a:t>
            </a:r>
            <a:endParaRPr lang="fr-FR" b="0" i="0" u="none" strike="noStrike" kern="0" cap="none" spc="0" baseline="0" dirty="0">
              <a:solidFill>
                <a:srgbClr val="C00000"/>
              </a:solidFill>
              <a:uFillTx/>
              <a:latin typeface="Tahoma" panose="020B0604030504040204" pitchFamily="34" charset="0"/>
              <a:ea typeface="Tahoma" panose="020B0604030504040204" pitchFamily="34" charset="0"/>
              <a:cs typeface="Tahoma" panose="020B0604030504040204" pitchFamily="34" charset="0"/>
            </a:endParaRPr>
          </a:p>
          <a:p>
            <a:pPr marL="457200" marR="0" lvl="1" indent="0" algn="l" defTabSz="914400" rtl="0" fontAlgn="auto" hangingPunct="1">
              <a:lnSpc>
                <a:spcPct val="60000"/>
              </a:lnSpc>
              <a:spcBef>
                <a:spcPts val="500"/>
              </a:spcBef>
              <a:spcAft>
                <a:spcPts val="0"/>
              </a:spcAft>
              <a:buNone/>
              <a:tabLst/>
              <a:defRPr sz="1600" b="0" i="0" u="none" strike="noStrike" kern="0" cap="none" spc="0" baseline="0">
                <a:solidFill>
                  <a:srgbClr val="000000"/>
                </a:solidFill>
                <a:uFillTx/>
              </a:defRPr>
            </a:pPr>
            <a:r>
              <a:rPr lang="fr-FR" b="0" i="0" u="none" strike="noStrike" kern="1200" cap="none" spc="0" baseline="0" dirty="0">
                <a:solidFill>
                  <a:srgbClr val="C00000"/>
                </a:solidFill>
                <a:uFillTx/>
                <a:latin typeface="Tahoma" panose="020B0604030504040204" pitchFamily="34" charset="0"/>
                <a:ea typeface="Tahoma" panose="020B0604030504040204" pitchFamily="34" charset="0"/>
                <a:cs typeface="Tahoma" panose="020B0604030504040204" pitchFamily="34" charset="0"/>
              </a:rPr>
              <a:t>Etape 2 Le schéma du préamplificateur</a:t>
            </a:r>
          </a:p>
          <a:p>
            <a:pPr marL="457200" marR="0" lvl="1" indent="0" algn="l" defTabSz="914400" rtl="0" fontAlgn="auto" hangingPunct="1">
              <a:lnSpc>
                <a:spcPct val="60000"/>
              </a:lnSpc>
              <a:spcBef>
                <a:spcPts val="500"/>
              </a:spcBef>
              <a:spcAft>
                <a:spcPts val="0"/>
              </a:spcAft>
              <a:buNone/>
              <a:tabLst/>
              <a:defRPr sz="1600" b="0" i="0" u="none" strike="noStrike" kern="0" cap="none" spc="0" baseline="0">
                <a:solidFill>
                  <a:srgbClr val="000000"/>
                </a:solidFill>
                <a:uFillTx/>
              </a:defRPr>
            </a:pPr>
            <a:r>
              <a:rPr lang="fr-FR" b="0" i="0" u="none" strike="noStrike" kern="1200" cap="none" spc="0" baseline="0" dirty="0">
                <a:solidFill>
                  <a:srgbClr val="C00000"/>
                </a:solidFill>
                <a:uFillTx/>
                <a:latin typeface="Tahoma" panose="020B0604030504040204" pitchFamily="34" charset="0"/>
                <a:ea typeface="Tahoma" panose="020B0604030504040204" pitchFamily="34" charset="0"/>
                <a:cs typeface="Tahoma" panose="020B0604030504040204" pitchFamily="34" charset="0"/>
              </a:rPr>
              <a:t>Etape 3 L’acquisition analogique du signal du micro-</a:t>
            </a:r>
            <a:r>
              <a:rPr lang="fr-FR" dirty="0">
                <a:solidFill>
                  <a:srgbClr val="C00000"/>
                </a:solidFill>
                <a:latin typeface="Tahoma" panose="020B0604030504040204" pitchFamily="34" charset="0"/>
                <a:ea typeface="Tahoma" panose="020B0604030504040204" pitchFamily="34" charset="0"/>
                <a:cs typeface="Tahoma" panose="020B0604030504040204" pitchFamily="34" charset="0"/>
              </a:rPr>
              <a:t>é</a:t>
            </a:r>
            <a:r>
              <a:rPr lang="fr-FR" b="0" i="0" u="none" strike="noStrike" kern="1200" cap="none" spc="0" baseline="0" dirty="0">
                <a:solidFill>
                  <a:srgbClr val="C00000"/>
                </a:solidFill>
                <a:uFillTx/>
                <a:latin typeface="Tahoma" panose="020B0604030504040204" pitchFamily="34" charset="0"/>
                <a:ea typeface="Tahoma" panose="020B0604030504040204" pitchFamily="34" charset="0"/>
                <a:cs typeface="Tahoma" panose="020B0604030504040204" pitchFamily="34" charset="0"/>
              </a:rPr>
              <a:t>lectret</a:t>
            </a:r>
          </a:p>
          <a:p>
            <a:pPr marL="457200" marR="0" lvl="1" indent="0" algn="l" defTabSz="914400" rtl="0" fontAlgn="auto" hangingPunct="1">
              <a:lnSpc>
                <a:spcPct val="60000"/>
              </a:lnSpc>
              <a:spcBef>
                <a:spcPts val="500"/>
              </a:spcBef>
              <a:spcAft>
                <a:spcPts val="0"/>
              </a:spcAft>
              <a:buNone/>
              <a:tabLst/>
              <a:defRPr sz="1600" b="0" i="0" u="none" strike="noStrike" kern="0" cap="none" spc="0" baseline="0">
                <a:solidFill>
                  <a:srgbClr val="000000"/>
                </a:solidFill>
                <a:uFillTx/>
              </a:defRPr>
            </a:pPr>
            <a:r>
              <a:rPr lang="fr-FR" b="0" i="0" u="none" strike="noStrike" kern="0" cap="none" spc="0" baseline="0" dirty="0">
                <a:solidFill>
                  <a:srgbClr val="FF0000"/>
                </a:solidFill>
                <a:uFillTx/>
                <a:latin typeface="Tahoma" panose="020B0604030504040204" pitchFamily="34" charset="0"/>
                <a:ea typeface="Tahoma" panose="020B0604030504040204" pitchFamily="34" charset="0"/>
                <a:cs typeface="Tahoma" panose="020B0604030504040204" pitchFamily="34" charset="0"/>
              </a:rPr>
              <a:t>Etape 4 </a:t>
            </a:r>
            <a:r>
              <a:rPr lang="fr-FR" b="0" i="0" u="none" strike="noStrike" kern="0" cap="none" spc="0" baseline="0" dirty="0">
                <a:solidFill>
                  <a:srgbClr val="7030A0"/>
                </a:solidFill>
                <a:uFillTx/>
                <a:latin typeface="Tahoma" panose="020B0604030504040204" pitchFamily="34" charset="0"/>
                <a:ea typeface="Tahoma" panose="020B0604030504040204" pitchFamily="34" charset="0"/>
                <a:cs typeface="Tahoma" panose="020B0604030504040204" pitchFamily="34" charset="0"/>
              </a:rPr>
              <a:t>L</a:t>
            </a:r>
            <a:r>
              <a:rPr lang="fr-FR" b="0" i="0" u="none" strike="noStrike" kern="1200" cap="none" spc="0" baseline="0" dirty="0">
                <a:solidFill>
                  <a:srgbClr val="C00000"/>
                </a:solidFill>
                <a:uFillTx/>
                <a:latin typeface="Tahoma" panose="020B0604030504040204" pitchFamily="34" charset="0"/>
                <a:ea typeface="Tahoma" panose="020B0604030504040204" pitchFamily="34" charset="0"/>
                <a:cs typeface="Tahoma" panose="020B0604030504040204" pitchFamily="34" charset="0"/>
              </a:rPr>
              <a:t>a bande ws2812, 5v, cercle de 8 </a:t>
            </a:r>
            <a:r>
              <a:rPr lang="fr-FR" b="0" i="0" u="none" strike="noStrike" kern="1200" cap="none" spc="0" baseline="0" dirty="0" err="1">
                <a:solidFill>
                  <a:srgbClr val="C00000"/>
                </a:solidFill>
                <a:uFillTx/>
                <a:latin typeface="Tahoma" panose="020B0604030504040204" pitchFamily="34" charset="0"/>
                <a:ea typeface="Tahoma" panose="020B0604030504040204" pitchFamily="34" charset="0"/>
                <a:cs typeface="Tahoma" panose="020B0604030504040204" pitchFamily="34" charset="0"/>
              </a:rPr>
              <a:t>leds</a:t>
            </a:r>
            <a:endParaRPr lang="fr-FR" b="0" i="0" u="none" strike="noStrike" kern="0" cap="none" spc="0" baseline="0" dirty="0">
              <a:solidFill>
                <a:srgbClr val="7030A0"/>
              </a:solidFill>
              <a:uFillTx/>
              <a:latin typeface="Tahoma" panose="020B0604030504040204" pitchFamily="34" charset="0"/>
              <a:ea typeface="Tahoma" panose="020B0604030504040204" pitchFamily="34" charset="0"/>
              <a:cs typeface="Tahoma" panose="020B0604030504040204" pitchFamily="34" charset="0"/>
            </a:endParaRPr>
          </a:p>
          <a:p>
            <a:pPr marL="457200" marR="0" lvl="1" indent="0" algn="l" defTabSz="914400" rtl="0" fontAlgn="auto" hangingPunct="1">
              <a:lnSpc>
                <a:spcPct val="60000"/>
              </a:lnSpc>
              <a:spcBef>
                <a:spcPts val="500"/>
              </a:spcBef>
              <a:spcAft>
                <a:spcPts val="0"/>
              </a:spcAft>
              <a:buNone/>
              <a:tabLst/>
              <a:defRPr sz="1600" b="0" i="0" u="none" strike="noStrike" kern="0" cap="none" spc="0" baseline="0">
                <a:solidFill>
                  <a:srgbClr val="000000"/>
                </a:solidFill>
                <a:uFillTx/>
              </a:defRPr>
            </a:pPr>
            <a:r>
              <a:rPr lang="fr-FR" b="0" i="0" u="none" strike="noStrike" kern="0" cap="none" spc="0" baseline="0" dirty="0">
                <a:solidFill>
                  <a:srgbClr val="FF0000"/>
                </a:solidFill>
                <a:uFillTx/>
                <a:latin typeface="Tahoma" panose="020B0604030504040204" pitchFamily="34" charset="0"/>
                <a:ea typeface="Tahoma" panose="020B0604030504040204" pitchFamily="34" charset="0"/>
                <a:cs typeface="Tahoma" panose="020B0604030504040204" pitchFamily="34" charset="0"/>
              </a:rPr>
              <a:t>Etape 5 La conversion sur 3/8/16 bits</a:t>
            </a:r>
          </a:p>
          <a:p>
            <a:pPr marL="457200" marR="0" lvl="1" indent="0" algn="l" defTabSz="914400" rtl="0" fontAlgn="auto" hangingPunct="1">
              <a:lnSpc>
                <a:spcPct val="60000"/>
              </a:lnSpc>
              <a:spcBef>
                <a:spcPts val="500"/>
              </a:spcBef>
              <a:spcAft>
                <a:spcPts val="0"/>
              </a:spcAft>
              <a:buNone/>
              <a:tabLst/>
              <a:defRPr sz="1600" b="0" i="0" u="none" strike="noStrike" kern="0" cap="none" spc="0" baseline="0">
                <a:solidFill>
                  <a:srgbClr val="000000"/>
                </a:solidFill>
                <a:uFillTx/>
              </a:defRPr>
            </a:pPr>
            <a:r>
              <a:rPr lang="fr-FR" kern="0" dirty="0">
                <a:solidFill>
                  <a:srgbClr val="FF0000"/>
                </a:solidFill>
                <a:latin typeface="Tahoma" panose="020B0604030504040204" pitchFamily="34" charset="0"/>
                <a:ea typeface="Tahoma" panose="020B0604030504040204" pitchFamily="34" charset="0"/>
                <a:cs typeface="Tahoma" panose="020B0604030504040204" pitchFamily="34" charset="0"/>
              </a:rPr>
              <a:t>Etape 6 le codage de la tension</a:t>
            </a:r>
          </a:p>
          <a:p>
            <a:pPr lvl="1">
              <a:lnSpc>
                <a:spcPct val="60000"/>
              </a:lnSpc>
              <a:spcBef>
                <a:spcPts val="500"/>
              </a:spcBef>
              <a:defRPr sz="1600" b="0" i="0" u="none" strike="noStrike" kern="0" cap="none" spc="0" baseline="0">
                <a:solidFill>
                  <a:srgbClr val="000000"/>
                </a:solidFill>
                <a:uFillTx/>
              </a:defRPr>
            </a:pPr>
            <a:r>
              <a:rPr lang="fr-FR" b="0" i="0" u="none" strike="noStrike" kern="0" cap="none" spc="0" baseline="0" dirty="0">
                <a:solidFill>
                  <a:srgbClr val="FF0000"/>
                </a:solidFill>
                <a:uFillTx/>
                <a:latin typeface="Tahoma" panose="020B0604030504040204" pitchFamily="34" charset="0"/>
                <a:ea typeface="Tahoma" panose="020B0604030504040204" pitchFamily="34" charset="0"/>
                <a:cs typeface="Tahoma" panose="020B0604030504040204" pitchFamily="34" charset="0"/>
              </a:rPr>
              <a:t>Etape 7 Le câblage de l’ensemble</a:t>
            </a:r>
          </a:p>
          <a:p>
            <a:pPr marL="457200" marR="0" lvl="1" indent="0" algn="l" defTabSz="914400" rtl="0" fontAlgn="auto" hangingPunct="1">
              <a:lnSpc>
                <a:spcPct val="60000"/>
              </a:lnSpc>
              <a:spcBef>
                <a:spcPts val="500"/>
              </a:spcBef>
              <a:spcAft>
                <a:spcPts val="0"/>
              </a:spcAft>
              <a:buNone/>
              <a:tabLst/>
              <a:defRPr sz="1600" b="0" i="0" u="none" strike="noStrike" kern="0" cap="none" spc="0" baseline="0">
                <a:solidFill>
                  <a:srgbClr val="000000"/>
                </a:solidFill>
                <a:uFillTx/>
              </a:defRPr>
            </a:pPr>
            <a:r>
              <a:rPr lang="fr-FR" b="0" i="0" u="none" strike="noStrike" kern="0" cap="none" spc="0" baseline="0" dirty="0">
                <a:solidFill>
                  <a:srgbClr val="7030A0"/>
                </a:solidFill>
                <a:uFillTx/>
                <a:latin typeface="Tahoma" panose="020B0604030504040204" pitchFamily="34" charset="0"/>
                <a:ea typeface="Tahoma" panose="020B0604030504040204" pitchFamily="34" charset="0"/>
                <a:cs typeface="Tahoma" panose="020B0604030504040204" pitchFamily="34" charset="0"/>
              </a:rPr>
              <a:t>Etape 8 Logiciel de commande 1/3</a:t>
            </a:r>
          </a:p>
          <a:p>
            <a:pPr lvl="1">
              <a:lnSpc>
                <a:spcPct val="60000"/>
              </a:lnSpc>
              <a:spcBef>
                <a:spcPts val="500"/>
              </a:spcBef>
              <a:defRPr sz="1600" b="0" i="0" u="none" strike="noStrike" kern="0" cap="none" spc="0" baseline="0">
                <a:solidFill>
                  <a:srgbClr val="000000"/>
                </a:solidFill>
                <a:uFillTx/>
              </a:defRPr>
            </a:pPr>
            <a:r>
              <a:rPr lang="fr-FR" b="0" i="0" u="none" strike="noStrike" kern="0" cap="none" spc="0" baseline="0" dirty="0">
                <a:solidFill>
                  <a:srgbClr val="7030A0"/>
                </a:solidFill>
                <a:uFillTx/>
                <a:latin typeface="Tahoma" panose="020B0604030504040204" pitchFamily="34" charset="0"/>
                <a:ea typeface="Tahoma" panose="020B0604030504040204" pitchFamily="34" charset="0"/>
                <a:cs typeface="Tahoma" panose="020B0604030504040204" pitchFamily="34" charset="0"/>
              </a:rPr>
              <a:t>Etape 9 Logiciel de commande 2/3</a:t>
            </a:r>
          </a:p>
          <a:p>
            <a:pPr lvl="1">
              <a:lnSpc>
                <a:spcPct val="60000"/>
              </a:lnSpc>
              <a:spcBef>
                <a:spcPts val="500"/>
              </a:spcBef>
              <a:defRPr sz="1600" b="0" i="0" u="none" strike="noStrike" kern="0" cap="none" spc="0" baseline="0">
                <a:solidFill>
                  <a:srgbClr val="000000"/>
                </a:solidFill>
                <a:uFillTx/>
              </a:defRPr>
            </a:pPr>
            <a:r>
              <a:rPr lang="fr-FR" kern="0" dirty="0">
                <a:solidFill>
                  <a:srgbClr val="7030A0"/>
                </a:solidFill>
                <a:latin typeface="Tahoma" panose="020B0604030504040204" pitchFamily="34" charset="0"/>
                <a:ea typeface="Tahoma" panose="020B0604030504040204" pitchFamily="34" charset="0"/>
                <a:cs typeface="Tahoma" panose="020B0604030504040204" pitchFamily="34" charset="0"/>
              </a:rPr>
              <a:t>Etape 10 </a:t>
            </a:r>
            <a:r>
              <a:rPr lang="fr-FR" b="0" i="0" u="none" strike="noStrike" kern="0" cap="none" spc="0" baseline="0" dirty="0">
                <a:solidFill>
                  <a:srgbClr val="7030A0"/>
                </a:solidFill>
                <a:uFillTx/>
                <a:latin typeface="Tahoma" panose="020B0604030504040204" pitchFamily="34" charset="0"/>
                <a:ea typeface="Tahoma" panose="020B0604030504040204" pitchFamily="34" charset="0"/>
                <a:cs typeface="Tahoma" panose="020B0604030504040204" pitchFamily="34" charset="0"/>
              </a:rPr>
              <a:t>Logiciel de commande 3/3</a:t>
            </a:r>
          </a:p>
          <a:p>
            <a:pPr marL="457200" marR="0" lvl="1" indent="0" algn="l" defTabSz="914400" rtl="0" fontAlgn="auto" hangingPunct="1">
              <a:lnSpc>
                <a:spcPct val="60000"/>
              </a:lnSpc>
              <a:spcBef>
                <a:spcPts val="500"/>
              </a:spcBef>
              <a:spcAft>
                <a:spcPts val="0"/>
              </a:spcAft>
              <a:buNone/>
              <a:tabLst/>
              <a:defRPr sz="1600" b="0" i="0" u="none" strike="noStrike" kern="0" cap="none" spc="0" baseline="0">
                <a:solidFill>
                  <a:srgbClr val="000000"/>
                </a:solidFill>
                <a:uFillTx/>
              </a:defRPr>
            </a:pPr>
            <a:r>
              <a:rPr lang="fr-FR" b="0" i="0" u="none" strike="noStrike" kern="0" cap="none" spc="0" baseline="0" dirty="0">
                <a:solidFill>
                  <a:srgbClr val="7030A0"/>
                </a:solidFill>
                <a:uFillTx/>
                <a:latin typeface="Tahoma" panose="020B0604030504040204" pitchFamily="34" charset="0"/>
                <a:ea typeface="Tahoma" panose="020B0604030504040204" pitchFamily="34" charset="0"/>
                <a:cs typeface="Tahoma" panose="020B0604030504040204" pitchFamily="34" charset="0"/>
              </a:rPr>
              <a:t>Etape 1</a:t>
            </a:r>
            <a:r>
              <a:rPr lang="fr-FR" kern="0" dirty="0">
                <a:solidFill>
                  <a:srgbClr val="7030A0"/>
                </a:solidFill>
                <a:latin typeface="Tahoma" panose="020B0604030504040204" pitchFamily="34" charset="0"/>
                <a:ea typeface="Tahoma" panose="020B0604030504040204" pitchFamily="34" charset="0"/>
                <a:cs typeface="Tahoma" panose="020B0604030504040204" pitchFamily="34" charset="0"/>
              </a:rPr>
              <a:t>1</a:t>
            </a:r>
            <a:r>
              <a:rPr lang="fr-FR" b="0" i="0" u="none" strike="noStrike" kern="0" cap="none" spc="0" baseline="0" dirty="0">
                <a:solidFill>
                  <a:srgbClr val="7030A0"/>
                </a:solidFill>
                <a:uFillTx/>
                <a:latin typeface="Tahoma" panose="020B0604030504040204" pitchFamily="34" charset="0"/>
                <a:ea typeface="Tahoma" panose="020B0604030504040204" pitchFamily="34" charset="0"/>
                <a:cs typeface="Tahoma" panose="020B0604030504040204" pitchFamily="34" charset="0"/>
              </a:rPr>
              <a:t> Les fonctions du module PWM</a:t>
            </a:r>
          </a:p>
          <a:p>
            <a:pPr marL="457200" marR="0" lvl="1" indent="0" algn="l" defTabSz="914400" rtl="0" fontAlgn="auto" hangingPunct="1">
              <a:lnSpc>
                <a:spcPct val="60000"/>
              </a:lnSpc>
              <a:spcBef>
                <a:spcPts val="500"/>
              </a:spcBef>
              <a:spcAft>
                <a:spcPts val="0"/>
              </a:spcAft>
              <a:buNone/>
              <a:tabLst/>
              <a:defRPr sz="1600" b="0" i="0" u="none" strike="noStrike" kern="0" cap="none" spc="0" baseline="0">
                <a:solidFill>
                  <a:srgbClr val="000000"/>
                </a:solidFill>
                <a:uFillTx/>
              </a:defRPr>
            </a:pPr>
            <a:r>
              <a:rPr lang="fr-FR" b="0" i="0" u="none" strike="noStrike" kern="1200" cap="none" spc="0" baseline="0" dirty="0">
                <a:solidFill>
                  <a:srgbClr val="7030A0"/>
                </a:solidFill>
                <a:uFillTx/>
                <a:latin typeface="Tahoma" panose="020B0604030504040204" pitchFamily="34" charset="0"/>
                <a:ea typeface="Tahoma" panose="020B0604030504040204" pitchFamily="34" charset="0"/>
                <a:cs typeface="Tahoma" panose="020B0604030504040204" pitchFamily="34" charset="0"/>
              </a:rPr>
              <a:t>Etape 12 Les fonctions du module time et </a:t>
            </a:r>
            <a:r>
              <a:rPr lang="fr-FR" b="0" i="0" u="none" strike="noStrike" kern="1200" cap="none" spc="0" baseline="0" dirty="0" err="1">
                <a:solidFill>
                  <a:srgbClr val="7030A0"/>
                </a:solidFill>
                <a:uFillTx/>
                <a:latin typeface="Tahoma" panose="020B0604030504040204" pitchFamily="34" charset="0"/>
                <a:ea typeface="Tahoma" panose="020B0604030504040204" pitchFamily="34" charset="0"/>
                <a:cs typeface="Tahoma" panose="020B0604030504040204" pitchFamily="34" charset="0"/>
              </a:rPr>
              <a:t>Neopixel</a:t>
            </a:r>
            <a:endParaRPr lang="fr-FR" b="0" i="0" u="none" strike="noStrike" kern="1200" cap="none" spc="0" baseline="0" dirty="0">
              <a:solidFill>
                <a:srgbClr val="7030A0"/>
              </a:solidFill>
              <a:uFillTx/>
              <a:latin typeface="Tahoma" panose="020B0604030504040204" pitchFamily="34" charset="0"/>
              <a:ea typeface="Tahoma" panose="020B0604030504040204" pitchFamily="34" charset="0"/>
              <a:cs typeface="Tahoma" panose="020B0604030504040204" pitchFamily="34" charset="0"/>
            </a:endParaRPr>
          </a:p>
          <a:p>
            <a:pPr marL="457200" marR="0" lvl="1" indent="0" algn="l" defTabSz="914400" rtl="0" fontAlgn="auto" hangingPunct="1">
              <a:lnSpc>
                <a:spcPct val="60000"/>
              </a:lnSpc>
              <a:spcBef>
                <a:spcPts val="500"/>
              </a:spcBef>
              <a:spcAft>
                <a:spcPts val="0"/>
              </a:spcAft>
              <a:buNone/>
              <a:tabLst/>
              <a:defRPr sz="1600" b="0" i="0" u="none" strike="noStrike" kern="0" cap="none" spc="0" baseline="0">
                <a:solidFill>
                  <a:srgbClr val="000000"/>
                </a:solidFill>
                <a:uFillTx/>
              </a:defRPr>
            </a:pPr>
            <a:r>
              <a:rPr lang="fr-FR" b="0" i="0" u="none" strike="noStrike" kern="0" cap="none" spc="0" baseline="0" dirty="0">
                <a:solidFill>
                  <a:srgbClr val="7030A0"/>
                </a:solidFill>
                <a:uFillTx/>
                <a:latin typeface="Tahoma" panose="020B0604030504040204" pitchFamily="34" charset="0"/>
                <a:ea typeface="Tahoma" panose="020B0604030504040204" pitchFamily="34" charset="0"/>
                <a:cs typeface="Tahoma" panose="020B0604030504040204" pitchFamily="34" charset="0"/>
              </a:rPr>
              <a:t>Etape 13</a:t>
            </a:r>
            <a:r>
              <a:rPr lang="fr-FR" b="0" i="0" u="none" strike="noStrike" kern="0" cap="none" spc="0" baseline="0" dirty="0">
                <a:solidFill>
                  <a:srgbClr val="000000"/>
                </a:solidFill>
                <a:uFillTx/>
                <a:latin typeface="Tahoma" panose="020B0604030504040204" pitchFamily="34" charset="0"/>
                <a:ea typeface="Tahoma" panose="020B0604030504040204" pitchFamily="34" charset="0"/>
                <a:cs typeface="Tahoma" panose="020B0604030504040204" pitchFamily="34" charset="0"/>
              </a:rPr>
              <a:t> Glossaire informatique1</a:t>
            </a:r>
            <a:endParaRPr lang="fr-FR" b="0" i="0" u="none" strike="noStrike" kern="0" cap="none" spc="0" baseline="0" dirty="0">
              <a:solidFill>
                <a:srgbClr val="7030A0"/>
              </a:solidFill>
              <a:uFillTx/>
              <a:latin typeface="Tahoma" panose="020B0604030504040204" pitchFamily="34" charset="0"/>
              <a:ea typeface="Tahoma" panose="020B0604030504040204" pitchFamily="34" charset="0"/>
              <a:cs typeface="Tahoma" panose="020B0604030504040204" pitchFamily="34" charset="0"/>
            </a:endParaRPr>
          </a:p>
          <a:p>
            <a:pPr marL="457200" marR="0" lvl="1" indent="0" algn="l" defTabSz="914400" rtl="0" fontAlgn="auto" hangingPunct="1">
              <a:lnSpc>
                <a:spcPct val="60000"/>
              </a:lnSpc>
              <a:spcBef>
                <a:spcPts val="500"/>
              </a:spcBef>
              <a:spcAft>
                <a:spcPts val="0"/>
              </a:spcAft>
              <a:buNone/>
              <a:tabLst/>
              <a:defRPr sz="1600" b="0" i="0" u="none" strike="noStrike" kern="0" cap="none" spc="0" baseline="0">
                <a:solidFill>
                  <a:srgbClr val="000000"/>
                </a:solidFill>
                <a:uFillTx/>
              </a:defRPr>
            </a:pPr>
            <a:r>
              <a:rPr lang="fr-FR" b="0" i="0" u="none" strike="noStrike" kern="0" cap="none" spc="0" baseline="0" dirty="0">
                <a:solidFill>
                  <a:srgbClr val="7030A0"/>
                </a:solidFill>
                <a:uFillTx/>
                <a:latin typeface="Tahoma" panose="020B0604030504040204" pitchFamily="34" charset="0"/>
                <a:ea typeface="Tahoma" panose="020B0604030504040204" pitchFamily="34" charset="0"/>
                <a:cs typeface="Tahoma" panose="020B0604030504040204" pitchFamily="34" charset="0"/>
              </a:rPr>
              <a:t>Etape 14</a:t>
            </a:r>
            <a:r>
              <a:rPr lang="fr-FR" b="0" i="0" u="none" strike="noStrike" kern="0" cap="none" spc="0" baseline="0" dirty="0">
                <a:solidFill>
                  <a:srgbClr val="000000"/>
                </a:solidFill>
                <a:uFillTx/>
                <a:latin typeface="Tahoma" panose="020B0604030504040204" pitchFamily="34" charset="0"/>
                <a:ea typeface="Tahoma" panose="020B0604030504040204" pitchFamily="34" charset="0"/>
                <a:cs typeface="Tahoma" panose="020B0604030504040204" pitchFamily="34" charset="0"/>
              </a:rPr>
              <a:t> Glossaire informatique2</a:t>
            </a:r>
          </a:p>
          <a:p>
            <a:pPr marL="457200" marR="0" lvl="1" indent="0" algn="l" defTabSz="914400" rtl="0" fontAlgn="auto" hangingPunct="1">
              <a:lnSpc>
                <a:spcPct val="60000"/>
              </a:lnSpc>
              <a:spcBef>
                <a:spcPts val="500"/>
              </a:spcBef>
              <a:spcAft>
                <a:spcPts val="0"/>
              </a:spcAft>
              <a:buNone/>
              <a:tabLst/>
              <a:defRPr sz="1600" b="0" i="0" u="none" strike="noStrike" kern="0" cap="none" spc="0" baseline="0">
                <a:solidFill>
                  <a:srgbClr val="000000"/>
                </a:solidFill>
                <a:uFillTx/>
              </a:defRPr>
            </a:pPr>
            <a:r>
              <a:rPr lang="fr-FR" b="0" i="0" u="none" strike="noStrike" kern="0" cap="none" spc="0" baseline="0" dirty="0">
                <a:solidFill>
                  <a:srgbClr val="7030A0"/>
                </a:solidFill>
                <a:uFillTx/>
                <a:latin typeface="Tahoma" panose="020B0604030504040204" pitchFamily="34" charset="0"/>
                <a:ea typeface="Tahoma" panose="020B0604030504040204" pitchFamily="34" charset="0"/>
                <a:cs typeface="Tahoma" panose="020B0604030504040204" pitchFamily="34" charset="0"/>
              </a:rPr>
              <a:t>Etape 15 </a:t>
            </a:r>
            <a:r>
              <a:rPr lang="fr-FR" b="0" i="0" u="none" strike="noStrike" kern="0" cap="none" spc="0" baseline="0" dirty="0">
                <a:solidFill>
                  <a:srgbClr val="000000"/>
                </a:solidFill>
                <a:uFillTx/>
                <a:latin typeface="Tahoma" panose="020B0604030504040204" pitchFamily="34" charset="0"/>
                <a:ea typeface="Tahoma" panose="020B0604030504040204" pitchFamily="34" charset="0"/>
                <a:cs typeface="Tahoma" panose="020B0604030504040204" pitchFamily="34" charset="0"/>
              </a:rPr>
              <a:t>Glossaire informatique3</a:t>
            </a:r>
          </a:p>
          <a:p>
            <a:pPr lvl="1">
              <a:lnSpc>
                <a:spcPct val="60000"/>
              </a:lnSpc>
              <a:spcBef>
                <a:spcPts val="500"/>
              </a:spcBef>
              <a:defRPr sz="1600" b="0" i="0" u="none" strike="noStrike" kern="0" cap="none" spc="0" baseline="0">
                <a:solidFill>
                  <a:srgbClr val="000000"/>
                </a:solidFill>
                <a:uFillTx/>
              </a:defRPr>
            </a:pPr>
            <a:r>
              <a:rPr lang="fr-FR" b="0" i="0" u="none" strike="noStrike" kern="0" cap="none" spc="0" baseline="0" dirty="0">
                <a:solidFill>
                  <a:srgbClr val="7030A0"/>
                </a:solidFill>
                <a:uFillTx/>
                <a:latin typeface="Tahoma" panose="020B0604030504040204" pitchFamily="34" charset="0"/>
                <a:ea typeface="Tahoma" panose="020B0604030504040204" pitchFamily="34" charset="0"/>
                <a:cs typeface="Tahoma" panose="020B0604030504040204" pitchFamily="34" charset="0"/>
              </a:rPr>
              <a:t>Etape 16 </a:t>
            </a:r>
            <a:r>
              <a:rPr lang="fr-FR" b="0" i="0" u="none" strike="noStrike" kern="0" cap="none" spc="0" baseline="0" dirty="0">
                <a:solidFill>
                  <a:srgbClr val="000000"/>
                </a:solidFill>
                <a:uFillTx/>
                <a:latin typeface="Tahoma" panose="020B0604030504040204" pitchFamily="34" charset="0"/>
                <a:ea typeface="Tahoma" panose="020B0604030504040204" pitchFamily="34" charset="0"/>
                <a:cs typeface="Tahoma" panose="020B0604030504040204" pitchFamily="34" charset="0"/>
              </a:rPr>
              <a:t>Glossaire informatique4</a:t>
            </a:r>
          </a:p>
          <a:p>
            <a:pPr marL="457200" marR="0" lvl="1" indent="0" algn="l" defTabSz="914400" rtl="0" fontAlgn="auto" hangingPunct="1">
              <a:lnSpc>
                <a:spcPct val="60000"/>
              </a:lnSpc>
              <a:spcBef>
                <a:spcPts val="500"/>
              </a:spcBef>
              <a:spcAft>
                <a:spcPts val="0"/>
              </a:spcAft>
              <a:buNone/>
              <a:tabLst/>
              <a:defRPr sz="1600" b="0" i="0" u="none" strike="noStrike" kern="0" cap="none" spc="0" baseline="0">
                <a:solidFill>
                  <a:srgbClr val="000000"/>
                </a:solidFill>
                <a:uFillTx/>
              </a:defRPr>
            </a:pPr>
            <a:r>
              <a:rPr lang="fr-FR" b="0" i="0" u="none" strike="noStrike" kern="0" cap="none" spc="0" baseline="0" dirty="0">
                <a:solidFill>
                  <a:srgbClr val="7030A0"/>
                </a:solidFill>
                <a:uFillTx/>
                <a:latin typeface="Tahoma" panose="020B0604030504040204" pitchFamily="34" charset="0"/>
                <a:ea typeface="Tahoma" panose="020B0604030504040204" pitchFamily="34" charset="0"/>
                <a:cs typeface="Tahoma" panose="020B0604030504040204" pitchFamily="34" charset="0"/>
              </a:rPr>
              <a:t>Etape 17 </a:t>
            </a:r>
            <a:r>
              <a:rPr lang="fr-FR" b="0" i="0" u="none" strike="noStrike" kern="0" cap="none" spc="0" baseline="0" dirty="0">
                <a:solidFill>
                  <a:srgbClr val="000000"/>
                </a:solidFill>
                <a:uFillTx/>
                <a:latin typeface="Tahoma" panose="020B0604030504040204" pitchFamily="34" charset="0"/>
                <a:ea typeface="Tahoma" panose="020B0604030504040204" pitchFamily="34" charset="0"/>
                <a:cs typeface="Tahoma" panose="020B0604030504040204" pitchFamily="34" charset="0"/>
              </a:rPr>
              <a:t>Glossaire électronique</a:t>
            </a:r>
          </a:p>
          <a:p>
            <a:pPr marL="457200" marR="0" lvl="1" indent="0" algn="l" defTabSz="914400" rtl="0" fontAlgn="auto" hangingPunct="1">
              <a:lnSpc>
                <a:spcPct val="60000"/>
              </a:lnSpc>
              <a:spcBef>
                <a:spcPts val="500"/>
              </a:spcBef>
              <a:spcAft>
                <a:spcPts val="0"/>
              </a:spcAft>
              <a:buNone/>
              <a:tabLst/>
              <a:defRPr sz="1600" b="0" i="0" u="none" strike="noStrike" kern="0" cap="none" spc="0" baseline="0">
                <a:solidFill>
                  <a:srgbClr val="000000"/>
                </a:solidFill>
                <a:uFillTx/>
              </a:defRPr>
            </a:pPr>
            <a:endParaRPr lang="fr-FR" b="0" i="0" u="none" strike="noStrike" kern="0" cap="none" spc="0" baseline="0" dirty="0">
              <a:solidFill>
                <a:srgbClr val="000000"/>
              </a:solidFill>
              <a:uFillTx/>
              <a:latin typeface="Tahoma" panose="020B0604030504040204" pitchFamily="34" charset="0"/>
              <a:ea typeface="Tahoma" panose="020B0604030504040204" pitchFamily="34" charset="0"/>
              <a:cs typeface="Tahoma" panose="020B0604030504040204" pitchFamily="34" charset="0"/>
            </a:endParaRPr>
          </a:p>
          <a:p>
            <a:pPr marL="457200" marR="0" lvl="1" indent="0" algn="l" defTabSz="914400" rtl="0" fontAlgn="auto" hangingPunct="1">
              <a:lnSpc>
                <a:spcPct val="60000"/>
              </a:lnSpc>
              <a:spcBef>
                <a:spcPts val="500"/>
              </a:spcBef>
              <a:spcAft>
                <a:spcPts val="0"/>
              </a:spcAft>
              <a:buNone/>
              <a:tabLst/>
              <a:defRPr sz="1600" b="0" i="0" u="none" strike="noStrike" kern="0" cap="none" spc="0" baseline="0">
                <a:solidFill>
                  <a:srgbClr val="000000"/>
                </a:solidFill>
                <a:uFillTx/>
              </a:defRPr>
            </a:pPr>
            <a:endParaRPr lang="fr-FR" sz="1800" b="0" i="0" u="none" strike="noStrike" kern="1200" cap="none" spc="0" baseline="0" dirty="0">
              <a:solidFill>
                <a:srgbClr val="000000"/>
              </a:solidFill>
              <a:uFillTx/>
              <a:latin typeface="Calibri"/>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name="Slide15">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D84FDD-F131-F020-0C7C-C57F3DA28F47}"/>
              </a:ext>
            </a:extLst>
          </p:cNvPr>
          <p:cNvSpPr txBox="1"/>
          <p:nvPr/>
        </p:nvSpPr>
        <p:spPr>
          <a:xfrm>
            <a:off x="1106058" y="365128"/>
            <a:ext cx="10515600" cy="630195"/>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0" baseline="0" dirty="0">
                <a:solidFill>
                  <a:srgbClr val="000000"/>
                </a:solidFill>
                <a:uFillTx/>
                <a:latin typeface="Calibri Light"/>
              </a:rPr>
              <a:t>A7E2    Le micro-électret + préamplificateur</a:t>
            </a:r>
            <a:endParaRPr lang="fr-FR" sz="4400" b="0" i="0" u="none" strike="noStrike" kern="1200" cap="none" spc="0" baseline="0" dirty="0">
              <a:solidFill>
                <a:srgbClr val="C00000"/>
              </a:solidFill>
              <a:uFillTx/>
              <a:latin typeface="Calibri Light"/>
            </a:endParaRPr>
          </a:p>
        </p:txBody>
      </p:sp>
      <p:sp>
        <p:nvSpPr>
          <p:cNvPr id="3" name="Espace réservé du pied de page 2">
            <a:extLst>
              <a:ext uri="{FF2B5EF4-FFF2-40B4-BE49-F238E27FC236}">
                <a16:creationId xmlns:a16="http://schemas.microsoft.com/office/drawing/2014/main" id="{9EDC9633-6D7C-082E-ADA9-E0C433937153}"/>
              </a:ext>
            </a:extLst>
          </p:cNvPr>
          <p:cNvSpPr>
            <a:spLocks noGrp="1"/>
          </p:cNvSpPr>
          <p:nvPr>
            <p:ph type="ftr" sz="quarter" idx="9"/>
          </p:nvPr>
        </p:nvSpPr>
        <p:spPr/>
        <p:txBody>
          <a:bodyPr/>
          <a:lstStyle/>
          <a:p>
            <a:pPr lvl="0"/>
            <a:r>
              <a:rPr lang="fr-FR"/>
              <a:t>Atelier N°8 Sonomètre</a:t>
            </a:r>
            <a:endParaRPr lang="fr-FR" dirty="0"/>
          </a:p>
        </p:txBody>
      </p:sp>
      <p:sp>
        <p:nvSpPr>
          <p:cNvPr id="10" name="Espace réservé de la date 9">
            <a:extLst>
              <a:ext uri="{FF2B5EF4-FFF2-40B4-BE49-F238E27FC236}">
                <a16:creationId xmlns:a16="http://schemas.microsoft.com/office/drawing/2014/main" id="{3715E3D9-4731-F90B-6087-80620163A1A2}"/>
              </a:ext>
            </a:extLst>
          </p:cNvPr>
          <p:cNvSpPr>
            <a:spLocks noGrp="1"/>
          </p:cNvSpPr>
          <p:nvPr>
            <p:ph type="dt" sz="half" idx="7"/>
          </p:nvPr>
        </p:nvSpPr>
        <p:spPr/>
        <p:txBody>
          <a:bodyPr/>
          <a:lstStyle/>
          <a:p>
            <a:pPr lvl="0"/>
            <a:fld id="{811E48E1-D508-477B-A33F-EDC75D4F1175}" type="datetime1">
              <a:rPr lang="fr-FR" smtClean="0"/>
              <a:t>14/05/2025</a:t>
            </a:fld>
            <a:endParaRPr lang="fr-FR"/>
          </a:p>
        </p:txBody>
      </p:sp>
      <p:pic>
        <p:nvPicPr>
          <p:cNvPr id="12" name="Image 11">
            <a:extLst>
              <a:ext uri="{FF2B5EF4-FFF2-40B4-BE49-F238E27FC236}">
                <a16:creationId xmlns:a16="http://schemas.microsoft.com/office/drawing/2014/main" id="{4D5CC50A-CBC2-BC23-E72B-E04546D517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372" y="976586"/>
            <a:ext cx="2821420" cy="2453409"/>
          </a:xfrm>
          <a:prstGeom prst="rect">
            <a:avLst/>
          </a:prstGeom>
        </p:spPr>
      </p:pic>
      <p:sp>
        <p:nvSpPr>
          <p:cNvPr id="31" name="ZoneTexte 30">
            <a:extLst>
              <a:ext uri="{FF2B5EF4-FFF2-40B4-BE49-F238E27FC236}">
                <a16:creationId xmlns:a16="http://schemas.microsoft.com/office/drawing/2014/main" id="{7AAF045B-9196-5872-8801-31A21E4136AB}"/>
              </a:ext>
            </a:extLst>
          </p:cNvPr>
          <p:cNvSpPr txBox="1"/>
          <p:nvPr/>
        </p:nvSpPr>
        <p:spPr>
          <a:xfrm rot="2417787">
            <a:off x="3066273" y="2988871"/>
            <a:ext cx="1244251" cy="923330"/>
          </a:xfrm>
          <a:prstGeom prst="rect">
            <a:avLst/>
          </a:prstGeom>
          <a:noFill/>
        </p:spPr>
        <p:txBody>
          <a:bodyPr wrap="none" rtlCol="0">
            <a:spAutoFit/>
          </a:bodyPr>
          <a:lstStyle/>
          <a:p>
            <a:r>
              <a:rPr lang="fr-FR" dirty="0"/>
              <a:t>3,3V pin 26</a:t>
            </a:r>
          </a:p>
          <a:p>
            <a:r>
              <a:rPr lang="fr-FR" dirty="0"/>
              <a:t>Masse</a:t>
            </a:r>
          </a:p>
          <a:p>
            <a:r>
              <a:rPr lang="fr-FR" dirty="0"/>
              <a:t>Mesure </a:t>
            </a:r>
            <a:r>
              <a:rPr lang="fr-FR" dirty="0" err="1"/>
              <a:t>ve</a:t>
            </a:r>
            <a:endParaRPr lang="fr-FR" dirty="0"/>
          </a:p>
        </p:txBody>
      </p:sp>
      <p:sp>
        <p:nvSpPr>
          <p:cNvPr id="39" name="ZoneTexte 38">
            <a:extLst>
              <a:ext uri="{FF2B5EF4-FFF2-40B4-BE49-F238E27FC236}">
                <a16:creationId xmlns:a16="http://schemas.microsoft.com/office/drawing/2014/main" id="{B6170D49-DED3-BA6D-4567-7B327D93C469}"/>
              </a:ext>
            </a:extLst>
          </p:cNvPr>
          <p:cNvSpPr txBox="1"/>
          <p:nvPr/>
        </p:nvSpPr>
        <p:spPr>
          <a:xfrm>
            <a:off x="267858" y="4265016"/>
            <a:ext cx="6096000" cy="2031325"/>
          </a:xfrm>
          <a:prstGeom prst="rect">
            <a:avLst/>
          </a:prstGeom>
          <a:noFill/>
        </p:spPr>
        <p:txBody>
          <a:bodyPr wrap="square">
            <a:spAutoFit/>
          </a:bodyPr>
          <a:lstStyle/>
          <a:p>
            <a:r>
              <a:rPr lang="fr-FR" b="0" i="0" dirty="0">
                <a:solidFill>
                  <a:srgbClr val="222222"/>
                </a:solidFill>
                <a:effectLst/>
                <a:latin typeface="-apple-system"/>
              </a:rPr>
              <a:t>Le principe de fonctionnement d’un microphone à condensateur à électret est que le diaphragme agit comme une plaque d’un condensateur. Les vibrations produisent des changements dans la distance entre le diaphragme et la plaque arrière. Ce changement de tension est amplifié par le FET et le signal audio apparaît à la sortie, après un condensateur de blocage de courant continu</a:t>
            </a:r>
            <a:endParaRPr lang="fr-FR" dirty="0"/>
          </a:p>
        </p:txBody>
      </p:sp>
      <p:pic>
        <p:nvPicPr>
          <p:cNvPr id="41" name="Image 40">
            <a:extLst>
              <a:ext uri="{FF2B5EF4-FFF2-40B4-BE49-F238E27FC236}">
                <a16:creationId xmlns:a16="http://schemas.microsoft.com/office/drawing/2014/main" id="{2CCB160D-E222-CE3A-BAC0-ECFBDA35068D}"/>
              </a:ext>
            </a:extLst>
          </p:cNvPr>
          <p:cNvPicPr>
            <a:picLocks noChangeAspect="1"/>
          </p:cNvPicPr>
          <p:nvPr/>
        </p:nvPicPr>
        <p:blipFill>
          <a:blip r:embed="rId3"/>
          <a:stretch>
            <a:fillRect/>
          </a:stretch>
        </p:blipFill>
        <p:spPr>
          <a:xfrm>
            <a:off x="6363858" y="1224158"/>
            <a:ext cx="4566416" cy="3639956"/>
          </a:xfrm>
          <a:prstGeom prst="rect">
            <a:avLst/>
          </a:prstGeom>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26D706-677B-150C-5E6C-0BBA3D3E5811}"/>
              </a:ext>
            </a:extLst>
          </p:cNvPr>
          <p:cNvSpPr txBox="1"/>
          <p:nvPr/>
        </p:nvSpPr>
        <p:spPr>
          <a:xfrm>
            <a:off x="838203" y="365129"/>
            <a:ext cx="10515600" cy="630195"/>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0" baseline="0" dirty="0">
                <a:solidFill>
                  <a:srgbClr val="000000"/>
                </a:solidFill>
                <a:uFillTx/>
                <a:latin typeface="Calibri Light"/>
              </a:rPr>
              <a:t>A8E3 schéma d’un préamplificateur pour micro-</a:t>
            </a:r>
            <a:r>
              <a:rPr lang="fr-FR" sz="4400" dirty="0">
                <a:solidFill>
                  <a:srgbClr val="000000"/>
                </a:solidFill>
                <a:latin typeface="Calibri Light"/>
              </a:rPr>
              <a:t>é</a:t>
            </a:r>
            <a:r>
              <a:rPr lang="fr-FR" sz="4400" b="0" i="0" u="none" strike="noStrike" kern="1200" cap="none" spc="0" baseline="0" dirty="0">
                <a:solidFill>
                  <a:srgbClr val="000000"/>
                </a:solidFill>
                <a:uFillTx/>
                <a:latin typeface="Calibri Light"/>
              </a:rPr>
              <a:t>lectret</a:t>
            </a:r>
            <a:endParaRPr lang="fr-FR" sz="3200" b="0" i="0" u="none" strike="noStrike" kern="1200" cap="none" spc="0" baseline="0" dirty="0">
              <a:solidFill>
                <a:srgbClr val="000000"/>
              </a:solidFill>
              <a:uFillTx/>
              <a:latin typeface="Calibri Light" pitchFamily="34"/>
              <a:ea typeface="Calibri Light" pitchFamily="34"/>
              <a:cs typeface="Calibri Light" pitchFamily="34"/>
            </a:endParaRPr>
          </a:p>
        </p:txBody>
      </p:sp>
      <p:pic>
        <p:nvPicPr>
          <p:cNvPr id="30" name="Image 29">
            <a:extLst>
              <a:ext uri="{FF2B5EF4-FFF2-40B4-BE49-F238E27FC236}">
                <a16:creationId xmlns:a16="http://schemas.microsoft.com/office/drawing/2014/main" id="{8A184031-9B2B-993B-8FE0-7ABB94AEF6B3}"/>
              </a:ext>
            </a:extLst>
          </p:cNvPr>
          <p:cNvPicPr>
            <a:picLocks noChangeAspect="1"/>
          </p:cNvPicPr>
          <p:nvPr/>
        </p:nvPicPr>
        <p:blipFill>
          <a:blip r:embed="rId2"/>
          <a:stretch>
            <a:fillRect/>
          </a:stretch>
        </p:blipFill>
        <p:spPr>
          <a:xfrm>
            <a:off x="4303429" y="5136662"/>
            <a:ext cx="1508546" cy="333422"/>
          </a:xfrm>
          <a:prstGeom prst="rect">
            <a:avLst/>
          </a:prstGeom>
        </p:spPr>
      </p:pic>
      <p:sp>
        <p:nvSpPr>
          <p:cNvPr id="3" name="Espace réservé du pied de page 2">
            <a:extLst>
              <a:ext uri="{FF2B5EF4-FFF2-40B4-BE49-F238E27FC236}">
                <a16:creationId xmlns:a16="http://schemas.microsoft.com/office/drawing/2014/main" id="{0D035B5D-599B-F06F-F437-75F25F39823A}"/>
              </a:ext>
            </a:extLst>
          </p:cNvPr>
          <p:cNvSpPr>
            <a:spLocks noGrp="1"/>
          </p:cNvSpPr>
          <p:nvPr>
            <p:ph type="ftr" sz="quarter" idx="9"/>
          </p:nvPr>
        </p:nvSpPr>
        <p:spPr/>
        <p:txBody>
          <a:bodyPr/>
          <a:lstStyle/>
          <a:p>
            <a:pPr lvl="0"/>
            <a:r>
              <a:rPr lang="fr-FR"/>
              <a:t>Atelier N°8 Sonomètre</a:t>
            </a:r>
          </a:p>
        </p:txBody>
      </p:sp>
      <p:sp>
        <p:nvSpPr>
          <p:cNvPr id="7" name="Espace réservé de la date 6">
            <a:extLst>
              <a:ext uri="{FF2B5EF4-FFF2-40B4-BE49-F238E27FC236}">
                <a16:creationId xmlns:a16="http://schemas.microsoft.com/office/drawing/2014/main" id="{79C9ECEC-035A-4BA5-04AE-7948C7CE97BB}"/>
              </a:ext>
            </a:extLst>
          </p:cNvPr>
          <p:cNvSpPr>
            <a:spLocks noGrp="1"/>
          </p:cNvSpPr>
          <p:nvPr>
            <p:ph type="dt" sz="half" idx="7"/>
          </p:nvPr>
        </p:nvSpPr>
        <p:spPr/>
        <p:txBody>
          <a:bodyPr/>
          <a:lstStyle/>
          <a:p>
            <a:pPr lvl="0"/>
            <a:fld id="{7F3CBDB4-237D-489A-809C-12B447165782}" type="datetime1">
              <a:rPr lang="fr-FR" smtClean="0"/>
              <a:t>14/05/2025</a:t>
            </a:fld>
            <a:endParaRPr lang="fr-FR"/>
          </a:p>
        </p:txBody>
      </p:sp>
      <p:pic>
        <p:nvPicPr>
          <p:cNvPr id="10" name="Image 9">
            <a:extLst>
              <a:ext uri="{FF2B5EF4-FFF2-40B4-BE49-F238E27FC236}">
                <a16:creationId xmlns:a16="http://schemas.microsoft.com/office/drawing/2014/main" id="{240D898C-FD86-9325-FE31-054CD5FB7B39}"/>
              </a:ext>
            </a:extLst>
          </p:cNvPr>
          <p:cNvPicPr>
            <a:picLocks noChangeAspect="1"/>
          </p:cNvPicPr>
          <p:nvPr/>
        </p:nvPicPr>
        <p:blipFill>
          <a:blip r:embed="rId3"/>
          <a:stretch>
            <a:fillRect/>
          </a:stretch>
        </p:blipFill>
        <p:spPr>
          <a:xfrm>
            <a:off x="198844" y="1613068"/>
            <a:ext cx="5440151" cy="4300150"/>
          </a:xfrm>
          <a:prstGeom prst="rect">
            <a:avLst/>
          </a:prstGeom>
        </p:spPr>
      </p:pic>
      <p:cxnSp>
        <p:nvCxnSpPr>
          <p:cNvPr id="13" name="Connecteur droit 12">
            <a:extLst>
              <a:ext uri="{FF2B5EF4-FFF2-40B4-BE49-F238E27FC236}">
                <a16:creationId xmlns:a16="http://schemas.microsoft.com/office/drawing/2014/main" id="{EC76C65F-4EC7-CEF0-75F4-0F1E78F7AB6C}"/>
              </a:ext>
            </a:extLst>
          </p:cNvPr>
          <p:cNvCxnSpPr/>
          <p:nvPr/>
        </p:nvCxnSpPr>
        <p:spPr>
          <a:xfrm>
            <a:off x="6587508" y="2650304"/>
            <a:ext cx="1494310" cy="0"/>
          </a:xfrm>
          <a:prstGeom prst="line">
            <a:avLst/>
          </a:prstGeom>
        </p:spPr>
        <p:style>
          <a:lnRef idx="1">
            <a:schemeClr val="dk1"/>
          </a:lnRef>
          <a:fillRef idx="0">
            <a:schemeClr val="dk1"/>
          </a:fillRef>
          <a:effectRef idx="0">
            <a:schemeClr val="dk1"/>
          </a:effectRef>
          <a:fontRef idx="minor">
            <a:schemeClr val="tx1"/>
          </a:fontRef>
        </p:style>
      </p:cxnSp>
      <p:grpSp>
        <p:nvGrpSpPr>
          <p:cNvPr id="31" name="Groupe 30">
            <a:extLst>
              <a:ext uri="{FF2B5EF4-FFF2-40B4-BE49-F238E27FC236}">
                <a16:creationId xmlns:a16="http://schemas.microsoft.com/office/drawing/2014/main" id="{B038F365-0909-540E-C0B8-AB16BEDF017D}"/>
              </a:ext>
            </a:extLst>
          </p:cNvPr>
          <p:cNvGrpSpPr/>
          <p:nvPr/>
        </p:nvGrpSpPr>
        <p:grpSpPr>
          <a:xfrm>
            <a:off x="3923148" y="1164924"/>
            <a:ext cx="7542942" cy="3662866"/>
            <a:chOff x="3581403" y="1736287"/>
            <a:chExt cx="7542942" cy="3662866"/>
          </a:xfrm>
        </p:grpSpPr>
        <p:grpSp>
          <p:nvGrpSpPr>
            <p:cNvPr id="42" name="Groupe 41">
              <a:extLst>
                <a:ext uri="{FF2B5EF4-FFF2-40B4-BE49-F238E27FC236}">
                  <a16:creationId xmlns:a16="http://schemas.microsoft.com/office/drawing/2014/main" id="{DF4EE44B-6321-EF8E-1D62-3DB3758E4D68}"/>
                </a:ext>
              </a:extLst>
            </p:cNvPr>
            <p:cNvGrpSpPr/>
            <p:nvPr/>
          </p:nvGrpSpPr>
          <p:grpSpPr>
            <a:xfrm>
              <a:off x="3581403" y="1736287"/>
              <a:ext cx="7297644" cy="3662866"/>
              <a:chOff x="3631984" y="1380409"/>
              <a:chExt cx="7297644" cy="3662866"/>
            </a:xfrm>
          </p:grpSpPr>
          <p:pic>
            <p:nvPicPr>
              <p:cNvPr id="14" name="Image 13">
                <a:extLst>
                  <a:ext uri="{FF2B5EF4-FFF2-40B4-BE49-F238E27FC236}">
                    <a16:creationId xmlns:a16="http://schemas.microsoft.com/office/drawing/2014/main" id="{8FC822CD-4ECC-A5A6-C351-4BC8D2F87751}"/>
                  </a:ext>
                </a:extLst>
              </p:cNvPr>
              <p:cNvPicPr>
                <a:picLocks noChangeAspect="1"/>
              </p:cNvPicPr>
              <p:nvPr/>
            </p:nvPicPr>
            <p:blipFill>
              <a:blip r:embed="rId4"/>
              <a:stretch>
                <a:fillRect/>
              </a:stretch>
            </p:blipFill>
            <p:spPr>
              <a:xfrm>
                <a:off x="6266536" y="1661046"/>
                <a:ext cx="4663092" cy="2985188"/>
              </a:xfrm>
              <a:prstGeom prst="rect">
                <a:avLst/>
              </a:prstGeom>
            </p:spPr>
          </p:pic>
          <p:cxnSp>
            <p:nvCxnSpPr>
              <p:cNvPr id="11" name="Connecteur droit avec flèche 10">
                <a:extLst>
                  <a:ext uri="{FF2B5EF4-FFF2-40B4-BE49-F238E27FC236}">
                    <a16:creationId xmlns:a16="http://schemas.microsoft.com/office/drawing/2014/main" id="{CC37CAD6-73CB-89BF-000D-4E3289C4EE9F}"/>
                  </a:ext>
                </a:extLst>
              </p:cNvPr>
              <p:cNvCxnSpPr/>
              <p:nvPr/>
            </p:nvCxnSpPr>
            <p:spPr>
              <a:xfrm flipV="1">
                <a:off x="5925466" y="1585191"/>
                <a:ext cx="0" cy="3060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0C276A51-6067-7219-ED50-3C3517F5C61E}"/>
                  </a:ext>
                </a:extLst>
              </p:cNvPr>
              <p:cNvCxnSpPr>
                <a:cxnSpLocks/>
              </p:cNvCxnSpPr>
              <p:nvPr/>
            </p:nvCxnSpPr>
            <p:spPr>
              <a:xfrm>
                <a:off x="5925466" y="4867564"/>
                <a:ext cx="41052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ZoneTexte 23">
                <a:extLst>
                  <a:ext uri="{FF2B5EF4-FFF2-40B4-BE49-F238E27FC236}">
                    <a16:creationId xmlns:a16="http://schemas.microsoft.com/office/drawing/2014/main" id="{492796CC-4174-E493-E6CA-FE3C27EC106F}"/>
                  </a:ext>
                </a:extLst>
              </p:cNvPr>
              <p:cNvSpPr txBox="1"/>
              <p:nvPr/>
            </p:nvSpPr>
            <p:spPr>
              <a:xfrm>
                <a:off x="10160315" y="4673943"/>
                <a:ext cx="769313" cy="369332"/>
              </a:xfrm>
              <a:prstGeom prst="rect">
                <a:avLst/>
              </a:prstGeom>
              <a:noFill/>
            </p:spPr>
            <p:txBody>
              <a:bodyPr wrap="none" rtlCol="0">
                <a:spAutoFit/>
              </a:bodyPr>
              <a:lstStyle/>
              <a:p>
                <a:r>
                  <a:rPr lang="fr-FR" dirty="0"/>
                  <a:t>temps</a:t>
                </a:r>
              </a:p>
            </p:txBody>
          </p:sp>
          <p:sp>
            <p:nvSpPr>
              <p:cNvPr id="25" name="ZoneTexte 24">
                <a:extLst>
                  <a:ext uri="{FF2B5EF4-FFF2-40B4-BE49-F238E27FC236}">
                    <a16:creationId xmlns:a16="http://schemas.microsoft.com/office/drawing/2014/main" id="{5B9AA6C1-880E-82E1-E634-487A97BD7861}"/>
                  </a:ext>
                </a:extLst>
              </p:cNvPr>
              <p:cNvSpPr txBox="1"/>
              <p:nvPr/>
            </p:nvSpPr>
            <p:spPr>
              <a:xfrm>
                <a:off x="4950780" y="1380409"/>
                <a:ext cx="1043876" cy="646331"/>
              </a:xfrm>
              <a:prstGeom prst="rect">
                <a:avLst/>
              </a:prstGeom>
              <a:noFill/>
            </p:spPr>
            <p:txBody>
              <a:bodyPr wrap="none" rtlCol="0">
                <a:spAutoFit/>
              </a:bodyPr>
              <a:lstStyle/>
              <a:p>
                <a:r>
                  <a:rPr lang="fr-FR" dirty="0" err="1"/>
                  <a:t>Amplitue</a:t>
                </a:r>
                <a:endParaRPr lang="fr-FR" dirty="0"/>
              </a:p>
              <a:p>
                <a:r>
                  <a:rPr lang="fr-FR" dirty="0"/>
                  <a:t> tension</a:t>
                </a:r>
              </a:p>
            </p:txBody>
          </p:sp>
          <p:sp>
            <p:nvSpPr>
              <p:cNvPr id="26" name="ZoneTexte 25">
                <a:extLst>
                  <a:ext uri="{FF2B5EF4-FFF2-40B4-BE49-F238E27FC236}">
                    <a16:creationId xmlns:a16="http://schemas.microsoft.com/office/drawing/2014/main" id="{6C7875AA-5D66-4C35-D76C-CBE9B0B98506}"/>
                  </a:ext>
                </a:extLst>
              </p:cNvPr>
              <p:cNvSpPr txBox="1"/>
              <p:nvPr/>
            </p:nvSpPr>
            <p:spPr>
              <a:xfrm>
                <a:off x="5264328" y="1950300"/>
                <a:ext cx="607859" cy="369332"/>
              </a:xfrm>
              <a:prstGeom prst="rect">
                <a:avLst/>
              </a:prstGeom>
              <a:noFill/>
            </p:spPr>
            <p:txBody>
              <a:bodyPr wrap="none" rtlCol="0">
                <a:spAutoFit/>
              </a:bodyPr>
              <a:lstStyle/>
              <a:p>
                <a:r>
                  <a:rPr lang="fr-FR" dirty="0"/>
                  <a:t>3,3V</a:t>
                </a:r>
              </a:p>
            </p:txBody>
          </p:sp>
          <p:sp>
            <p:nvSpPr>
              <p:cNvPr id="27" name="ZoneTexte 26">
                <a:extLst>
                  <a:ext uri="{FF2B5EF4-FFF2-40B4-BE49-F238E27FC236}">
                    <a16:creationId xmlns:a16="http://schemas.microsoft.com/office/drawing/2014/main" id="{C6F6CB25-5E4A-3E3F-3616-8DBA1E973DF6}"/>
                  </a:ext>
                </a:extLst>
              </p:cNvPr>
              <p:cNvSpPr txBox="1"/>
              <p:nvPr/>
            </p:nvSpPr>
            <p:spPr>
              <a:xfrm>
                <a:off x="5218894" y="2778581"/>
                <a:ext cx="724878" cy="369332"/>
              </a:xfrm>
              <a:prstGeom prst="rect">
                <a:avLst/>
              </a:prstGeom>
              <a:noFill/>
            </p:spPr>
            <p:txBody>
              <a:bodyPr wrap="none" rtlCol="0">
                <a:spAutoFit/>
              </a:bodyPr>
              <a:lstStyle/>
              <a:p>
                <a:r>
                  <a:rPr lang="fr-FR" dirty="0"/>
                  <a:t>1,65V</a:t>
                </a:r>
              </a:p>
            </p:txBody>
          </p:sp>
          <p:sp>
            <p:nvSpPr>
              <p:cNvPr id="28" name="Accolade ouvrante 27">
                <a:extLst>
                  <a:ext uri="{FF2B5EF4-FFF2-40B4-BE49-F238E27FC236}">
                    <a16:creationId xmlns:a16="http://schemas.microsoft.com/office/drawing/2014/main" id="{D9D9EEAB-B18D-69C6-D69D-1FD64633B2D1}"/>
                  </a:ext>
                </a:extLst>
              </p:cNvPr>
              <p:cNvSpPr/>
              <p:nvPr/>
            </p:nvSpPr>
            <p:spPr>
              <a:xfrm>
                <a:off x="4896130" y="2026739"/>
                <a:ext cx="478212" cy="10447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9" name="ZoneTexte 28">
                <a:extLst>
                  <a:ext uri="{FF2B5EF4-FFF2-40B4-BE49-F238E27FC236}">
                    <a16:creationId xmlns:a16="http://schemas.microsoft.com/office/drawing/2014/main" id="{A0663C35-ACAE-BE20-1BC5-8441774444CF}"/>
                  </a:ext>
                </a:extLst>
              </p:cNvPr>
              <p:cNvSpPr txBox="1"/>
              <p:nvPr/>
            </p:nvSpPr>
            <p:spPr>
              <a:xfrm>
                <a:off x="3631984" y="2203291"/>
                <a:ext cx="1461810" cy="369332"/>
              </a:xfrm>
              <a:prstGeom prst="rect">
                <a:avLst/>
              </a:prstGeom>
              <a:noFill/>
            </p:spPr>
            <p:txBody>
              <a:bodyPr wrap="none" rtlCol="0">
                <a:spAutoFit/>
              </a:bodyPr>
              <a:lstStyle/>
              <a:p>
                <a:r>
                  <a:rPr lang="fr-FR" dirty="0"/>
                  <a:t>Mesure de </a:t>
                </a:r>
                <a:r>
                  <a:rPr lang="fr-FR" dirty="0" err="1"/>
                  <a:t>ve</a:t>
                </a:r>
                <a:endParaRPr lang="fr-FR" dirty="0"/>
              </a:p>
            </p:txBody>
          </p:sp>
        </p:grpSp>
        <p:cxnSp>
          <p:nvCxnSpPr>
            <p:cNvPr id="17" name="Connecteur droit 16">
              <a:extLst>
                <a:ext uri="{FF2B5EF4-FFF2-40B4-BE49-F238E27FC236}">
                  <a16:creationId xmlns:a16="http://schemas.microsoft.com/office/drawing/2014/main" id="{90789B5D-CABF-0EB0-4686-25A3343782E9}"/>
                </a:ext>
              </a:extLst>
            </p:cNvPr>
            <p:cNvCxnSpPr>
              <a:cxnSpLocks/>
            </p:cNvCxnSpPr>
            <p:nvPr/>
          </p:nvCxnSpPr>
          <p:spPr>
            <a:xfrm flipV="1">
              <a:off x="5422137" y="3391823"/>
              <a:ext cx="5702208" cy="49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Connecteur droit 20">
              <a:extLst>
                <a:ext uri="{FF2B5EF4-FFF2-40B4-BE49-F238E27FC236}">
                  <a16:creationId xmlns:a16="http://schemas.microsoft.com/office/drawing/2014/main" id="{3306F19A-9561-8C75-F638-1488509A6FD7}"/>
                </a:ext>
              </a:extLst>
            </p:cNvPr>
            <p:cNvCxnSpPr>
              <a:cxnSpLocks/>
            </p:cNvCxnSpPr>
            <p:nvPr/>
          </p:nvCxnSpPr>
          <p:spPr>
            <a:xfrm>
              <a:off x="5745261" y="2650304"/>
              <a:ext cx="5310666" cy="25206"/>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F536C7-F236-891A-A0F1-94E389BD4307}"/>
              </a:ext>
            </a:extLst>
          </p:cNvPr>
          <p:cNvSpPr txBox="1"/>
          <p:nvPr/>
        </p:nvSpPr>
        <p:spPr>
          <a:xfrm>
            <a:off x="838203" y="365129"/>
            <a:ext cx="10515600" cy="630195"/>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0" baseline="0" dirty="0">
                <a:solidFill>
                  <a:srgbClr val="000000"/>
                </a:solidFill>
                <a:uFillTx/>
                <a:latin typeface="Calibri Light"/>
              </a:rPr>
              <a:t>A8E4  </a:t>
            </a:r>
            <a:r>
              <a:rPr lang="fr-FR" sz="4400" b="0" i="0" u="none" strike="noStrike" kern="1200" cap="none" spc="0" baseline="0" dirty="0">
                <a:solidFill>
                  <a:srgbClr val="C00000"/>
                </a:solidFill>
                <a:uFillTx/>
                <a:latin typeface="Calibri Light"/>
              </a:rPr>
              <a:t>L’acquisition analogique</a:t>
            </a: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endParaRPr lang="fr-FR" sz="2000" i="0" u="none" strike="noStrike" kern="1200" cap="none" spc="0" baseline="0" dirty="0">
              <a:solidFill>
                <a:srgbClr val="C00000"/>
              </a:solidFill>
              <a:uFillTx/>
              <a:latin typeface="Calibri Light" pitchFamily="34"/>
              <a:ea typeface="Calibri Light" pitchFamily="34"/>
              <a:cs typeface="Calibri Light" pitchFamily="34"/>
            </a:endParaRPr>
          </a:p>
        </p:txBody>
      </p:sp>
      <p:sp>
        <p:nvSpPr>
          <p:cNvPr id="8" name="Espace réservé du pied de page 7">
            <a:extLst>
              <a:ext uri="{FF2B5EF4-FFF2-40B4-BE49-F238E27FC236}">
                <a16:creationId xmlns:a16="http://schemas.microsoft.com/office/drawing/2014/main" id="{E6B2D800-0CA4-A39D-A1CC-687A29F53A9B}"/>
              </a:ext>
            </a:extLst>
          </p:cNvPr>
          <p:cNvSpPr>
            <a:spLocks noGrp="1"/>
          </p:cNvSpPr>
          <p:nvPr>
            <p:ph type="ftr" sz="quarter" idx="9"/>
          </p:nvPr>
        </p:nvSpPr>
        <p:spPr/>
        <p:txBody>
          <a:bodyPr/>
          <a:lstStyle/>
          <a:p>
            <a:pPr lvl="0"/>
            <a:r>
              <a:rPr lang="fr-FR"/>
              <a:t>Atelier N°8 Sonomètre</a:t>
            </a:r>
          </a:p>
        </p:txBody>
      </p:sp>
      <p:sp>
        <p:nvSpPr>
          <p:cNvPr id="3" name="Espace réservé de la date 2">
            <a:extLst>
              <a:ext uri="{FF2B5EF4-FFF2-40B4-BE49-F238E27FC236}">
                <a16:creationId xmlns:a16="http://schemas.microsoft.com/office/drawing/2014/main" id="{E76B3137-7A19-3C73-0210-C7456DD2BF05}"/>
              </a:ext>
            </a:extLst>
          </p:cNvPr>
          <p:cNvSpPr>
            <a:spLocks noGrp="1"/>
          </p:cNvSpPr>
          <p:nvPr>
            <p:ph type="dt" sz="half" idx="7"/>
          </p:nvPr>
        </p:nvSpPr>
        <p:spPr/>
        <p:txBody>
          <a:bodyPr/>
          <a:lstStyle/>
          <a:p>
            <a:pPr lvl="0"/>
            <a:fld id="{2D48D821-5D17-422D-8D01-2D1AD1FF898D}" type="datetime1">
              <a:rPr lang="fr-FR" smtClean="0"/>
              <a:t>14/05/2025</a:t>
            </a:fld>
            <a:endParaRPr lang="fr-FR"/>
          </a:p>
        </p:txBody>
      </p:sp>
      <p:sp>
        <p:nvSpPr>
          <p:cNvPr id="14" name="ZoneTexte 13">
            <a:hlinkClick r:id="rId2" action="ppaction://hlinkpres?slideindex=1&amp;slidetitle="/>
            <a:extLst>
              <a:ext uri="{FF2B5EF4-FFF2-40B4-BE49-F238E27FC236}">
                <a16:creationId xmlns:a16="http://schemas.microsoft.com/office/drawing/2014/main" id="{B92A18B3-8635-DB0B-04B8-4A76FD9852D3}"/>
              </a:ext>
            </a:extLst>
          </p:cNvPr>
          <p:cNvSpPr txBox="1"/>
          <p:nvPr/>
        </p:nvSpPr>
        <p:spPr>
          <a:xfrm>
            <a:off x="381003" y="1111348"/>
            <a:ext cx="6096000" cy="2031325"/>
          </a:xfrm>
          <a:prstGeom prst="rect">
            <a:avLst/>
          </a:prstGeom>
          <a:noFill/>
        </p:spPr>
        <p:txBody>
          <a:bodyPr wrap="square">
            <a:spAutoFit/>
          </a:bodyPr>
          <a:lstStyle/>
          <a:p>
            <a:r>
              <a:rPr lang="fr-FR" b="0" i="0" dirty="0">
                <a:solidFill>
                  <a:srgbClr val="202122"/>
                </a:solidFill>
                <a:effectLst/>
                <a:latin typeface="Arial" panose="020B0604020202020204" pitchFamily="34" charset="0"/>
              </a:rPr>
              <a:t>Un </a:t>
            </a:r>
            <a:r>
              <a:rPr lang="fr-FR" b="1" i="0" dirty="0">
                <a:solidFill>
                  <a:srgbClr val="202122"/>
                </a:solidFill>
                <a:effectLst/>
                <a:latin typeface="Arial" panose="020B0604020202020204" pitchFamily="34" charset="0"/>
              </a:rPr>
              <a:t>convertisseur analogique-numérique</a:t>
            </a:r>
            <a:r>
              <a:rPr lang="fr-FR" b="0" i="0" dirty="0">
                <a:solidFill>
                  <a:srgbClr val="202122"/>
                </a:solidFill>
                <a:effectLst/>
                <a:latin typeface="Arial" panose="020B0604020202020204" pitchFamily="34" charset="0"/>
              </a:rPr>
              <a:t> (CAN, parfois </a:t>
            </a:r>
            <a:r>
              <a:rPr lang="fr-FR" b="1" i="0" dirty="0">
                <a:solidFill>
                  <a:srgbClr val="202122"/>
                </a:solidFill>
                <a:effectLst/>
                <a:latin typeface="Arial" panose="020B0604020202020204" pitchFamily="34" charset="0"/>
              </a:rPr>
              <a:t>convertisseur A/N</a:t>
            </a:r>
            <a:r>
              <a:rPr lang="fr-FR" b="0" i="0" dirty="0">
                <a:solidFill>
                  <a:srgbClr val="202122"/>
                </a:solidFill>
                <a:effectLst/>
                <a:latin typeface="Arial" panose="020B0604020202020204" pitchFamily="34" charset="0"/>
              </a:rPr>
              <a:t>, ou en anglais ADC pour </a:t>
            </a:r>
            <a:r>
              <a:rPr lang="fr-FR" b="0" i="1" dirty="0" err="1">
                <a:solidFill>
                  <a:srgbClr val="202122"/>
                </a:solidFill>
                <a:effectLst/>
                <a:latin typeface="Arial" panose="020B0604020202020204" pitchFamily="34" charset="0"/>
              </a:rPr>
              <a:t>Analog</a:t>
            </a:r>
            <a:r>
              <a:rPr lang="fr-FR" b="0" i="1" dirty="0">
                <a:solidFill>
                  <a:srgbClr val="202122"/>
                </a:solidFill>
                <a:effectLst/>
                <a:latin typeface="Arial" panose="020B0604020202020204" pitchFamily="34" charset="0"/>
              </a:rPr>
              <a:t> to Digital Converter</a:t>
            </a:r>
            <a:r>
              <a:rPr lang="fr-FR" b="0" i="0" dirty="0">
                <a:solidFill>
                  <a:srgbClr val="202122"/>
                </a:solidFill>
                <a:effectLst/>
                <a:latin typeface="Arial" panose="020B0604020202020204" pitchFamily="34" charset="0"/>
              </a:rPr>
              <a:t> ou plus simplement A/D) est un dispositif </a:t>
            </a:r>
            <a:r>
              <a:rPr lang="fr-FR" b="0" i="0" u="none" strike="noStrike" dirty="0">
                <a:solidFill>
                  <a:srgbClr val="3366CC"/>
                </a:solidFill>
                <a:effectLst/>
                <a:latin typeface="Arial" panose="020B0604020202020204" pitchFamily="34" charset="0"/>
                <a:hlinkClick r:id="rId3" tooltip="Électronique (technique)"/>
              </a:rPr>
              <a:t>électronique</a:t>
            </a:r>
            <a:r>
              <a:rPr lang="fr-FR" b="0" i="0" dirty="0">
                <a:solidFill>
                  <a:srgbClr val="202122"/>
                </a:solidFill>
                <a:effectLst/>
                <a:latin typeface="Arial" panose="020B0604020202020204" pitchFamily="34" charset="0"/>
              </a:rPr>
              <a:t> dont la fonction est de traduire une grandeur </a:t>
            </a:r>
            <a:r>
              <a:rPr lang="fr-FR" b="0" i="0" u="none" strike="noStrike" dirty="0">
                <a:solidFill>
                  <a:srgbClr val="3366CC"/>
                </a:solidFill>
                <a:effectLst/>
                <a:latin typeface="Arial" panose="020B0604020202020204" pitchFamily="34" charset="0"/>
                <a:hlinkClick r:id="rId4" tooltip="Analogique"/>
              </a:rPr>
              <a:t>analogique</a:t>
            </a:r>
            <a:r>
              <a:rPr lang="fr-FR" b="0" i="0" dirty="0">
                <a:solidFill>
                  <a:srgbClr val="202122"/>
                </a:solidFill>
                <a:effectLst/>
                <a:latin typeface="Arial" panose="020B0604020202020204" pitchFamily="34" charset="0"/>
              </a:rPr>
              <a:t> en une valeur </a:t>
            </a:r>
            <a:r>
              <a:rPr lang="fr-FR" b="0" i="0" u="none" strike="noStrike" dirty="0">
                <a:solidFill>
                  <a:srgbClr val="3366CC"/>
                </a:solidFill>
                <a:effectLst/>
                <a:latin typeface="Arial" panose="020B0604020202020204" pitchFamily="34" charset="0"/>
                <a:hlinkClick r:id="rId5" tooltip="Numérique"/>
              </a:rPr>
              <a:t>numérique</a:t>
            </a:r>
            <a:r>
              <a:rPr lang="fr-FR" b="0" i="0" dirty="0">
                <a:solidFill>
                  <a:srgbClr val="202122"/>
                </a:solidFill>
                <a:effectLst/>
                <a:latin typeface="Arial" panose="020B0604020202020204" pitchFamily="34" charset="0"/>
              </a:rPr>
              <a:t> codée sur plusieurs </a:t>
            </a:r>
            <a:r>
              <a:rPr lang="fr-FR" b="0" i="0" u="none" strike="noStrike" dirty="0">
                <a:solidFill>
                  <a:srgbClr val="3366CC"/>
                </a:solidFill>
                <a:effectLst/>
                <a:latin typeface="Arial" panose="020B0604020202020204" pitchFamily="34" charset="0"/>
                <a:hlinkClick r:id="rId6" tooltip="Bit (informatique)"/>
              </a:rPr>
              <a:t>bits</a:t>
            </a:r>
            <a:r>
              <a:rPr lang="fr-FR" b="0" i="0" dirty="0">
                <a:solidFill>
                  <a:srgbClr val="202122"/>
                </a:solidFill>
                <a:effectLst/>
                <a:latin typeface="Arial" panose="020B0604020202020204" pitchFamily="34" charset="0"/>
              </a:rPr>
              <a:t>. Le signal converti est généralement une </a:t>
            </a:r>
            <a:r>
              <a:rPr lang="fr-FR" b="0" i="0" u="none" strike="noStrike" dirty="0">
                <a:solidFill>
                  <a:srgbClr val="3366CC"/>
                </a:solidFill>
                <a:effectLst/>
                <a:latin typeface="Arial" panose="020B0604020202020204" pitchFamily="34" charset="0"/>
                <a:hlinkClick r:id="rId7" tooltip="Tension électrique"/>
              </a:rPr>
              <a:t>tension</a:t>
            </a:r>
            <a:r>
              <a:rPr lang="fr-FR" b="0" i="0" dirty="0">
                <a:solidFill>
                  <a:srgbClr val="202122"/>
                </a:solidFill>
                <a:effectLst/>
                <a:latin typeface="Arial" panose="020B0604020202020204" pitchFamily="34" charset="0"/>
              </a:rPr>
              <a:t> électrique.</a:t>
            </a:r>
            <a:endParaRPr lang="fr-FR" dirty="0"/>
          </a:p>
        </p:txBody>
      </p:sp>
      <p:sp>
        <p:nvSpPr>
          <p:cNvPr id="16" name="ZoneTexte 15">
            <a:hlinkClick r:id="rId8"/>
            <a:extLst>
              <a:ext uri="{FF2B5EF4-FFF2-40B4-BE49-F238E27FC236}">
                <a16:creationId xmlns:a16="http://schemas.microsoft.com/office/drawing/2014/main" id="{AB7A59DA-4ECE-6EFD-4D2F-9F57B19075C3}"/>
              </a:ext>
            </a:extLst>
          </p:cNvPr>
          <p:cNvSpPr txBox="1"/>
          <p:nvPr/>
        </p:nvSpPr>
        <p:spPr>
          <a:xfrm>
            <a:off x="6477003" y="1669761"/>
            <a:ext cx="6096000" cy="369332"/>
          </a:xfrm>
          <a:prstGeom prst="rect">
            <a:avLst/>
          </a:prstGeom>
          <a:noFill/>
        </p:spPr>
        <p:txBody>
          <a:bodyPr wrap="square">
            <a:spAutoFit/>
          </a:bodyPr>
          <a:lstStyle/>
          <a:p>
            <a:r>
              <a:rPr lang="fr-FR" dirty="0"/>
              <a:t>https://www.youtube.com/watch?v=9mSZOFlA_4w</a:t>
            </a:r>
          </a:p>
        </p:txBody>
      </p:sp>
      <p:sp>
        <p:nvSpPr>
          <p:cNvPr id="19" name="ZoneTexte 18">
            <a:extLst>
              <a:ext uri="{FF2B5EF4-FFF2-40B4-BE49-F238E27FC236}">
                <a16:creationId xmlns:a16="http://schemas.microsoft.com/office/drawing/2014/main" id="{CCBC0CF5-EE63-DB6F-E954-8A23797B6098}"/>
              </a:ext>
            </a:extLst>
          </p:cNvPr>
          <p:cNvSpPr txBox="1"/>
          <p:nvPr/>
        </p:nvSpPr>
        <p:spPr>
          <a:xfrm>
            <a:off x="6483927" y="2424934"/>
            <a:ext cx="6354618" cy="369332"/>
          </a:xfrm>
          <a:prstGeom prst="rect">
            <a:avLst/>
          </a:prstGeom>
          <a:noFill/>
        </p:spPr>
        <p:txBody>
          <a:bodyPr wrap="square">
            <a:spAutoFit/>
          </a:bodyPr>
          <a:lstStyle/>
          <a:p>
            <a:r>
              <a:rPr lang="fr-FR" dirty="0"/>
              <a:t>https://www.youtube.com/watch?v=9mSZOFlA_4w</a:t>
            </a:r>
          </a:p>
        </p:txBody>
      </p:sp>
      <p:pic>
        <p:nvPicPr>
          <p:cNvPr id="21" name="Image 20">
            <a:extLst>
              <a:ext uri="{FF2B5EF4-FFF2-40B4-BE49-F238E27FC236}">
                <a16:creationId xmlns:a16="http://schemas.microsoft.com/office/drawing/2014/main" id="{C45CEE03-C84F-8C77-CCE9-792DCD464FD0}"/>
              </a:ext>
            </a:extLst>
          </p:cNvPr>
          <p:cNvPicPr>
            <a:picLocks noChangeAspect="1"/>
          </p:cNvPicPr>
          <p:nvPr/>
        </p:nvPicPr>
        <p:blipFill>
          <a:blip r:embed="rId9"/>
          <a:stretch>
            <a:fillRect/>
          </a:stretch>
        </p:blipFill>
        <p:spPr>
          <a:xfrm>
            <a:off x="2759167" y="3196617"/>
            <a:ext cx="6839576" cy="2823422"/>
          </a:xfrm>
          <a:prstGeom prst="rect">
            <a:avLst/>
          </a:prstGeom>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FB0A9298-CAA4-63B0-217C-610257BB59E5}"/>
              </a:ext>
            </a:extLst>
          </p:cNvPr>
          <p:cNvSpPr txBox="1"/>
          <p:nvPr/>
        </p:nvSpPr>
        <p:spPr>
          <a:xfrm>
            <a:off x="838203" y="365129"/>
            <a:ext cx="10515600" cy="630195"/>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0" baseline="0" dirty="0">
                <a:solidFill>
                  <a:srgbClr val="000000"/>
                </a:solidFill>
                <a:uFillTx/>
                <a:latin typeface="Calibri Light"/>
              </a:rPr>
              <a:t>A8E5 Conversion sur 3-8-16 bits</a:t>
            </a:r>
            <a:endParaRPr lang="fr-FR" sz="4400" b="0" i="0" u="none" strike="noStrike" kern="1200" cap="none" spc="0" baseline="0" dirty="0">
              <a:solidFill>
                <a:srgbClr val="C00000"/>
              </a:solidFill>
              <a:uFillTx/>
              <a:latin typeface="Calibri Light" pitchFamily="34"/>
              <a:ea typeface="Calibri Light" pitchFamily="34"/>
              <a:cs typeface="Calibri Light" pitchFamily="34"/>
            </a:endParaRPr>
          </a:p>
        </p:txBody>
      </p:sp>
      <p:sp>
        <p:nvSpPr>
          <p:cNvPr id="4" name="Espace réservé du pied de page 3">
            <a:extLst>
              <a:ext uri="{FF2B5EF4-FFF2-40B4-BE49-F238E27FC236}">
                <a16:creationId xmlns:a16="http://schemas.microsoft.com/office/drawing/2014/main" id="{ABA64360-E9BC-5035-630E-F0A4D01CC6BD}"/>
              </a:ext>
            </a:extLst>
          </p:cNvPr>
          <p:cNvSpPr>
            <a:spLocks noGrp="1"/>
          </p:cNvSpPr>
          <p:nvPr>
            <p:ph type="ftr" sz="quarter" idx="9"/>
          </p:nvPr>
        </p:nvSpPr>
        <p:spPr/>
        <p:txBody>
          <a:bodyPr/>
          <a:lstStyle/>
          <a:p>
            <a:pPr lvl="0"/>
            <a:r>
              <a:rPr lang="fr-FR"/>
              <a:t>Atelier N°8 Sonomètre</a:t>
            </a:r>
          </a:p>
        </p:txBody>
      </p:sp>
      <p:sp>
        <p:nvSpPr>
          <p:cNvPr id="6" name="Espace réservé de la date 5">
            <a:extLst>
              <a:ext uri="{FF2B5EF4-FFF2-40B4-BE49-F238E27FC236}">
                <a16:creationId xmlns:a16="http://schemas.microsoft.com/office/drawing/2014/main" id="{655E5C2F-C952-F0C4-15F4-321347F0DB24}"/>
              </a:ext>
            </a:extLst>
          </p:cNvPr>
          <p:cNvSpPr>
            <a:spLocks noGrp="1"/>
          </p:cNvSpPr>
          <p:nvPr>
            <p:ph type="dt" sz="half" idx="7"/>
          </p:nvPr>
        </p:nvSpPr>
        <p:spPr/>
        <p:txBody>
          <a:bodyPr/>
          <a:lstStyle/>
          <a:p>
            <a:pPr lvl="0"/>
            <a:fld id="{5192F840-FD40-4A25-A44D-C9C135AA9041}" type="datetime1">
              <a:rPr lang="fr-FR" smtClean="0"/>
              <a:t>14/05/2025</a:t>
            </a:fld>
            <a:endParaRPr lang="fr-FR"/>
          </a:p>
        </p:txBody>
      </p:sp>
      <p:sp>
        <p:nvSpPr>
          <p:cNvPr id="10" name="ZoneTexte 9">
            <a:extLst>
              <a:ext uri="{FF2B5EF4-FFF2-40B4-BE49-F238E27FC236}">
                <a16:creationId xmlns:a16="http://schemas.microsoft.com/office/drawing/2014/main" id="{7A4F4DC5-3A90-E022-8002-F445D3E15BA9}"/>
              </a:ext>
            </a:extLst>
          </p:cNvPr>
          <p:cNvSpPr txBox="1"/>
          <p:nvPr/>
        </p:nvSpPr>
        <p:spPr>
          <a:xfrm>
            <a:off x="838197" y="3657287"/>
            <a:ext cx="9358748" cy="923330"/>
          </a:xfrm>
          <a:prstGeom prst="rect">
            <a:avLst/>
          </a:prstGeom>
          <a:noFill/>
        </p:spPr>
        <p:txBody>
          <a:bodyPr wrap="square">
            <a:spAutoFit/>
          </a:bodyPr>
          <a:lstStyle/>
          <a:p>
            <a:r>
              <a:rPr lang="fr-FR" b="0" i="0" dirty="0">
                <a:solidFill>
                  <a:srgbClr val="222222"/>
                </a:solidFill>
                <a:effectLst/>
                <a:latin typeface="-apple-system"/>
              </a:rPr>
              <a:t>Les huit combinaisons possibles avec 3 bits sont : 000, 001, 010, 011, 100, 101, 110 et 111. Chacune de ces combinaisons représente une valeur différente, allant de 0 à 7. Par exemple, le nombre binaire 101 représente le nombre décimal 5.</a:t>
            </a:r>
            <a:endParaRPr lang="fr-FR" dirty="0"/>
          </a:p>
        </p:txBody>
      </p:sp>
      <p:sp>
        <p:nvSpPr>
          <p:cNvPr id="25" name="ZoneTexte 24">
            <a:extLst>
              <a:ext uri="{FF2B5EF4-FFF2-40B4-BE49-F238E27FC236}">
                <a16:creationId xmlns:a16="http://schemas.microsoft.com/office/drawing/2014/main" id="{17998E48-7B64-5732-034B-C1CD37D8A9FE}"/>
              </a:ext>
            </a:extLst>
          </p:cNvPr>
          <p:cNvSpPr txBox="1"/>
          <p:nvPr/>
        </p:nvSpPr>
        <p:spPr>
          <a:xfrm>
            <a:off x="838197" y="995324"/>
            <a:ext cx="10661076" cy="2585323"/>
          </a:xfrm>
          <a:prstGeom prst="rect">
            <a:avLst/>
          </a:prstGeom>
          <a:noFill/>
        </p:spPr>
        <p:txBody>
          <a:bodyPr wrap="square">
            <a:spAutoFit/>
          </a:bodyPr>
          <a:lstStyle/>
          <a:p>
            <a:pPr algn="l">
              <a:buNone/>
            </a:pPr>
            <a:br>
              <a:rPr lang="fr-FR" dirty="0"/>
            </a:br>
            <a:r>
              <a:rPr lang="fr-FR" b="0" i="0" dirty="0">
                <a:solidFill>
                  <a:srgbClr val="222222"/>
                </a:solidFill>
                <a:effectLst/>
                <a:latin typeface="-apple-system"/>
              </a:rPr>
              <a:t>Les bits sont les éléments de base de l’information numérique. Ils sont représentés par des 1 et des 0 et constituent la base de toutes les communications et de tous les stockages numériques. Un bit peut être utilisé pour représenter une seule valeur binaire, qui peut être soit 1, soit 0.</a:t>
            </a:r>
          </a:p>
          <a:p>
            <a:pPr algn="l">
              <a:buNone/>
            </a:pPr>
            <a:r>
              <a:rPr lang="fr-FR" b="1" i="0" dirty="0">
                <a:solidFill>
                  <a:srgbClr val="222222"/>
                </a:solidFill>
                <a:effectLst/>
                <a:latin typeface="-apple-system"/>
              </a:rPr>
              <a:t>Qu’est-ce qu’un nombre de 3 bits ?</a:t>
            </a:r>
          </a:p>
          <a:p>
            <a:pPr algn="l"/>
            <a:r>
              <a:rPr lang="fr-FR" b="0" i="0" dirty="0">
                <a:solidFill>
                  <a:srgbClr val="222222"/>
                </a:solidFill>
                <a:effectLst/>
                <a:latin typeface="-apple-system"/>
              </a:rPr>
              <a:t>Un nombre de 3 bits est un nombre binaire composé de trois chiffres, chacun d’entre eux pouvant être 0 ou 1. Trois bits peuvent représenter jusqu’à huit valeurs différentes, allant de 0 à 7. Chaque bit ayant deux états possibles, le nombre de combinaisons possibles avec 3 bits peut être calculé en multipliant trois fois deux par lui-même (2^3 = 8).</a:t>
            </a:r>
          </a:p>
        </p:txBody>
      </p:sp>
    </p:spTree>
    <p:extLst>
      <p:ext uri="{BB962C8B-B14F-4D97-AF65-F5344CB8AC3E}">
        <p14:creationId xmlns:p14="http://schemas.microsoft.com/office/powerpoint/2010/main" val="149741131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AEB75-D80B-B3DC-6B81-8F538D245AA9}"/>
            </a:ext>
          </a:extLst>
        </p:cNvPr>
        <p:cNvGrpSpPr/>
        <p:nvPr/>
      </p:nvGrpSpPr>
      <p:grpSpPr>
        <a:xfrm>
          <a:off x="0" y="0"/>
          <a:ext cx="0" cy="0"/>
          <a:chOff x="0" y="0"/>
          <a:chExt cx="0" cy="0"/>
        </a:xfrm>
      </p:grpSpPr>
      <p:sp>
        <p:nvSpPr>
          <p:cNvPr id="3" name="Titre 1">
            <a:extLst>
              <a:ext uri="{FF2B5EF4-FFF2-40B4-BE49-F238E27FC236}">
                <a16:creationId xmlns:a16="http://schemas.microsoft.com/office/drawing/2014/main" id="{6DBFD7AA-7021-7AB8-7B72-F788ACEF4192}"/>
              </a:ext>
            </a:extLst>
          </p:cNvPr>
          <p:cNvSpPr txBox="1"/>
          <p:nvPr/>
        </p:nvSpPr>
        <p:spPr>
          <a:xfrm>
            <a:off x="838200" y="337420"/>
            <a:ext cx="10515600" cy="630195"/>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0" baseline="0" dirty="0">
                <a:solidFill>
                  <a:srgbClr val="000000"/>
                </a:solidFill>
                <a:uFillTx/>
                <a:latin typeface="Calibri Light"/>
              </a:rPr>
              <a:t>A7E6  </a:t>
            </a:r>
            <a:r>
              <a:rPr lang="fr-FR" sz="4400" b="0" i="0" u="none" strike="noStrike" kern="1200" cap="none" spc="0" baseline="0" dirty="0">
                <a:solidFill>
                  <a:srgbClr val="C00000"/>
                </a:solidFill>
                <a:uFillTx/>
                <a:latin typeface="Calibri Light"/>
              </a:rPr>
              <a:t>Le codage de la tension</a:t>
            </a:r>
            <a:endParaRPr lang="fr-FR" sz="4400" b="0" i="0" u="none" strike="noStrike" kern="1200" cap="none" spc="0" baseline="0" dirty="0">
              <a:solidFill>
                <a:srgbClr val="C00000"/>
              </a:solidFill>
              <a:uFillTx/>
              <a:latin typeface="Calibri Light" pitchFamily="34"/>
              <a:ea typeface="Calibri Light" pitchFamily="34"/>
              <a:cs typeface="Calibri Light" pitchFamily="34"/>
            </a:endParaRPr>
          </a:p>
        </p:txBody>
      </p:sp>
      <p:sp>
        <p:nvSpPr>
          <p:cNvPr id="2" name="Espace réservé du pied de page 1">
            <a:extLst>
              <a:ext uri="{FF2B5EF4-FFF2-40B4-BE49-F238E27FC236}">
                <a16:creationId xmlns:a16="http://schemas.microsoft.com/office/drawing/2014/main" id="{9D25A089-820B-0109-CDFD-9386700983F8}"/>
              </a:ext>
            </a:extLst>
          </p:cNvPr>
          <p:cNvSpPr>
            <a:spLocks noGrp="1"/>
          </p:cNvSpPr>
          <p:nvPr>
            <p:ph type="ftr" sz="quarter" idx="9"/>
          </p:nvPr>
        </p:nvSpPr>
        <p:spPr/>
        <p:txBody>
          <a:bodyPr/>
          <a:lstStyle/>
          <a:p>
            <a:pPr lvl="0"/>
            <a:r>
              <a:rPr lang="fr-FR"/>
              <a:t>Atelier N°8 Sonomètre</a:t>
            </a:r>
          </a:p>
        </p:txBody>
      </p:sp>
      <p:sp>
        <p:nvSpPr>
          <p:cNvPr id="4" name="Espace réservé de la date 3">
            <a:extLst>
              <a:ext uri="{FF2B5EF4-FFF2-40B4-BE49-F238E27FC236}">
                <a16:creationId xmlns:a16="http://schemas.microsoft.com/office/drawing/2014/main" id="{DFDA2B55-189F-EE96-0199-DAE50F7A9AEB}"/>
              </a:ext>
            </a:extLst>
          </p:cNvPr>
          <p:cNvSpPr>
            <a:spLocks noGrp="1"/>
          </p:cNvSpPr>
          <p:nvPr>
            <p:ph type="dt" sz="half" idx="7"/>
          </p:nvPr>
        </p:nvSpPr>
        <p:spPr/>
        <p:txBody>
          <a:bodyPr/>
          <a:lstStyle/>
          <a:p>
            <a:pPr lvl="0"/>
            <a:fld id="{54319CB2-3A9F-4099-A99E-46872E054CF6}" type="datetime1">
              <a:rPr lang="fr-FR" smtClean="0"/>
              <a:t>14/05/2025</a:t>
            </a:fld>
            <a:endParaRPr lang="fr-FR"/>
          </a:p>
        </p:txBody>
      </p:sp>
      <p:pic>
        <p:nvPicPr>
          <p:cNvPr id="26" name="Image 25">
            <a:extLst>
              <a:ext uri="{FF2B5EF4-FFF2-40B4-BE49-F238E27FC236}">
                <a16:creationId xmlns:a16="http://schemas.microsoft.com/office/drawing/2014/main" id="{99C41D87-5BF2-FCF3-6866-FA9AE7969DAE}"/>
              </a:ext>
            </a:extLst>
          </p:cNvPr>
          <p:cNvPicPr>
            <a:picLocks noChangeAspect="1"/>
          </p:cNvPicPr>
          <p:nvPr/>
        </p:nvPicPr>
        <p:blipFill>
          <a:blip r:embed="rId2"/>
          <a:stretch>
            <a:fillRect/>
          </a:stretch>
        </p:blipFill>
        <p:spPr>
          <a:xfrm>
            <a:off x="323237" y="1274511"/>
            <a:ext cx="11545526" cy="4766069"/>
          </a:xfrm>
          <a:prstGeom prst="rect">
            <a:avLst/>
          </a:prstGeom>
        </p:spPr>
      </p:pic>
      <p:sp>
        <p:nvSpPr>
          <p:cNvPr id="5" name="ZoneTexte 4">
            <a:extLst>
              <a:ext uri="{FF2B5EF4-FFF2-40B4-BE49-F238E27FC236}">
                <a16:creationId xmlns:a16="http://schemas.microsoft.com/office/drawing/2014/main" id="{E341F1E1-2456-C491-061E-75F62DA91D54}"/>
              </a:ext>
            </a:extLst>
          </p:cNvPr>
          <p:cNvSpPr txBox="1"/>
          <p:nvPr/>
        </p:nvSpPr>
        <p:spPr>
          <a:xfrm>
            <a:off x="9070109" y="2789382"/>
            <a:ext cx="819455" cy="3108543"/>
          </a:xfrm>
          <a:prstGeom prst="rect">
            <a:avLst/>
          </a:prstGeom>
          <a:noFill/>
        </p:spPr>
        <p:txBody>
          <a:bodyPr wrap="none" rtlCol="0">
            <a:spAutoFit/>
          </a:bodyPr>
          <a:lstStyle/>
          <a:p>
            <a:r>
              <a:rPr lang="fr-FR" sz="2000" dirty="0"/>
              <a:t>111  7</a:t>
            </a:r>
          </a:p>
          <a:p>
            <a:r>
              <a:rPr lang="fr-FR" sz="2000" dirty="0"/>
              <a:t>110  6</a:t>
            </a:r>
          </a:p>
          <a:p>
            <a:r>
              <a:rPr lang="fr-FR" sz="2000" dirty="0"/>
              <a:t>101  5</a:t>
            </a:r>
          </a:p>
          <a:p>
            <a:r>
              <a:rPr lang="fr-FR" sz="2000" dirty="0"/>
              <a:t>100  4</a:t>
            </a:r>
          </a:p>
          <a:p>
            <a:r>
              <a:rPr lang="fr-FR" sz="2000" dirty="0"/>
              <a:t>011  3</a:t>
            </a:r>
          </a:p>
          <a:p>
            <a:r>
              <a:rPr lang="fr-FR" sz="2000" dirty="0"/>
              <a:t>010  2</a:t>
            </a:r>
          </a:p>
          <a:p>
            <a:r>
              <a:rPr lang="fr-FR" sz="2000" dirty="0"/>
              <a:t>001  1</a:t>
            </a:r>
          </a:p>
          <a:p>
            <a:r>
              <a:rPr lang="fr-FR" sz="2000" dirty="0"/>
              <a:t>000  0</a:t>
            </a:r>
          </a:p>
          <a:p>
            <a:endParaRPr lang="fr-FR" dirty="0"/>
          </a:p>
          <a:p>
            <a:endParaRPr lang="fr-FR" dirty="0"/>
          </a:p>
        </p:txBody>
      </p:sp>
      <p:sp>
        <p:nvSpPr>
          <p:cNvPr id="6" name="ZoneTexte 5">
            <a:extLst>
              <a:ext uri="{FF2B5EF4-FFF2-40B4-BE49-F238E27FC236}">
                <a16:creationId xmlns:a16="http://schemas.microsoft.com/office/drawing/2014/main" id="{05D28CEC-E9B0-BFF5-1426-7D638C04EE32}"/>
              </a:ext>
            </a:extLst>
          </p:cNvPr>
          <p:cNvSpPr txBox="1"/>
          <p:nvPr/>
        </p:nvSpPr>
        <p:spPr>
          <a:xfrm>
            <a:off x="443346" y="1146307"/>
            <a:ext cx="5992410" cy="646331"/>
          </a:xfrm>
          <a:prstGeom prst="rect">
            <a:avLst/>
          </a:prstGeom>
          <a:noFill/>
        </p:spPr>
        <p:txBody>
          <a:bodyPr wrap="none" rtlCol="0">
            <a:spAutoFit/>
          </a:bodyPr>
          <a:lstStyle/>
          <a:p>
            <a:r>
              <a:rPr lang="fr-FR" dirty="0"/>
              <a:t>Sur le pico le codage se fait sur 16 bits donc 65536 possibilités</a:t>
            </a:r>
          </a:p>
          <a:p>
            <a:r>
              <a:rPr lang="fr-FR" dirty="0"/>
              <a:t>au lieu de 8 ici donc c’est beaucoup plus précis</a:t>
            </a:r>
          </a:p>
        </p:txBody>
      </p:sp>
      <p:sp>
        <p:nvSpPr>
          <p:cNvPr id="9" name="ZoneTexte 8">
            <a:extLst>
              <a:ext uri="{FF2B5EF4-FFF2-40B4-BE49-F238E27FC236}">
                <a16:creationId xmlns:a16="http://schemas.microsoft.com/office/drawing/2014/main" id="{B850E47F-83C3-0650-F4A7-4F09736676CC}"/>
              </a:ext>
            </a:extLst>
          </p:cNvPr>
          <p:cNvSpPr txBox="1"/>
          <p:nvPr/>
        </p:nvSpPr>
        <p:spPr>
          <a:xfrm>
            <a:off x="3866195" y="5326878"/>
            <a:ext cx="5624553" cy="646331"/>
          </a:xfrm>
          <a:prstGeom prst="rect">
            <a:avLst/>
          </a:prstGeom>
          <a:noFill/>
        </p:spPr>
        <p:txBody>
          <a:bodyPr wrap="none" rtlCol="0">
            <a:spAutoFit/>
          </a:bodyPr>
          <a:lstStyle/>
          <a:p>
            <a:r>
              <a:rPr lang="fr-FR" dirty="0"/>
              <a:t>Plus on va rapprocher les mesures plus on aura une image</a:t>
            </a:r>
          </a:p>
          <a:p>
            <a:r>
              <a:rPr lang="fr-FR" dirty="0"/>
              <a:t> précise du signal analogique</a:t>
            </a:r>
          </a:p>
        </p:txBody>
      </p:sp>
      <p:sp>
        <p:nvSpPr>
          <p:cNvPr id="10" name="ZoneTexte 9">
            <a:extLst>
              <a:ext uri="{FF2B5EF4-FFF2-40B4-BE49-F238E27FC236}">
                <a16:creationId xmlns:a16="http://schemas.microsoft.com/office/drawing/2014/main" id="{52D8C912-0949-AA62-1970-C0F5083D3F86}"/>
              </a:ext>
            </a:extLst>
          </p:cNvPr>
          <p:cNvSpPr txBox="1"/>
          <p:nvPr/>
        </p:nvSpPr>
        <p:spPr>
          <a:xfrm>
            <a:off x="3018761" y="1819565"/>
            <a:ext cx="8500853" cy="646331"/>
          </a:xfrm>
          <a:prstGeom prst="rect">
            <a:avLst/>
          </a:prstGeom>
          <a:noFill/>
        </p:spPr>
        <p:txBody>
          <a:bodyPr wrap="none" rtlCol="0">
            <a:spAutoFit/>
          </a:bodyPr>
          <a:lstStyle/>
          <a:p>
            <a:r>
              <a:rPr lang="fr-FR" dirty="0"/>
              <a:t>Lors de chaque mesure, on va comparer la tension du signal du micro-électret</a:t>
            </a:r>
          </a:p>
          <a:p>
            <a:r>
              <a:rPr lang="fr-FR" dirty="0"/>
              <a:t>à la tension correspondante à chaque valeur de 3 bits, le point A sera codé 100, B-&gt; 101. </a:t>
            </a:r>
          </a:p>
        </p:txBody>
      </p:sp>
      <p:sp>
        <p:nvSpPr>
          <p:cNvPr id="11" name="ZoneTexte 10">
            <a:extLst>
              <a:ext uri="{FF2B5EF4-FFF2-40B4-BE49-F238E27FC236}">
                <a16:creationId xmlns:a16="http://schemas.microsoft.com/office/drawing/2014/main" id="{4F3E9BD8-B4C0-EC62-58ED-6189AF1E8B85}"/>
              </a:ext>
            </a:extLst>
          </p:cNvPr>
          <p:cNvSpPr txBox="1"/>
          <p:nvPr/>
        </p:nvSpPr>
        <p:spPr>
          <a:xfrm>
            <a:off x="3548479" y="3711721"/>
            <a:ext cx="317716" cy="369332"/>
          </a:xfrm>
          <a:prstGeom prst="rect">
            <a:avLst/>
          </a:prstGeom>
          <a:noFill/>
        </p:spPr>
        <p:txBody>
          <a:bodyPr wrap="none" rtlCol="0">
            <a:spAutoFit/>
          </a:bodyPr>
          <a:lstStyle/>
          <a:p>
            <a:r>
              <a:rPr lang="fr-FR" dirty="0"/>
              <a:t>A</a:t>
            </a:r>
          </a:p>
        </p:txBody>
      </p:sp>
      <p:sp>
        <p:nvSpPr>
          <p:cNvPr id="12" name="ZoneTexte 11">
            <a:extLst>
              <a:ext uri="{FF2B5EF4-FFF2-40B4-BE49-F238E27FC236}">
                <a16:creationId xmlns:a16="http://schemas.microsoft.com/office/drawing/2014/main" id="{1FD17239-E5A7-F9CE-5D27-A5FB77A37A2F}"/>
              </a:ext>
            </a:extLst>
          </p:cNvPr>
          <p:cNvSpPr txBox="1"/>
          <p:nvPr/>
        </p:nvSpPr>
        <p:spPr>
          <a:xfrm>
            <a:off x="3866195" y="3429000"/>
            <a:ext cx="309700" cy="369332"/>
          </a:xfrm>
          <a:prstGeom prst="rect">
            <a:avLst/>
          </a:prstGeom>
          <a:noFill/>
        </p:spPr>
        <p:txBody>
          <a:bodyPr wrap="none" rtlCol="0">
            <a:spAutoFit/>
          </a:bodyPr>
          <a:lstStyle/>
          <a:p>
            <a:r>
              <a:rPr lang="fr-FR" dirty="0"/>
              <a:t>B</a:t>
            </a:r>
          </a:p>
        </p:txBody>
      </p:sp>
    </p:spTree>
    <p:extLst>
      <p:ext uri="{BB962C8B-B14F-4D97-AF65-F5344CB8AC3E}">
        <p14:creationId xmlns:p14="http://schemas.microsoft.com/office/powerpoint/2010/main" val="306219669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E2B881-2A70-0FDA-990D-9D0CB1F15820}"/>
              </a:ext>
            </a:extLst>
          </p:cNvPr>
          <p:cNvSpPr txBox="1"/>
          <p:nvPr/>
        </p:nvSpPr>
        <p:spPr>
          <a:xfrm>
            <a:off x="838203" y="365129"/>
            <a:ext cx="10679542" cy="630195"/>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0" baseline="0" dirty="0">
                <a:solidFill>
                  <a:srgbClr val="000000"/>
                </a:solidFill>
                <a:uFillTx/>
                <a:latin typeface="Calibri Light"/>
              </a:rPr>
              <a:t>A8E7 </a:t>
            </a:r>
            <a:r>
              <a:rPr lang="fr-FR" sz="3200" b="0" i="0" u="none" strike="noStrike" kern="1200" cap="none" spc="0" baseline="0" dirty="0">
                <a:solidFill>
                  <a:srgbClr val="0070C0"/>
                </a:solidFill>
                <a:uFillTx/>
                <a:latin typeface="Calibri Light"/>
              </a:rPr>
              <a:t>Câblage du sonomètre</a:t>
            </a:r>
          </a:p>
        </p:txBody>
      </p:sp>
      <p:sp>
        <p:nvSpPr>
          <p:cNvPr id="5" name="Espace réservé du pied de page 4">
            <a:extLst>
              <a:ext uri="{FF2B5EF4-FFF2-40B4-BE49-F238E27FC236}">
                <a16:creationId xmlns:a16="http://schemas.microsoft.com/office/drawing/2014/main" id="{CF4EA0EB-0F70-486F-818E-694E99B91323}"/>
              </a:ext>
            </a:extLst>
          </p:cNvPr>
          <p:cNvSpPr>
            <a:spLocks noGrp="1"/>
          </p:cNvSpPr>
          <p:nvPr>
            <p:ph type="ftr" sz="quarter" idx="9"/>
          </p:nvPr>
        </p:nvSpPr>
        <p:spPr/>
        <p:txBody>
          <a:bodyPr/>
          <a:lstStyle/>
          <a:p>
            <a:pPr lvl="0"/>
            <a:r>
              <a:rPr lang="fr-FR"/>
              <a:t>Atelier N°8 Sonomètre</a:t>
            </a:r>
          </a:p>
        </p:txBody>
      </p:sp>
      <p:sp>
        <p:nvSpPr>
          <p:cNvPr id="3" name="Espace réservé de la date 2">
            <a:extLst>
              <a:ext uri="{FF2B5EF4-FFF2-40B4-BE49-F238E27FC236}">
                <a16:creationId xmlns:a16="http://schemas.microsoft.com/office/drawing/2014/main" id="{796866DC-236E-4272-B304-A9ACEB649F5D}"/>
              </a:ext>
            </a:extLst>
          </p:cNvPr>
          <p:cNvSpPr>
            <a:spLocks noGrp="1"/>
          </p:cNvSpPr>
          <p:nvPr>
            <p:ph type="dt" sz="half" idx="7"/>
          </p:nvPr>
        </p:nvSpPr>
        <p:spPr/>
        <p:txBody>
          <a:bodyPr/>
          <a:lstStyle/>
          <a:p>
            <a:pPr lvl="0"/>
            <a:fld id="{EE40B055-28F5-4C3D-B711-E00E897DAD6A}" type="datetime1">
              <a:rPr lang="fr-FR" smtClean="0"/>
              <a:t>14/05/2025</a:t>
            </a:fld>
            <a:endParaRPr lang="fr-FR"/>
          </a:p>
        </p:txBody>
      </p:sp>
      <p:sp>
        <p:nvSpPr>
          <p:cNvPr id="9" name="ZoneTexte 8">
            <a:extLst>
              <a:ext uri="{FF2B5EF4-FFF2-40B4-BE49-F238E27FC236}">
                <a16:creationId xmlns:a16="http://schemas.microsoft.com/office/drawing/2014/main" id="{083ACA5F-263D-807C-A017-BD288BCABB69}"/>
              </a:ext>
            </a:extLst>
          </p:cNvPr>
          <p:cNvSpPr txBox="1"/>
          <p:nvPr/>
        </p:nvSpPr>
        <p:spPr>
          <a:xfrm>
            <a:off x="905164" y="5034131"/>
            <a:ext cx="4650632" cy="369332"/>
          </a:xfrm>
          <a:prstGeom prst="rect">
            <a:avLst/>
          </a:prstGeom>
          <a:noFill/>
        </p:spPr>
        <p:txBody>
          <a:bodyPr wrap="none" rtlCol="0">
            <a:spAutoFit/>
          </a:bodyPr>
          <a:lstStyle/>
          <a:p>
            <a:r>
              <a:rPr lang="fr-FR" dirty="0"/>
              <a:t>Attention le micro-électret est alimenté en 3,3V</a:t>
            </a:r>
          </a:p>
        </p:txBody>
      </p:sp>
      <p:pic>
        <p:nvPicPr>
          <p:cNvPr id="11" name="Image 10">
            <a:extLst>
              <a:ext uri="{FF2B5EF4-FFF2-40B4-BE49-F238E27FC236}">
                <a16:creationId xmlns:a16="http://schemas.microsoft.com/office/drawing/2014/main" id="{93C8E41D-FF74-75BA-41AB-6D2844251DEC}"/>
              </a:ext>
            </a:extLst>
          </p:cNvPr>
          <p:cNvPicPr>
            <a:picLocks noChangeAspect="1"/>
          </p:cNvPicPr>
          <p:nvPr/>
        </p:nvPicPr>
        <p:blipFill>
          <a:blip r:embed="rId2"/>
          <a:stretch>
            <a:fillRect/>
          </a:stretch>
        </p:blipFill>
        <p:spPr>
          <a:xfrm>
            <a:off x="689133" y="1264884"/>
            <a:ext cx="10509180" cy="3684353"/>
          </a:xfrm>
          <a:prstGeom prst="rect">
            <a:avLst/>
          </a:prstGeom>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0FA591-C9DE-04F0-AB79-C9F4A5E6E228}"/>
              </a:ext>
            </a:extLst>
          </p:cNvPr>
          <p:cNvSpPr txBox="1"/>
          <p:nvPr/>
        </p:nvSpPr>
        <p:spPr>
          <a:xfrm>
            <a:off x="838203" y="365129"/>
            <a:ext cx="10679542" cy="630195"/>
          </a:xfrm>
          <a:prstGeom prst="rect">
            <a:avLst/>
          </a:prstGeom>
          <a:noFill/>
          <a:ln cap="flat">
            <a:noFill/>
          </a:ln>
        </p:spPr>
        <p:txBody>
          <a:bodyPr vert="horz" wrap="square" lIns="91440" tIns="45720" rIns="91440" bIns="45720" anchor="t" anchorCtr="0" compatLnSpc="1">
            <a:no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4400" b="0" i="0" u="none" strike="noStrike" kern="1200" cap="none" spc="0" baseline="0" dirty="0">
                <a:solidFill>
                  <a:srgbClr val="000000"/>
                </a:solidFill>
                <a:uFillTx/>
                <a:latin typeface="Calibri Light"/>
              </a:rPr>
              <a:t>A8E8 </a:t>
            </a:r>
            <a:r>
              <a:rPr lang="fr-FR" sz="3200" dirty="0">
                <a:solidFill>
                  <a:srgbClr val="0070C0"/>
                </a:solidFill>
                <a:latin typeface="Calibri Light"/>
              </a:rPr>
              <a:t>Logiciel</a:t>
            </a: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3200" dirty="0">
                <a:solidFill>
                  <a:srgbClr val="0070C0"/>
                </a:solidFill>
                <a:latin typeface="Calibri Light"/>
              </a:rPr>
              <a:t> de commande</a:t>
            </a:r>
          </a:p>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fr-FR" sz="3200" b="0" i="0" u="none" strike="noStrike" kern="1200" cap="none" spc="0" baseline="0" dirty="0">
                <a:solidFill>
                  <a:srgbClr val="0070C0"/>
                </a:solidFill>
                <a:uFillTx/>
                <a:latin typeface="Calibri Light"/>
              </a:rPr>
              <a:t> du sonomètre</a:t>
            </a:r>
          </a:p>
        </p:txBody>
      </p:sp>
      <p:sp>
        <p:nvSpPr>
          <p:cNvPr id="6" name="Espace réservé du pied de page 5">
            <a:extLst>
              <a:ext uri="{FF2B5EF4-FFF2-40B4-BE49-F238E27FC236}">
                <a16:creationId xmlns:a16="http://schemas.microsoft.com/office/drawing/2014/main" id="{813FD0DA-A9F3-2CA0-BFE3-15521EAC033F}"/>
              </a:ext>
            </a:extLst>
          </p:cNvPr>
          <p:cNvSpPr>
            <a:spLocks noGrp="1"/>
          </p:cNvSpPr>
          <p:nvPr>
            <p:ph type="ftr" sz="quarter" idx="9"/>
          </p:nvPr>
        </p:nvSpPr>
        <p:spPr/>
        <p:txBody>
          <a:bodyPr/>
          <a:lstStyle/>
          <a:p>
            <a:pPr lvl="0"/>
            <a:r>
              <a:rPr lang="fr-FR"/>
              <a:t>Atelier N°8 Sonomètre</a:t>
            </a:r>
          </a:p>
        </p:txBody>
      </p:sp>
      <p:sp>
        <p:nvSpPr>
          <p:cNvPr id="3" name="Espace réservé de la date 2">
            <a:extLst>
              <a:ext uri="{FF2B5EF4-FFF2-40B4-BE49-F238E27FC236}">
                <a16:creationId xmlns:a16="http://schemas.microsoft.com/office/drawing/2014/main" id="{362AAE46-6EF5-CF38-7FA6-61563F0A3037}"/>
              </a:ext>
            </a:extLst>
          </p:cNvPr>
          <p:cNvSpPr>
            <a:spLocks noGrp="1"/>
          </p:cNvSpPr>
          <p:nvPr>
            <p:ph type="dt" sz="half" idx="7"/>
          </p:nvPr>
        </p:nvSpPr>
        <p:spPr/>
        <p:txBody>
          <a:bodyPr/>
          <a:lstStyle/>
          <a:p>
            <a:pPr lvl="0"/>
            <a:fld id="{6274BF8F-B8FE-41BD-B10A-44DFFAA602A5}" type="datetime1">
              <a:rPr lang="fr-FR" smtClean="0"/>
              <a:t>14/05/2025</a:t>
            </a:fld>
            <a:endParaRPr lang="fr-FR"/>
          </a:p>
        </p:txBody>
      </p:sp>
      <p:pic>
        <p:nvPicPr>
          <p:cNvPr id="8" name="Image 7">
            <a:extLst>
              <a:ext uri="{FF2B5EF4-FFF2-40B4-BE49-F238E27FC236}">
                <a16:creationId xmlns:a16="http://schemas.microsoft.com/office/drawing/2014/main" id="{B20CC412-B732-F4EC-C15C-A3E55AD1BA3A}"/>
              </a:ext>
            </a:extLst>
          </p:cNvPr>
          <p:cNvPicPr>
            <a:picLocks noChangeAspect="1"/>
          </p:cNvPicPr>
          <p:nvPr/>
        </p:nvPicPr>
        <p:blipFill>
          <a:blip r:embed="rId2"/>
          <a:stretch>
            <a:fillRect/>
          </a:stretch>
        </p:blipFill>
        <p:spPr>
          <a:xfrm>
            <a:off x="3581403" y="0"/>
            <a:ext cx="7671457" cy="6356351"/>
          </a:xfrm>
          <a:prstGeom prst="rect">
            <a:avLst/>
          </a:prstGeom>
        </p:spPr>
      </p:pic>
    </p:spTree>
    <p:extLst>
      <p:ext uri="{BB962C8B-B14F-4D97-AF65-F5344CB8AC3E}">
        <p14:creationId xmlns:p14="http://schemas.microsoft.com/office/powerpoint/2010/main" val="2166105783"/>
      </p:ext>
    </p:extLst>
  </p:cSld>
  <p:clrMapOvr>
    <a:masterClrMapping/>
  </p:clrMapOvr>
  <p:transition spd="slow">
    <p:push dir="u"/>
  </p:transition>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4562</TotalTime>
  <Words>1880</Words>
  <Application>Microsoft Office PowerPoint</Application>
  <PresentationFormat>Grand écran</PresentationFormat>
  <Paragraphs>218</Paragraphs>
  <Slides>18</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18</vt:i4>
      </vt:variant>
    </vt:vector>
  </HeadingPairs>
  <TitlesOfParts>
    <vt:vector size="25" baseType="lpstr">
      <vt:lpstr>-apple-system</vt:lpstr>
      <vt:lpstr>Arial</vt:lpstr>
      <vt:lpstr>Calibri</vt:lpstr>
      <vt:lpstr>Calibri Light</vt:lpstr>
      <vt:lpstr>inter</vt:lpstr>
      <vt:lpstr>Tahoma</vt:lpstr>
      <vt:lpstr>Thème Office</vt:lpstr>
      <vt:lpstr>Atelier Raspi</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Raspi</dc:title>
  <dc:creator>Phil</dc:creator>
  <cp:lastModifiedBy>PE</cp:lastModifiedBy>
  <cp:revision>26</cp:revision>
  <cp:lastPrinted>2025-04-08T15:28:31Z</cp:lastPrinted>
  <dcterms:created xsi:type="dcterms:W3CDTF">2023-09-14T15:48:25Z</dcterms:created>
  <dcterms:modified xsi:type="dcterms:W3CDTF">2025-05-14T12:55:08Z</dcterms:modified>
</cp:coreProperties>
</file>