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56" r:id="rId3"/>
    <p:sldId id="282" r:id="rId4"/>
    <p:sldId id="262" r:id="rId5"/>
    <p:sldId id="285" r:id="rId6"/>
    <p:sldId id="289" r:id="rId7"/>
    <p:sldId id="286" r:id="rId8"/>
    <p:sldId id="290" r:id="rId9"/>
    <p:sldId id="274" r:id="rId10"/>
    <p:sldId id="269" r:id="rId11"/>
    <p:sldId id="268" r:id="rId12"/>
    <p:sldId id="277" r:id="rId13"/>
    <p:sldId id="284" r:id="rId14"/>
    <p:sldId id="267" r:id="rId15"/>
    <p:sldId id="27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43" autoAdjust="0"/>
  </p:normalViewPr>
  <p:slideViewPr>
    <p:cSldViewPr snapToGrid="0">
      <p:cViewPr varScale="1">
        <p:scale>
          <a:sx n="103" d="100"/>
          <a:sy n="103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C4D1B-67B6-4617-877A-28FB0448BB97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504B7-51B3-487D-A210-D192D4F5AF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7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504B7-51B3-487D-A210-D192D4F5AF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FDF7B-FC51-374F-A046-F3D0753527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F5054E-9937-062E-3113-D4EEDEA19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F3720-8B61-3693-9BC8-26E877FD34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C6BD5-4425-4531-B60B-32320A2A9DFA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748C7B-D668-A632-90C7-F8F6182132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DF81A6-5379-65F7-D3EC-1DB464BCA0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8B8E3-F622-4D26-A4D3-ADE0D17C5A9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044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B104D-1D3F-58E3-337A-DA4C229C70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8D66D4-5CA3-F306-D09F-67C57940CEC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9ECE2-EA31-32D1-06AC-4C0687913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EE20CA-66C1-48CC-8E58-FA87E480A6C8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6ECED5-D491-3207-05D6-49E6273B6D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DA5E79-75C5-DF4B-3C9A-829DF8B131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B1EC00-19FB-4B6A-B9B7-18361B8F2F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7191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01BF64-0319-EE63-2968-3A85CEF1CC3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D7032D-2B1E-230E-7D83-8DAAAB1D2C9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B6A96-CF20-3C28-84F1-FDA7A1DB58A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D35BA9-C777-46B6-AD0A-A185BB75FAD5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0FF97C-409C-9976-BEBA-0CC600A15F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EB5F5A-1F8C-0385-97BC-F8642F602C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FD073-913A-47F5-90E6-D3D6BCFBC06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652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2419B-1D6E-042F-350F-0314B25C7A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DD74C-1FB3-4C82-FDF3-D0E673E66B0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DFB39-30A1-7DA9-519F-003BB20A03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FC441-362E-4F6C-94D7-0ED1107A43EA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D3D49-4DC8-E11B-C6DA-44D714EC43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EE7E1-E0A4-2048-2EF5-7CB3317F30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4736F0-A7F6-4D51-8B9A-7F73CE82FB1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0538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14E27-1005-71EF-30E5-A22614576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071DF-5753-7985-39DC-F4A9A23D1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3342D5-21F6-994E-A29C-E545E1CB33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62040B-5821-4CE2-924D-43A93286203E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39F860-1AB6-91FF-2A3F-AC78D7A4F0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08D9F-A8B1-AB6F-08C5-D50EA73BB0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394A80-2025-4316-9C7A-3F1BA192EB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300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7D5EB-3855-5585-81B6-954A09ECD8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A81769-4F95-36A8-DA7A-445CE2BB67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C44BB4-F8D9-6497-C91E-FCFC244406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98A47F-52DE-DA2E-7065-1B68BEF1A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69360B-ADD2-405E-9B66-D6D3FFEC6FCC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9AFDEF-BC59-1695-E97E-AEE078FD35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57D18-531D-5F4B-F526-6B1E2FEB4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7640E5-5282-4D7F-87E8-6E47703620B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0389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745E8-4635-0463-AF84-0825B525C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165139-9C3D-3D64-291E-D92212728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27C90E-E2E5-49F6-37A3-F96A563AA6C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61DAF0-1ED4-5B62-54B8-172CEB3EFF6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27D697-B397-5784-5EE5-5ABCB9BD93A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34C4D-E0EE-67F7-C48A-FD8DF568AC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3B17CE-CB04-4037-A338-A4BE5B564EC0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7DCC3F-90C2-2687-F58B-2FABBCE9A0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598D8D-C9B1-1DBA-AC16-291F3C9D33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C15535-3D1B-49B4-BCFC-98B10E2932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930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F046E-7D67-C733-73D9-3ED07227F0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250556-E65C-C5C2-87AE-D9FFE86AF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D54BDA-E580-4F21-93AD-0200AACEE55D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C9A60-449F-30E3-0393-4AF8E373E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72BF95-A9F3-1EFF-DC36-583C59ED39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D4371-B151-49BD-BF8A-F49E947545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93875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B5D513-B66C-DC13-7C4D-2B9C6D4B3F6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0D5DE5-A448-407F-8247-DC12733916DD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60D9B5-45E1-DD59-0899-2CE6C4CABF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9EAE9F-73D0-0B5A-F763-2413162BAC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95177D-ED57-4E70-BAEE-46FE64F2891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7609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225DA-08BD-2687-17F3-454E20A5D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5334D0-9656-2511-057B-D748CFBBC0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385A6D-586C-133B-7F30-C9B0705090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EB997-0C66-714B-1BAB-CB1C428D0B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B9812B-0E3F-49FE-BBA9-9108E1E18EC4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14300E-E669-C29D-D06F-EC740BBC0A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D0C369-C068-18D0-7FFB-E752A7145B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9DAEC7-4923-4DDF-9DC0-DED51D4D35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240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00A29-88A9-5846-14BE-4CA4A3626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27F5A3-94F0-0424-4140-6B0753B6ED7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5E491F-4119-4607-415B-B262168108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250D1D-118C-C302-4D2D-F19497F005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D04F48-B0A4-46DC-B2E3-732EABB5098B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43483-E728-759B-3E37-05214AA116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CF76E7-506D-09A4-FD45-65F6AE58A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81ABD3-C99F-4726-AB49-3CABE848D70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0595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737034-47B8-605E-06C6-CC0F4D0BE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DF2D5-66F3-20BD-9141-0E9DCA64B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AEC2D-63B2-ACB7-A7A2-90B8143530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BC97EDC-89C4-4EC7-99B1-7F6615097C81}" type="datetime1">
              <a:rPr lang="fr-FR"/>
              <a:pPr lvl="0"/>
              <a:t>07/06/2025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F8F4A-15ED-2B16-22FE-F556BDE96FE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2FEE32-8EAD-7BA1-9EE9-BF459881A7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C66FF18-1E71-49A6-808E-62424E33F4C7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Jx3DeW7J4Q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A0092-9B13-9EE4-FC6B-8A4D127DF8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-1005693"/>
            <a:ext cx="9144000" cy="2387598"/>
          </a:xfrm>
        </p:spPr>
        <p:txBody>
          <a:bodyPr/>
          <a:lstStyle/>
          <a:p>
            <a:pPr lvl="0"/>
            <a:r>
              <a:rPr lang="fr-FR">
                <a:latin typeface="Tahoma" pitchFamily="34"/>
                <a:ea typeface="Tahoma" pitchFamily="34"/>
                <a:cs typeface="Tahoma" pitchFamily="34"/>
              </a:rPr>
              <a:t>Atelier Raspi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597C92E6-6492-B8A3-0811-EFE1DBDD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94" y="3185806"/>
            <a:ext cx="721324" cy="8603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13">
            <a:extLst>
              <a:ext uri="{FF2B5EF4-FFF2-40B4-BE49-F238E27FC236}">
                <a16:creationId xmlns:a16="http://schemas.microsoft.com/office/drawing/2014/main" id="{CEF9029F-5A11-BDE3-1355-625438F6C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3" y="676729"/>
            <a:ext cx="1300633" cy="130063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10">
            <a:extLst>
              <a:ext uri="{FF2B5EF4-FFF2-40B4-BE49-F238E27FC236}">
                <a16:creationId xmlns:a16="http://schemas.microsoft.com/office/drawing/2014/main" id="{B6F9BB95-4EC8-7DE3-CC87-C6331AD7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006" y="2604540"/>
            <a:ext cx="3289334" cy="320563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>
            <a:extLst>
              <a:ext uri="{FF2B5EF4-FFF2-40B4-BE49-F238E27FC236}">
                <a16:creationId xmlns:a16="http://schemas.microsoft.com/office/drawing/2014/main" id="{D8A553B5-E736-F1E2-3442-86607513A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54" y="4257062"/>
            <a:ext cx="970516" cy="98821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13">
            <a:extLst>
              <a:ext uri="{FF2B5EF4-FFF2-40B4-BE49-F238E27FC236}">
                <a16:creationId xmlns:a16="http://schemas.microsoft.com/office/drawing/2014/main" id="{1E79916F-D36B-2C3D-FA02-A46DC92D2366}"/>
              </a:ext>
            </a:extLst>
          </p:cNvPr>
          <p:cNvSpPr txBox="1"/>
          <p:nvPr/>
        </p:nvSpPr>
        <p:spPr>
          <a:xfrm>
            <a:off x="260338" y="6385959"/>
            <a:ext cx="1193166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L’atelier a pour valeurs, le partage, l’aide, la formation, le faire et construire ensemble à partir de l’expérience des participants</a:t>
            </a:r>
          </a:p>
        </p:txBody>
      </p:sp>
      <p:sp>
        <p:nvSpPr>
          <p:cNvPr id="8" name="ZoneTexte 14">
            <a:extLst>
              <a:ext uri="{FF2B5EF4-FFF2-40B4-BE49-F238E27FC236}">
                <a16:creationId xmlns:a16="http://schemas.microsoft.com/office/drawing/2014/main" id="{B3A132A5-01FC-7B64-38E2-2E917786D3C0}"/>
              </a:ext>
            </a:extLst>
          </p:cNvPr>
          <p:cNvSpPr txBox="1"/>
          <p:nvPr/>
        </p:nvSpPr>
        <p:spPr>
          <a:xfrm>
            <a:off x="1900799" y="3706401"/>
            <a:ext cx="23751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Logo du Raspberry Pico</a:t>
            </a:r>
          </a:p>
        </p:txBody>
      </p:sp>
      <p:sp>
        <p:nvSpPr>
          <p:cNvPr id="9" name="ZoneTexte 15">
            <a:extLst>
              <a:ext uri="{FF2B5EF4-FFF2-40B4-BE49-F238E27FC236}">
                <a16:creationId xmlns:a16="http://schemas.microsoft.com/office/drawing/2014/main" id="{6A714171-0A04-7BB2-98E9-8C46D9447EA8}"/>
              </a:ext>
            </a:extLst>
          </p:cNvPr>
          <p:cNvSpPr txBox="1"/>
          <p:nvPr/>
        </p:nvSpPr>
        <p:spPr>
          <a:xfrm>
            <a:off x="1900799" y="4770854"/>
            <a:ext cx="219681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Logo du MicroPython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4A159A5-7414-2044-86FD-F66D6D007295}"/>
              </a:ext>
            </a:extLst>
          </p:cNvPr>
          <p:cNvSpPr txBox="1"/>
          <p:nvPr/>
        </p:nvSpPr>
        <p:spPr>
          <a:xfrm>
            <a:off x="967170" y="1370504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Atelier N°9 Le télérupteur et la plaquette entrées sorties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33697-659B-EF3C-DB28-B7FCFD827960}"/>
              </a:ext>
            </a:extLst>
          </p:cNvPr>
          <p:cNvSpPr txBox="1"/>
          <p:nvPr/>
        </p:nvSpPr>
        <p:spPr>
          <a:xfrm>
            <a:off x="838203" y="365129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GI2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44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</a:t>
            </a:r>
            <a:r>
              <a:rPr lang="fr-FR" sz="44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2</a:t>
            </a:r>
            <a:endParaRPr lang="fr-FR" sz="4400" b="0" i="0" u="none" strike="noStrike" kern="1200" cap="none" spc="0" baseline="0" dirty="0">
              <a:solidFill>
                <a:srgbClr val="7030A0"/>
              </a:solidFill>
              <a:uFillTx/>
              <a:latin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CF474ED-A888-47F6-879B-8BC76162A3FF}"/>
              </a:ext>
            </a:extLst>
          </p:cNvPr>
          <p:cNvSpPr txBox="1"/>
          <p:nvPr/>
        </p:nvSpPr>
        <p:spPr>
          <a:xfrm>
            <a:off x="838203" y="1210052"/>
            <a:ext cx="7815084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Liste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-&gt; Création d’une liste, liste_de_noms =[‘Toto’, ‘Hubert’, ‘Jacques’, ‘Philippe’]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liste_quelconque = ['Toto', 1, 'Philippe', 4,5,6]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print (‘Nombre d’articles dans la liste : ‘, len(liste_quelconque))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for items in liste_quelconque: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print (items)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-&gt; parcours la liste et imprime chaque item de la liste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BA9D986-4230-7953-B1FB-08633205866F}"/>
              </a:ext>
            </a:extLst>
          </p:cNvPr>
          <p:cNvSpPr txBox="1"/>
          <p:nvPr/>
        </p:nvSpPr>
        <p:spPr>
          <a:xfrm>
            <a:off x="838203" y="3154963"/>
            <a:ext cx="7313215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Dictionnaire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liste d’éléments sous la  forme d’une paire key:valeur.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 = {‘voiture’:‘4 roues’, ‘moto’:’2 roues’}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accède à la valeur d’un key en l’utilisant comme index (clé de recherche):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print(N[‘voiture’])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-&gt; ‘4 roues’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8C2CE6-D24A-E61C-0F30-82A687DEB50A}"/>
              </a:ext>
            </a:extLst>
          </p:cNvPr>
          <p:cNvSpPr txBox="1"/>
          <p:nvPr/>
        </p:nvSpPr>
        <p:spPr>
          <a:xfrm>
            <a:off x="838203" y="4361212"/>
            <a:ext cx="736131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Fonction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def nom_de_ma_fonction(args)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peut ensuite l’appeler dans un programme avec: 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nom_de_ma_fonction()</a:t>
            </a:r>
          </a:p>
        </p:txBody>
      </p:sp>
      <p:sp>
        <p:nvSpPr>
          <p:cNvPr id="6" name="ZoneTexte 6">
            <a:extLst>
              <a:ext uri="{FF2B5EF4-FFF2-40B4-BE49-F238E27FC236}">
                <a16:creationId xmlns:a16="http://schemas.microsoft.com/office/drawing/2014/main" id="{93A93A29-92CE-C00A-6B75-A071EF0FC8E0}"/>
              </a:ext>
            </a:extLst>
          </p:cNvPr>
          <p:cNvSpPr txBox="1"/>
          <p:nvPr/>
        </p:nvSpPr>
        <p:spPr>
          <a:xfrm>
            <a:off x="838203" y="5007537"/>
            <a:ext cx="7935181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Module-&gt; from machine import Pin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importe la fonction Pin du module machine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P0 = Pin(0, Pin.OUT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 -&gt; on paramètre le GPIO 0 en sortie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P0.value(1)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on lui donne la valeur 1 ou état « haut »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C5037-49A8-A777-6342-7CF33C1BE266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GI3 </a:t>
            </a:r>
            <a:r>
              <a:rPr lang="fr-FR" sz="36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 </a:t>
            </a:r>
            <a:r>
              <a:rPr lang="fr-FR" sz="36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3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4CC87C-9D34-AB4A-419B-35CFB2BC8F93}"/>
              </a:ext>
            </a:extLst>
          </p:cNvPr>
          <p:cNvSpPr txBox="1"/>
          <p:nvPr/>
        </p:nvSpPr>
        <p:spPr>
          <a:xfrm>
            <a:off x="738917" y="1228432"/>
            <a:ext cx="10408679" cy="56323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Boucles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for degree in range(0,180,1):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XXXXX		</a:t>
            </a: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-&gt; la variable degree vat varier de 0 à 180 avec un pas de 1, pour chaque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	valeur de cette variable, XXXX sera exécuté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global ma_variable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permet d’avoir accès à ma_variable du programme principal dans la def d’une fonction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ef ma_fonction():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global ma_variable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print( ma_variable)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ma_variable += 2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return ma_variable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Return ma_variable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permet de donner au reste du programme la nouvelle valeur de ma_variable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ou d’une nouvelle variable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si creée dans la fonction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9B1CB-32A8-A382-B5D2-17986043A8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GI4 </a:t>
            </a:r>
            <a:r>
              <a:rPr lang="fr-FR" sz="3600" b="0" i="0" u="none" strike="noStrike" kern="1200" cap="none" spc="0" baseline="0" dirty="0">
                <a:solidFill>
                  <a:srgbClr val="4472C4"/>
                </a:solidFill>
                <a:uFillTx/>
                <a:latin typeface="Calibri Light"/>
              </a:rPr>
              <a:t>Les fonctions du module time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AA4D9E-5A80-C60B-2DDD-73A03F448771}"/>
              </a:ext>
            </a:extLst>
          </p:cNvPr>
          <p:cNvSpPr txBox="1"/>
          <p:nvPr/>
        </p:nvSpPr>
        <p:spPr>
          <a:xfrm>
            <a:off x="812801" y="1422404"/>
            <a:ext cx="6615914" cy="258532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</a:t>
            </a:r>
            <a:r>
              <a:rPr lang="fr-F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ime.ticks_ms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-&gt; donne le temps présent en 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time.ticks_diff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(ticks1, ticks2)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donne la différence entre ticks1 et 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kern="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 dirty="0" err="1">
                <a:solidFill>
                  <a:srgbClr val="000000"/>
                </a:solidFill>
                <a:latin typeface="Calibri"/>
              </a:rPr>
              <a:t>t</a:t>
            </a: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ime.sleep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(2)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-&gt; met un délai de 2 secondes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kern="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 dirty="0" err="1">
                <a:solidFill>
                  <a:srgbClr val="000000"/>
                </a:solidFill>
                <a:latin typeface="Calibri"/>
              </a:rPr>
              <a:t>utime</a:t>
            </a:r>
            <a:r>
              <a:rPr lang="fr-FR" kern="0" dirty="0">
                <a:solidFill>
                  <a:srgbClr val="000000"/>
                </a:solidFill>
                <a:latin typeface="Calibri"/>
              </a:rPr>
              <a:t> travaille comme time mais en 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1" kern="0" dirty="0" err="1">
                <a:solidFill>
                  <a:srgbClr val="000000"/>
                </a:solidFill>
                <a:latin typeface="Calibri"/>
              </a:rPr>
              <a:t>u</a:t>
            </a: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time.sleep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(100)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-&gt; met un délai de 100ms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4D17A-6CE4-616D-0B51-6A25EE51B87C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GI5 </a:t>
            </a:r>
            <a:r>
              <a:rPr lang="fr-FR" sz="36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 </a:t>
            </a:r>
            <a:r>
              <a:rPr lang="fr-FR" sz="3600" b="0" i="0" u="none" strike="noStrike" kern="0" cap="none" spc="0" baseline="0" dirty="0">
                <a:solidFill>
                  <a:srgbClr val="7030A0"/>
                </a:solidFill>
                <a:uFillTx/>
                <a:latin typeface="Calibri Light"/>
              </a:rPr>
              <a:t>3</a:t>
            </a:r>
            <a:endParaRPr lang="fr-FR" sz="3600" b="0" i="0" u="none" strike="noStrike" kern="1200" cap="none" spc="0" baseline="0" dirty="0">
              <a:solidFill>
                <a:srgbClr val="4472C4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90FAB2-42A1-B598-19B8-344D5E12A87F}"/>
              </a:ext>
            </a:extLst>
          </p:cNvPr>
          <p:cNvSpPr txBox="1"/>
          <p:nvPr/>
        </p:nvSpPr>
        <p:spPr>
          <a:xfrm>
            <a:off x="683491" y="985747"/>
            <a:ext cx="9419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tests: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l'instruction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if...</a:t>
            </a:r>
            <a:r>
              <a:rPr lang="fr-FR" b="1" i="0" dirty="0" err="1">
                <a:solidFill>
                  <a:srgbClr val="2D3034"/>
                </a:solidFill>
                <a:effectLst/>
                <a:latin typeface="inter"/>
              </a:rPr>
              <a:t>else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permet d'exécuter un bloc de code en fonction de la véracité d'une condition,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où le corps de l'instruction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if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s'exécute si la condition est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vraie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et le corps de l'instruction </a:t>
            </a:r>
            <a:r>
              <a:rPr lang="fr-FR" b="1" i="0" dirty="0" err="1">
                <a:solidFill>
                  <a:srgbClr val="2D3034"/>
                </a:solidFill>
                <a:effectLst/>
                <a:latin typeface="inter"/>
              </a:rPr>
              <a:t>else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 s'exécute si elle est </a:t>
            </a:r>
            <a:r>
              <a:rPr lang="fr-FR" b="1" i="0" dirty="0">
                <a:solidFill>
                  <a:srgbClr val="2D3034"/>
                </a:solidFill>
                <a:effectLst/>
                <a:latin typeface="inter"/>
              </a:rPr>
              <a:t>fausse</a:t>
            </a:r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,</a:t>
            </a:r>
          </a:p>
          <a:p>
            <a:r>
              <a:rPr lang="fr-FR" b="0" i="0" dirty="0">
                <a:solidFill>
                  <a:srgbClr val="2D3034"/>
                </a:solidFill>
                <a:effectLst/>
                <a:latin typeface="inter"/>
              </a:rPr>
              <a:t>avec une indentation pour définir les blocs de code.</a:t>
            </a:r>
          </a:p>
          <a:p>
            <a:endParaRPr lang="fr-FR" dirty="0"/>
          </a:p>
        </p:txBody>
      </p:sp>
      <p:sp>
        <p:nvSpPr>
          <p:cNvPr id="4" name="Organigramme : Terminateur 3">
            <a:extLst>
              <a:ext uri="{FF2B5EF4-FFF2-40B4-BE49-F238E27FC236}">
                <a16:creationId xmlns:a16="http://schemas.microsoft.com/office/drawing/2014/main" id="{E2616CEC-B8F8-A79E-2087-77C2E5A6C84F}"/>
              </a:ext>
            </a:extLst>
          </p:cNvPr>
          <p:cNvSpPr/>
          <p:nvPr/>
        </p:nvSpPr>
        <p:spPr>
          <a:xfrm>
            <a:off x="1459346" y="3271537"/>
            <a:ext cx="1717963" cy="630195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2D57469-4A14-29E4-8B81-6B3EB7D35C43}"/>
              </a:ext>
            </a:extLst>
          </p:cNvPr>
          <p:cNvCxnSpPr>
            <a:cxnSpLocks/>
          </p:cNvCxnSpPr>
          <p:nvPr/>
        </p:nvCxnSpPr>
        <p:spPr>
          <a:xfrm>
            <a:off x="2244437" y="5693587"/>
            <a:ext cx="0" cy="2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37443A0-648A-D9D0-4319-967012AA9F60}"/>
              </a:ext>
            </a:extLst>
          </p:cNvPr>
          <p:cNvSpPr txBox="1"/>
          <p:nvPr/>
        </p:nvSpPr>
        <p:spPr>
          <a:xfrm>
            <a:off x="380521" y="2563243"/>
            <a:ext cx="4414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la suite des instructions du programme,</a:t>
            </a:r>
          </a:p>
          <a:p>
            <a:pPr algn="ctr"/>
            <a:r>
              <a:rPr lang="fr-FR" dirty="0"/>
              <a:t>On arrive à un test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34C7F4-F744-489C-E7E1-A6618A175A51}"/>
              </a:ext>
            </a:extLst>
          </p:cNvPr>
          <p:cNvSpPr txBox="1"/>
          <p:nvPr/>
        </p:nvSpPr>
        <p:spPr>
          <a:xfrm>
            <a:off x="6650181" y="25311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D3034"/>
                </a:solidFill>
                <a:latin typeface="inter"/>
              </a:rPr>
              <a:t>Exemple: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Dans le programme A=2</a:t>
            </a:r>
          </a:p>
          <a:p>
            <a:endParaRPr lang="fr-FR" dirty="0">
              <a:solidFill>
                <a:srgbClr val="2D3034"/>
              </a:solidFill>
              <a:latin typeface="inter"/>
            </a:endParaRP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If A &gt;10: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	</a:t>
            </a:r>
            <a:r>
              <a:rPr lang="fr-FR" dirty="0" err="1">
                <a:solidFill>
                  <a:srgbClr val="2D3034"/>
                </a:solidFill>
                <a:latin typeface="inter"/>
              </a:rPr>
              <a:t>print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(‘A supérieur à 10’)</a:t>
            </a:r>
          </a:p>
          <a:p>
            <a:r>
              <a:rPr lang="fr-FR" dirty="0" err="1">
                <a:solidFill>
                  <a:srgbClr val="2D3034"/>
                </a:solidFill>
                <a:latin typeface="inter"/>
              </a:rPr>
              <a:t>else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: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	</a:t>
            </a:r>
            <a:r>
              <a:rPr lang="fr-FR" dirty="0" err="1">
                <a:solidFill>
                  <a:srgbClr val="2D3034"/>
                </a:solidFill>
                <a:latin typeface="inter"/>
              </a:rPr>
              <a:t>print</a:t>
            </a:r>
            <a:r>
              <a:rPr lang="fr-FR" dirty="0">
                <a:solidFill>
                  <a:srgbClr val="2D3034"/>
                </a:solidFill>
                <a:latin typeface="inter"/>
              </a:rPr>
              <a:t> (‘A inférieur à 10’)</a:t>
            </a:r>
          </a:p>
          <a:p>
            <a:r>
              <a:rPr lang="fr-FR" dirty="0">
                <a:solidFill>
                  <a:srgbClr val="2D3034"/>
                </a:solidFill>
                <a:latin typeface="inter"/>
              </a:rPr>
              <a:t>On continue d’exécuter les instructions	qui suivent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653944-F484-C78B-2769-EFCCA4A547B7}"/>
              </a:ext>
            </a:extLst>
          </p:cNvPr>
          <p:cNvSpPr txBox="1"/>
          <p:nvPr/>
        </p:nvSpPr>
        <p:spPr>
          <a:xfrm>
            <a:off x="2048990" y="3401798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4DBB6877-1CE3-4477-BE48-8AF65AB42F5B}"/>
              </a:ext>
            </a:extLst>
          </p:cNvPr>
          <p:cNvCxnSpPr>
            <a:stCxn id="4" idx="3"/>
          </p:cNvCxnSpPr>
          <p:nvPr/>
        </p:nvCxnSpPr>
        <p:spPr>
          <a:xfrm>
            <a:off x="3177309" y="3586635"/>
            <a:ext cx="480291" cy="99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18F64AF7-AC72-34A2-F77C-66206BEDAA66}"/>
              </a:ext>
            </a:extLst>
          </p:cNvPr>
          <p:cNvCxnSpPr>
            <a:cxnSpLocks/>
            <a:stCxn id="4" idx="1"/>
            <a:endCxn id="18" idx="0"/>
          </p:cNvCxnSpPr>
          <p:nvPr/>
        </p:nvCxnSpPr>
        <p:spPr>
          <a:xfrm rot="10800000" flipV="1">
            <a:off x="1062182" y="3586634"/>
            <a:ext cx="397164" cy="994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E69C709-DC14-3919-FAA0-C4DF1D0D8931}"/>
              </a:ext>
            </a:extLst>
          </p:cNvPr>
          <p:cNvSpPr/>
          <p:nvPr/>
        </p:nvSpPr>
        <p:spPr>
          <a:xfrm>
            <a:off x="3251200" y="4581236"/>
            <a:ext cx="1246909" cy="655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CBA02AA-35C9-95DF-4CBD-2EF07443BA8B}"/>
              </a:ext>
            </a:extLst>
          </p:cNvPr>
          <p:cNvSpPr txBox="1"/>
          <p:nvPr/>
        </p:nvSpPr>
        <p:spPr>
          <a:xfrm>
            <a:off x="2976772" y="3816189"/>
            <a:ext cx="136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test est ok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EB94A6-F081-F441-2947-D4427596569D}"/>
              </a:ext>
            </a:extLst>
          </p:cNvPr>
          <p:cNvSpPr txBox="1"/>
          <p:nvPr/>
        </p:nvSpPr>
        <p:spPr>
          <a:xfrm>
            <a:off x="52225" y="3875009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test est Nok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CB03519-D79E-9B56-B4FF-1074A880CCA8}"/>
              </a:ext>
            </a:extLst>
          </p:cNvPr>
          <p:cNvSpPr/>
          <p:nvPr/>
        </p:nvSpPr>
        <p:spPr>
          <a:xfrm>
            <a:off x="438727" y="4581236"/>
            <a:ext cx="1246909" cy="655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9F32502-9E5C-15D7-D32C-764947C4DF44}"/>
              </a:ext>
            </a:extLst>
          </p:cNvPr>
          <p:cNvSpPr txBox="1"/>
          <p:nvPr/>
        </p:nvSpPr>
        <p:spPr>
          <a:xfrm>
            <a:off x="3263156" y="4700124"/>
            <a:ext cx="123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ceci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875FE4-BF5E-818A-7ABF-78DD23636497}"/>
              </a:ext>
            </a:extLst>
          </p:cNvPr>
          <p:cNvSpPr txBox="1"/>
          <p:nvPr/>
        </p:nvSpPr>
        <p:spPr>
          <a:xfrm>
            <a:off x="385044" y="4700124"/>
            <a:ext cx="124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fait cela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AFC4AAA5-9DAD-BFAC-398F-36182D9E90FF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399309" y="4899890"/>
            <a:ext cx="471055" cy="1145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99587859-0E3E-8C32-1E01-D2358316DA0C}"/>
              </a:ext>
            </a:extLst>
          </p:cNvPr>
          <p:cNvCxnSpPr>
            <a:stCxn id="15" idx="2"/>
          </p:cNvCxnSpPr>
          <p:nvPr/>
        </p:nvCxnSpPr>
        <p:spPr>
          <a:xfrm rot="5400000">
            <a:off x="2814468" y="4648515"/>
            <a:ext cx="471685" cy="1648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4494800-F108-9700-D2AD-493E99A2E931}"/>
              </a:ext>
            </a:extLst>
          </p:cNvPr>
          <p:cNvCxnSpPr>
            <a:cxnSpLocks/>
          </p:cNvCxnSpPr>
          <p:nvPr/>
        </p:nvCxnSpPr>
        <p:spPr>
          <a:xfrm>
            <a:off x="2322946" y="3003370"/>
            <a:ext cx="0" cy="26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91FA068-79FA-50D6-00DF-3B40C75390C9}"/>
              </a:ext>
            </a:extLst>
          </p:cNvPr>
          <p:cNvSpPr txBox="1"/>
          <p:nvPr/>
        </p:nvSpPr>
        <p:spPr>
          <a:xfrm>
            <a:off x="838204" y="5936287"/>
            <a:ext cx="35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continue la suite des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63564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B28C3-2C9F-12EC-3EE6-F12914015FEA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70C0"/>
                </a:solidFill>
                <a:uFillTx/>
                <a:latin typeface="Calibri Light"/>
              </a:rPr>
              <a:t>GI6 Les fonctions du module PWM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C879C33B-815B-1F9A-8F8F-5C4146D1929F}"/>
              </a:ext>
            </a:extLst>
          </p:cNvPr>
          <p:cNvSpPr txBox="1"/>
          <p:nvPr/>
        </p:nvSpPr>
        <p:spPr>
          <a:xfrm>
            <a:off x="838203" y="1186936"/>
            <a:ext cx="10679542" cy="3970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Fonctions utilisées: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PWM(Pin(16))           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est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un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objet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initialise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le Pin GPIO 16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sortie PWM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servoPinPan.</a:t>
            </a:r>
            <a:r>
              <a:rPr lang="fr-F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freq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(50)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                           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Initialise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la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fréquence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des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signaux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carrés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à 50Hz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soit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20ms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.duty_u16(int(</a:t>
            </a:r>
            <a:r>
              <a:rPr lang="en-US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newDuty</a:t>
            </a:r>
            <a:r>
              <a:rPr lang="en-US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 # duty_u16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est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le rapport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cyclique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entre le temps du signal carré haut sur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sa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période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, new duty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est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une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variable, le max </a:t>
            </a:r>
            <a:r>
              <a:rPr lang="en-US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est</a:t>
            </a:r>
            <a:r>
              <a:rPr lang="en-US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à 65535.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servoPinPan</a:t>
            </a:r>
            <a:r>
              <a:rPr lang="fr-FR" sz="18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.deinit</a:t>
            </a: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                            </a:t>
            </a: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réinitialise le PWM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servoX</a:t>
            </a: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.duty_ns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fr-FR" sz="1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pulseDX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)  #commande le rapport cyclique du PWM en nanosecondes suivant la variable  </a:t>
            </a: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pulseDX</a:t>
            </a:r>
            <a:r>
              <a:rPr lang="fr-FR" sz="1800" b="1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800" b="0" i="0" u="none" strike="noStrike" kern="0" cap="none" spc="0" baseline="0" dirty="0">
                <a:solidFill>
                  <a:srgbClr val="000000"/>
                </a:solidFill>
                <a:uFillTx/>
                <a:latin typeface="Calibri"/>
              </a:rPr>
              <a:t>de l’objet </a:t>
            </a:r>
            <a:r>
              <a:rPr lang="fr-FR" sz="1800" b="1" i="0" u="none" strike="noStrike" kern="0" cap="none" spc="0" baseline="0" dirty="0" err="1">
                <a:solidFill>
                  <a:srgbClr val="000000"/>
                </a:solidFill>
                <a:uFillTx/>
                <a:latin typeface="Calibri"/>
              </a:rPr>
              <a:t>servoX</a:t>
            </a:r>
            <a:endParaRPr lang="fr-FR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2">
            <a:extLst>
              <a:ext uri="{FF2B5EF4-FFF2-40B4-BE49-F238E27FC236}">
                <a16:creationId xmlns:a16="http://schemas.microsoft.com/office/drawing/2014/main" id="{E5D3F347-AC14-1B27-0900-21CB72D3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3" y="1114827"/>
            <a:ext cx="1772655" cy="6431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DBC5B9-49D5-06BE-D511-2656C80D773F}"/>
              </a:ext>
            </a:extLst>
          </p:cNvPr>
          <p:cNvSpPr txBox="1"/>
          <p:nvPr/>
        </p:nvSpPr>
        <p:spPr>
          <a:xfrm>
            <a:off x="2610858" y="1353869"/>
            <a:ext cx="248696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Symbole de la diode LED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56450AA5-441E-C9CD-6B9D-0A1056921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594" y="1862577"/>
            <a:ext cx="719139" cy="1004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750AC36D-4D7F-6563-E43F-ACA1492057EB}"/>
              </a:ext>
            </a:extLst>
          </p:cNvPr>
          <p:cNvSpPr txBox="1"/>
          <p:nvPr/>
        </p:nvSpPr>
        <p:spPr>
          <a:xfrm>
            <a:off x="2348608" y="2101620"/>
            <a:ext cx="5244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Pile</a:t>
            </a:r>
          </a:p>
        </p:txBody>
      </p:sp>
      <p:pic>
        <p:nvPicPr>
          <p:cNvPr id="6" name="Image 8">
            <a:extLst>
              <a:ext uri="{FF2B5EF4-FFF2-40B4-BE49-F238E27FC236}">
                <a16:creationId xmlns:a16="http://schemas.microsoft.com/office/drawing/2014/main" id="{233D393A-9F97-AF0F-0876-A6E9A644A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52" y="2972101"/>
            <a:ext cx="732672" cy="3681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9">
            <a:extLst>
              <a:ext uri="{FF2B5EF4-FFF2-40B4-BE49-F238E27FC236}">
                <a16:creationId xmlns:a16="http://schemas.microsoft.com/office/drawing/2014/main" id="{409E4B4F-FB52-1EAB-8048-9DB4F369C84C}"/>
              </a:ext>
            </a:extLst>
          </p:cNvPr>
          <p:cNvSpPr txBox="1"/>
          <p:nvPr/>
        </p:nvSpPr>
        <p:spPr>
          <a:xfrm>
            <a:off x="2348608" y="2887885"/>
            <a:ext cx="122963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Résistance</a:t>
            </a:r>
          </a:p>
        </p:txBody>
      </p:sp>
      <p:pic>
        <p:nvPicPr>
          <p:cNvPr id="8" name="Image 11">
            <a:extLst>
              <a:ext uri="{FF2B5EF4-FFF2-40B4-BE49-F238E27FC236}">
                <a16:creationId xmlns:a16="http://schemas.microsoft.com/office/drawing/2014/main" id="{6D22C02B-D553-A011-06F1-AE16BCE46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09" y="3607911"/>
            <a:ext cx="982074" cy="2650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ZoneTexte 12">
            <a:extLst>
              <a:ext uri="{FF2B5EF4-FFF2-40B4-BE49-F238E27FC236}">
                <a16:creationId xmlns:a16="http://schemas.microsoft.com/office/drawing/2014/main" id="{D01BE1C0-38F2-DB60-CB0F-6DD390E72F06}"/>
              </a:ext>
            </a:extLst>
          </p:cNvPr>
          <p:cNvSpPr txBox="1"/>
          <p:nvPr/>
        </p:nvSpPr>
        <p:spPr>
          <a:xfrm>
            <a:off x="2271534" y="3555754"/>
            <a:ext cx="42832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BP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3A89C0E-944C-2474-C081-B168B442E212}"/>
              </a:ext>
            </a:extLst>
          </p:cNvPr>
          <p:cNvSpPr txBox="1"/>
          <p:nvPr/>
        </p:nvSpPr>
        <p:spPr>
          <a:xfrm>
            <a:off x="465542" y="117207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GE1 </a:t>
            </a:r>
            <a:r>
              <a:rPr lang="fr-FR" sz="4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Glossaire électronique</a:t>
            </a: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3FCE0D5A-7B82-50FB-F5EB-3F2BDF60A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10" y="4038337"/>
            <a:ext cx="1847846" cy="19431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ZoneTexte 14">
            <a:extLst>
              <a:ext uri="{FF2B5EF4-FFF2-40B4-BE49-F238E27FC236}">
                <a16:creationId xmlns:a16="http://schemas.microsoft.com/office/drawing/2014/main" id="{7C2CA09E-D623-81E4-F921-241A3E0FE464}"/>
              </a:ext>
            </a:extLst>
          </p:cNvPr>
          <p:cNvSpPr txBox="1"/>
          <p:nvPr/>
        </p:nvSpPr>
        <p:spPr>
          <a:xfrm>
            <a:off x="849930" y="5930952"/>
            <a:ext cx="277210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Schéma électrique du relais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AC77152-8798-8BA6-2AE7-A1510043842A}"/>
              </a:ext>
            </a:extLst>
          </p:cNvPr>
          <p:cNvGrpSpPr/>
          <p:nvPr/>
        </p:nvGrpSpPr>
        <p:grpSpPr>
          <a:xfrm>
            <a:off x="3686068" y="3309948"/>
            <a:ext cx="403700" cy="959981"/>
            <a:chOff x="7561006" y="3740412"/>
            <a:chExt cx="403700" cy="959981"/>
          </a:xfrm>
        </p:grpSpPr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7733456-9875-175B-D2DA-18928D9E0993}"/>
                </a:ext>
              </a:extLst>
            </p:cNvPr>
            <p:cNvCxnSpPr/>
            <p:nvPr/>
          </p:nvCxnSpPr>
          <p:spPr>
            <a:xfrm>
              <a:off x="7561006" y="4149213"/>
              <a:ext cx="398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11C64558-B587-08CA-C6FB-6EA3758FFBB9}"/>
                </a:ext>
              </a:extLst>
            </p:cNvPr>
            <p:cNvCxnSpPr/>
            <p:nvPr/>
          </p:nvCxnSpPr>
          <p:spPr>
            <a:xfrm>
              <a:off x="7565926" y="4301613"/>
              <a:ext cx="398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C4D4C5A-7C34-EA32-8BEE-6B421EF1C1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61006" y="3939802"/>
              <a:ext cx="398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F15D13A-8D2E-40A4-2F17-6583D2408B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58838" y="4501003"/>
              <a:ext cx="398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30FD0C72-4BCA-D547-7139-9471311CB3AF}"/>
              </a:ext>
            </a:extLst>
          </p:cNvPr>
          <p:cNvSpPr txBox="1"/>
          <p:nvPr/>
        </p:nvSpPr>
        <p:spPr>
          <a:xfrm>
            <a:off x="4308529" y="3607865"/>
            <a:ext cx="17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Condensateur</a:t>
            </a:r>
          </a:p>
          <a:p>
            <a:r>
              <a:rPr lang="fr-FR" dirty="0"/>
              <a:t>de filtrage signal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B37FDF47-5B46-8EB3-6581-7B9B0CE3299A}"/>
              </a:ext>
            </a:extLst>
          </p:cNvPr>
          <p:cNvGrpSpPr/>
          <p:nvPr/>
        </p:nvGrpSpPr>
        <p:grpSpPr>
          <a:xfrm>
            <a:off x="3592654" y="4546611"/>
            <a:ext cx="701416" cy="959981"/>
            <a:chOff x="6507235" y="4792417"/>
            <a:chExt cx="701416" cy="959981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3B7E44E-1A2A-08CE-95D4-D0ECC856F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496" y="5201218"/>
              <a:ext cx="3987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0C40E45-1EE8-A1C7-DA51-69DB5C123933}"/>
                </a:ext>
              </a:extLst>
            </p:cNvPr>
            <p:cNvCxnSpPr>
              <a:cxnSpLocks/>
            </p:cNvCxnSpPr>
            <p:nvPr/>
          </p:nvCxnSpPr>
          <p:spPr>
            <a:xfrm>
              <a:off x="6512626" y="5353618"/>
              <a:ext cx="6960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B3FB558-0781-E820-7DD1-899B439A50FB}"/>
                </a:ext>
              </a:extLst>
            </p:cNvPr>
            <p:cNvCxnSpPr>
              <a:cxnSpLocks/>
            </p:cNvCxnSpPr>
            <p:nvPr/>
          </p:nvCxnSpPr>
          <p:spPr>
            <a:xfrm>
              <a:off x="6845886" y="4792417"/>
              <a:ext cx="0" cy="398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17584F2D-CED1-B755-0395-8C5BDF2288A1}"/>
                </a:ext>
              </a:extLst>
            </p:cNvPr>
            <p:cNvCxnSpPr>
              <a:cxnSpLocks/>
            </p:cNvCxnSpPr>
            <p:nvPr/>
          </p:nvCxnSpPr>
          <p:spPr>
            <a:xfrm>
              <a:off x="6843718" y="5353618"/>
              <a:ext cx="0" cy="398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7990CB1-4962-A9C4-6641-C67ED4035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4537" y="5201218"/>
              <a:ext cx="3311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DDE33556-271F-72E6-71EF-690EE074D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7235" y="5201218"/>
              <a:ext cx="3311" cy="1524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ZoneTexte 38">
            <a:extLst>
              <a:ext uri="{FF2B5EF4-FFF2-40B4-BE49-F238E27FC236}">
                <a16:creationId xmlns:a16="http://schemas.microsoft.com/office/drawing/2014/main" id="{B85BB27B-2170-FA6A-D8BD-70A8D940F1D3}"/>
              </a:ext>
            </a:extLst>
          </p:cNvPr>
          <p:cNvSpPr txBox="1"/>
          <p:nvPr/>
        </p:nvSpPr>
        <p:spPr>
          <a:xfrm>
            <a:off x="4318246" y="4770746"/>
            <a:ext cx="281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Condensateur</a:t>
            </a:r>
          </a:p>
          <a:p>
            <a:r>
              <a:rPr lang="fr-FR" dirty="0"/>
              <a:t>Chimique, réserve d’énergie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5DC9340-6FC1-26FB-07BE-E0482B41E8CF}"/>
              </a:ext>
            </a:extLst>
          </p:cNvPr>
          <p:cNvGrpSpPr/>
          <p:nvPr/>
        </p:nvGrpSpPr>
        <p:grpSpPr>
          <a:xfrm>
            <a:off x="7763956" y="3578121"/>
            <a:ext cx="3576034" cy="2385249"/>
            <a:chOff x="7568565" y="3233002"/>
            <a:chExt cx="3576034" cy="2385249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C06CC37-A7EC-CF5D-8A5A-F5A3FA4F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62741" y="4066549"/>
              <a:ext cx="2157725" cy="1506012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AC23FF-9064-3FFA-EF0D-700072CB8C01}"/>
                </a:ext>
              </a:extLst>
            </p:cNvPr>
            <p:cNvSpPr/>
            <p:nvPr/>
          </p:nvSpPr>
          <p:spPr>
            <a:xfrm>
              <a:off x="8480497" y="3233002"/>
              <a:ext cx="334297" cy="713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Flèche : bas 43">
              <a:extLst>
                <a:ext uri="{FF2B5EF4-FFF2-40B4-BE49-F238E27FC236}">
                  <a16:creationId xmlns:a16="http://schemas.microsoft.com/office/drawing/2014/main" id="{1FC4385D-3BDF-67F1-8E23-B5E904818CDD}"/>
                </a:ext>
              </a:extLst>
            </p:cNvPr>
            <p:cNvSpPr/>
            <p:nvPr/>
          </p:nvSpPr>
          <p:spPr>
            <a:xfrm>
              <a:off x="8578822" y="3980752"/>
              <a:ext cx="147484" cy="50346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35851E57-5FB7-C7A4-6685-106308B883B9}"/>
                </a:ext>
              </a:extLst>
            </p:cNvPr>
            <p:cNvSpPr txBox="1"/>
            <p:nvPr/>
          </p:nvSpPr>
          <p:spPr>
            <a:xfrm>
              <a:off x="7568565" y="5310474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E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B28FB5E-ED93-0761-E2EC-BFF525CA9EDD}"/>
                </a:ext>
              </a:extLst>
            </p:cNvPr>
            <p:cNvSpPr txBox="1"/>
            <p:nvPr/>
          </p:nvSpPr>
          <p:spPr>
            <a:xfrm>
              <a:off x="8814794" y="3257220"/>
              <a:ext cx="23298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Pièce qui vient couper</a:t>
              </a:r>
            </a:p>
            <a:p>
              <a:r>
                <a:rPr lang="fr-FR" dirty="0"/>
                <a:t>le faisceau lumineux IR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FB4213-2A16-EC09-BE68-1843E2B27DB5}"/>
                </a:ext>
              </a:extLst>
            </p:cNvPr>
            <p:cNvSpPr/>
            <p:nvPr/>
          </p:nvSpPr>
          <p:spPr>
            <a:xfrm>
              <a:off x="7870893" y="4199990"/>
              <a:ext cx="545519" cy="71290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DCA533-2AE7-DDC5-DB63-C822BC7AAA7D}"/>
                </a:ext>
              </a:extLst>
            </p:cNvPr>
            <p:cNvSpPr/>
            <p:nvPr/>
          </p:nvSpPr>
          <p:spPr>
            <a:xfrm>
              <a:off x="8927871" y="4214739"/>
              <a:ext cx="545519" cy="71290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4D9E554-F4B9-C87A-F824-4B53CA2866F2}"/>
              </a:ext>
            </a:extLst>
          </p:cNvPr>
          <p:cNvGrpSpPr/>
          <p:nvPr/>
        </p:nvGrpSpPr>
        <p:grpSpPr>
          <a:xfrm>
            <a:off x="4959280" y="1114827"/>
            <a:ext cx="2509341" cy="2026063"/>
            <a:chOff x="6188313" y="864821"/>
            <a:chExt cx="2509341" cy="2026063"/>
          </a:xfrm>
        </p:grpSpPr>
        <p:pic>
          <p:nvPicPr>
            <p:cNvPr id="17" name="Image 17">
              <a:extLst>
                <a:ext uri="{FF2B5EF4-FFF2-40B4-BE49-F238E27FC236}">
                  <a16:creationId xmlns:a16="http://schemas.microsoft.com/office/drawing/2014/main" id="{62E76CB5-E3F2-A95D-CDC2-A22F156C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8313" y="864821"/>
              <a:ext cx="2314574" cy="167839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8E6D5FF-430E-94FB-E20F-900B4C0ECCA8}"/>
                </a:ext>
              </a:extLst>
            </p:cNvPr>
            <p:cNvSpPr txBox="1"/>
            <p:nvPr/>
          </p:nvSpPr>
          <p:spPr>
            <a:xfrm>
              <a:off x="6188313" y="2521552"/>
              <a:ext cx="250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Vpotar</a:t>
              </a:r>
              <a:r>
                <a:rPr lang="fr-FR" dirty="0"/>
                <a:t>=</a:t>
              </a:r>
              <a:r>
                <a:rPr lang="fr-FR" dirty="0" err="1"/>
                <a:t>Vpile</a:t>
              </a:r>
              <a:r>
                <a:rPr lang="fr-FR" dirty="0"/>
                <a:t>* r2/(r1+r2)</a:t>
              </a:r>
            </a:p>
          </p:txBody>
        </p:sp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1CE9A7C9-9C7A-EAEF-2EE6-684A2FDF5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6284" y="1172250"/>
            <a:ext cx="3410426" cy="19624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6ADC5-04F3-BDD8-4BF1-2FE3B1A1CF29}"/>
              </a:ext>
            </a:extLst>
          </p:cNvPr>
          <p:cNvSpPr txBox="1"/>
          <p:nvPr/>
        </p:nvSpPr>
        <p:spPr>
          <a:xfrm>
            <a:off x="896395" y="423321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Atelier N°9 le télérupteur et la plaquette soudée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7B1F8-9AD2-931B-A63F-7EB1B036CA15}"/>
              </a:ext>
            </a:extLst>
          </p:cNvPr>
          <p:cNvSpPr txBox="1"/>
          <p:nvPr/>
        </p:nvSpPr>
        <p:spPr>
          <a:xfrm>
            <a:off x="896395" y="1992179"/>
            <a:ext cx="10515600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C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1</a:t>
            </a:r>
            <a:r>
              <a:rPr lang="fr-FR" b="0" i="0" u="none" strike="noStrike" kern="1200" cap="none" spc="0" baseline="0" dirty="0">
                <a:solidFill>
                  <a:srgbClr val="C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Les composants et les ponts de soudure</a:t>
            </a:r>
            <a:endParaRPr lang="fr-FR" b="0" i="0" u="none" strike="noStrike" kern="0" cap="none" spc="0" baseline="0" dirty="0">
              <a:solidFill>
                <a:srgbClr val="C00000"/>
              </a:solidFill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1200" cap="none" spc="0" baseline="0" dirty="0">
                <a:solidFill>
                  <a:srgbClr val="C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2 Le câblage des composants sur la plaquette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3 Le télérupteur et les machines à états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kern="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tape 4 Logiciel de commande 1/ 3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5 Logiciel de commande 2/3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Etape 6 Logiciel de commande 3/3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b="0" i="0" u="none" strike="noStrike" kern="0" cap="none" spc="0" baseline="0" dirty="0">
              <a:solidFill>
                <a:srgbClr val="7030A0"/>
              </a:solidFill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GI1	</a:t>
            </a:r>
            <a:r>
              <a:rPr lang="fr-FR" b="0" i="0" u="none" strike="noStrike" kern="0" cap="none" spc="0" baseline="0" dirty="0">
                <a:solidFill>
                  <a:srgbClr val="0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informatique1</a:t>
            </a:r>
            <a:endParaRPr lang="fr-FR" b="0" i="0" u="none" strike="noStrike" kern="0" cap="none" spc="0" baseline="0" dirty="0">
              <a:solidFill>
                <a:srgbClr val="7030A0"/>
              </a:solidFill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GI2  </a:t>
            </a:r>
            <a:r>
              <a:rPr lang="fr-FR" b="0" i="0" u="none" strike="noStrike" kern="0" cap="none" spc="0" baseline="0" dirty="0">
                <a:solidFill>
                  <a:srgbClr val="0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informatique2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GI3  </a:t>
            </a:r>
            <a:r>
              <a:rPr lang="fr-FR" b="0" i="0" u="none" strike="noStrike" kern="0" cap="none" spc="0" baseline="0" dirty="0">
                <a:solidFill>
                  <a:srgbClr val="0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informatique3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7030A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GI4  </a:t>
            </a:r>
            <a:r>
              <a:rPr lang="fr-FR" b="0" i="0" u="none" strike="noStrike" kern="0" cap="none" spc="0" baseline="0" dirty="0">
                <a:solidFill>
                  <a:srgbClr val="0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informatique4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GI5  </a:t>
            </a:r>
            <a:r>
              <a:rPr lang="fr-FR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informatique5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GI6  </a:t>
            </a:r>
            <a:r>
              <a:rPr lang="fr-FR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Glossaire informatique6</a:t>
            </a:r>
          </a:p>
          <a:p>
            <a:pPr lvl="1">
              <a:lnSpc>
                <a:spcPct val="60000"/>
              </a:lnSpc>
              <a:spcBef>
                <a:spcPts val="500"/>
              </a:spcBef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b="0" i="0" u="none" strike="noStrike" kern="0" cap="none" spc="0" baseline="0" dirty="0">
                <a:solidFill>
                  <a:srgbClr val="000000"/>
                </a:solidFill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GE1  Glossaire électronique</a:t>
            </a:r>
          </a:p>
          <a:p>
            <a:pPr marL="457200" marR="0" lvl="1" indent="0" algn="l" defTabSz="914400" rtl="0" fontAlgn="auto" hangingPunct="1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EB75-D80B-B3DC-6B81-8F538D24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DBFD7AA-7021-7AB8-7B72-F788ACEF4192}"/>
              </a:ext>
            </a:extLst>
          </p:cNvPr>
          <p:cNvSpPr txBox="1"/>
          <p:nvPr/>
        </p:nvSpPr>
        <p:spPr>
          <a:xfrm>
            <a:off x="838200" y="51711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A9E1 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L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es composants et  les ponts de soudure 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4FA200C-8512-CB30-D7E0-0DEA0E38663A}"/>
              </a:ext>
            </a:extLst>
          </p:cNvPr>
          <p:cNvSpPr/>
          <p:nvPr/>
        </p:nvSpPr>
        <p:spPr>
          <a:xfrm>
            <a:off x="108612" y="1334346"/>
            <a:ext cx="215569" cy="7870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232586-4812-068E-1A95-A20CAB2C2750}"/>
              </a:ext>
            </a:extLst>
          </p:cNvPr>
          <p:cNvSpPr/>
          <p:nvPr/>
        </p:nvSpPr>
        <p:spPr>
          <a:xfrm rot="5400000">
            <a:off x="-128502" y="5587917"/>
            <a:ext cx="634704" cy="160475"/>
          </a:xfrm>
          <a:prstGeom prst="rect">
            <a:avLst/>
          </a:prstGeom>
          <a:solidFill>
            <a:schemeClr val="bg2">
              <a:lumMod val="75000"/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053D0D39-6FFE-350C-E768-F03253EEB19B}"/>
              </a:ext>
            </a:extLst>
          </p:cNvPr>
          <p:cNvSpPr/>
          <p:nvPr/>
        </p:nvSpPr>
        <p:spPr>
          <a:xfrm>
            <a:off x="57746" y="3842510"/>
            <a:ext cx="274934" cy="28470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2CFB8B62-57BE-2E9A-030F-9C565DF79455}"/>
              </a:ext>
            </a:extLst>
          </p:cNvPr>
          <p:cNvSpPr/>
          <p:nvPr/>
        </p:nvSpPr>
        <p:spPr>
          <a:xfrm rot="5400000">
            <a:off x="378324" y="5790188"/>
            <a:ext cx="215569" cy="7870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2E4D2EBB-ED22-D595-DCFE-698911A5B975}"/>
              </a:ext>
            </a:extLst>
          </p:cNvPr>
          <p:cNvSpPr/>
          <p:nvPr/>
        </p:nvSpPr>
        <p:spPr>
          <a:xfrm>
            <a:off x="9831896" y="5742765"/>
            <a:ext cx="129314" cy="296999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B293A1A4-3B73-EFAD-403D-930469CA94D2}"/>
              </a:ext>
            </a:extLst>
          </p:cNvPr>
          <p:cNvSpPr txBox="1"/>
          <p:nvPr/>
        </p:nvSpPr>
        <p:spPr>
          <a:xfrm>
            <a:off x="236016" y="5468555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pins pour connecter les fils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BA3BC2CD-E7C4-2FB7-DD4C-B7C0CE6DA81B}"/>
              </a:ext>
            </a:extLst>
          </p:cNvPr>
          <p:cNvSpPr txBox="1"/>
          <p:nvPr/>
        </p:nvSpPr>
        <p:spPr>
          <a:xfrm>
            <a:off x="353512" y="782069"/>
            <a:ext cx="2373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Résistance en fonction</a:t>
            </a:r>
          </a:p>
          <a:p>
            <a:r>
              <a:rPr lang="fr-FR" dirty="0"/>
              <a:t> de la couleur de la </a:t>
            </a:r>
            <a:r>
              <a:rPr lang="fr-FR" dirty="0" err="1"/>
              <a:t>led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Rledrouge</a:t>
            </a:r>
            <a:r>
              <a:rPr lang="fr-FR" dirty="0"/>
              <a:t> =680 Ohms,</a:t>
            </a:r>
          </a:p>
          <a:p>
            <a:r>
              <a:rPr lang="fr-FR" dirty="0"/>
              <a:t> </a:t>
            </a:r>
            <a:r>
              <a:rPr lang="fr-FR" dirty="0" err="1"/>
              <a:t>Rledverte</a:t>
            </a:r>
            <a:r>
              <a:rPr lang="fr-FR" dirty="0"/>
              <a:t>= 620 Ohms,</a:t>
            </a:r>
          </a:p>
          <a:p>
            <a:r>
              <a:rPr lang="fr-FR" dirty="0"/>
              <a:t> </a:t>
            </a:r>
            <a:r>
              <a:rPr lang="fr-FR" dirty="0" err="1"/>
              <a:t>Rledbleue</a:t>
            </a:r>
            <a:r>
              <a:rPr lang="fr-FR" dirty="0"/>
              <a:t>= 390 Ohms,</a:t>
            </a:r>
          </a:p>
          <a:p>
            <a:r>
              <a:rPr lang="fr-FR" dirty="0"/>
              <a:t> </a:t>
            </a:r>
            <a:r>
              <a:rPr lang="fr-FR" dirty="0" err="1"/>
              <a:t>Rledjaune</a:t>
            </a:r>
            <a:r>
              <a:rPr lang="fr-FR" dirty="0"/>
              <a:t>= 620 Ohms</a:t>
            </a:r>
          </a:p>
          <a:p>
            <a:endParaRPr lang="fr-FR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E8F7691D-ECCF-8408-70DC-4E8809B78872}"/>
              </a:ext>
            </a:extLst>
          </p:cNvPr>
          <p:cNvSpPr txBox="1"/>
          <p:nvPr/>
        </p:nvSpPr>
        <p:spPr>
          <a:xfrm>
            <a:off x="895536" y="5999050"/>
            <a:ext cx="156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Resistance 10k</a:t>
            </a:r>
          </a:p>
          <a:p>
            <a:r>
              <a:rPr lang="fr-FR" dirty="0"/>
              <a:t> ou 9k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AF8F2A71-E8C5-5B35-FB96-A36C0742DFFC}"/>
              </a:ext>
            </a:extLst>
          </p:cNvPr>
          <p:cNvSpPr txBox="1"/>
          <p:nvPr/>
        </p:nvSpPr>
        <p:spPr>
          <a:xfrm>
            <a:off x="9977109" y="5662341"/>
            <a:ext cx="1978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Condensateur 10nf</a:t>
            </a:r>
          </a:p>
          <a:p>
            <a:r>
              <a:rPr lang="fr-FR" dirty="0"/>
              <a:t> ou 13nf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A57369FC-C58F-8D4D-81B6-7A80E34441FA}"/>
              </a:ext>
            </a:extLst>
          </p:cNvPr>
          <p:cNvSpPr txBox="1"/>
          <p:nvPr/>
        </p:nvSpPr>
        <p:spPr>
          <a:xfrm>
            <a:off x="538945" y="3712389"/>
            <a:ext cx="1695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Led</a:t>
            </a:r>
            <a:r>
              <a:rPr lang="fr-FR" dirty="0"/>
              <a:t> rouge bleue</a:t>
            </a:r>
          </a:p>
          <a:p>
            <a:r>
              <a:rPr lang="fr-FR" dirty="0"/>
              <a:t> jaune vert</a:t>
            </a:r>
          </a:p>
        </p:txBody>
      </p: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C8D33882-3780-2A08-9E37-332A7E696BEC}"/>
              </a:ext>
            </a:extLst>
          </p:cNvPr>
          <p:cNvGrpSpPr/>
          <p:nvPr/>
        </p:nvGrpSpPr>
        <p:grpSpPr>
          <a:xfrm>
            <a:off x="9574013" y="4968840"/>
            <a:ext cx="645080" cy="671536"/>
            <a:chOff x="1072043" y="5292116"/>
            <a:chExt cx="696024" cy="565587"/>
          </a:xfrm>
        </p:grpSpPr>
        <p:sp>
          <p:nvSpPr>
            <p:cNvPr id="181" name="Rectangle : coins arrondis 180">
              <a:extLst>
                <a:ext uri="{FF2B5EF4-FFF2-40B4-BE49-F238E27FC236}">
                  <a16:creationId xmlns:a16="http://schemas.microsoft.com/office/drawing/2014/main" id="{98575E8C-7358-7536-6220-199860FDE315}"/>
                </a:ext>
              </a:extLst>
            </p:cNvPr>
            <p:cNvSpPr/>
            <p:nvPr/>
          </p:nvSpPr>
          <p:spPr>
            <a:xfrm>
              <a:off x="1072043" y="5292116"/>
              <a:ext cx="696024" cy="565587"/>
            </a:xfrm>
            <a:prstGeom prst="roundRect">
              <a:avLst/>
            </a:prstGeom>
            <a:solidFill>
              <a:schemeClr val="accent1">
                <a:alpha val="4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20925ACB-A9FC-443D-F154-14E11860C1F3}"/>
                </a:ext>
              </a:extLst>
            </p:cNvPr>
            <p:cNvSpPr/>
            <p:nvPr/>
          </p:nvSpPr>
          <p:spPr>
            <a:xfrm>
              <a:off x="1271741" y="5430231"/>
              <a:ext cx="333322" cy="289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36681B01-DE38-550D-5C4A-876CDBD17211}"/>
              </a:ext>
            </a:extLst>
          </p:cNvPr>
          <p:cNvSpPr txBox="1"/>
          <p:nvPr/>
        </p:nvSpPr>
        <p:spPr>
          <a:xfrm>
            <a:off x="10249855" y="5102209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Bouton poussoir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8F43E69F-1444-5947-9B34-6C147206AF8E}"/>
              </a:ext>
            </a:extLst>
          </p:cNvPr>
          <p:cNvSpPr txBox="1"/>
          <p:nvPr/>
        </p:nvSpPr>
        <p:spPr>
          <a:xfrm>
            <a:off x="9896553" y="3809547"/>
            <a:ext cx="2077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Ponts de soudure</a:t>
            </a:r>
          </a:p>
          <a:p>
            <a:r>
              <a:rPr lang="fr-FR" dirty="0"/>
              <a:t>Ils sont réalisés avec</a:t>
            </a:r>
          </a:p>
          <a:p>
            <a:r>
              <a:rPr lang="fr-FR" dirty="0"/>
              <a:t> la queue des</a:t>
            </a:r>
          </a:p>
          <a:p>
            <a:r>
              <a:rPr lang="fr-FR" dirty="0"/>
              <a:t> composants</a:t>
            </a:r>
          </a:p>
          <a:p>
            <a:endParaRPr lang="fr-FR" dirty="0"/>
          </a:p>
        </p:txBody>
      </p:sp>
      <p:sp>
        <p:nvSpPr>
          <p:cNvPr id="195" name="ZoneTexte 194">
            <a:extLst>
              <a:ext uri="{FF2B5EF4-FFF2-40B4-BE49-F238E27FC236}">
                <a16:creationId xmlns:a16="http://schemas.microsoft.com/office/drawing/2014/main" id="{B41248B1-7EC2-78F0-9A67-E7A050B8C4BC}"/>
              </a:ext>
            </a:extLst>
          </p:cNvPr>
          <p:cNvSpPr txBox="1"/>
          <p:nvPr/>
        </p:nvSpPr>
        <p:spPr>
          <a:xfrm>
            <a:off x="9413804" y="1948210"/>
            <a:ext cx="27781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les composants</a:t>
            </a:r>
          </a:p>
          <a:p>
            <a:r>
              <a:rPr lang="fr-FR" dirty="0"/>
              <a:t>et les ponts de soudures</a:t>
            </a:r>
          </a:p>
          <a:p>
            <a:r>
              <a:rPr lang="fr-FR" dirty="0"/>
              <a:t>ne sont pas  du même coté,</a:t>
            </a:r>
          </a:p>
          <a:p>
            <a:r>
              <a:rPr lang="fr-FR" dirty="0"/>
              <a:t>si vue coté soudure, les</a:t>
            </a:r>
          </a:p>
          <a:p>
            <a:r>
              <a:rPr lang="fr-FR" dirty="0"/>
              <a:t>composants sont vus en</a:t>
            </a:r>
          </a:p>
          <a:p>
            <a:r>
              <a:rPr lang="fr-FR" dirty="0"/>
              <a:t>transparence</a:t>
            </a:r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569E5675-6C57-3D40-9912-DD9379A0F0B4}"/>
              </a:ext>
            </a:extLst>
          </p:cNvPr>
          <p:cNvCxnSpPr/>
          <p:nvPr/>
        </p:nvCxnSpPr>
        <p:spPr>
          <a:xfrm>
            <a:off x="131214" y="4124297"/>
            <a:ext cx="1463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C7E5D98B-1502-0CB1-5D04-A9003F69D70D}"/>
              </a:ext>
            </a:extLst>
          </p:cNvPr>
          <p:cNvCxnSpPr>
            <a:cxnSpLocks/>
          </p:cNvCxnSpPr>
          <p:nvPr/>
        </p:nvCxnSpPr>
        <p:spPr>
          <a:xfrm>
            <a:off x="368776" y="4260117"/>
            <a:ext cx="469424" cy="427081"/>
          </a:xfrm>
          <a:prstGeom prst="straightConnector1">
            <a:avLst/>
          </a:prstGeom>
          <a:ln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268732ED-41B2-2B12-A48F-182675E01E83}"/>
              </a:ext>
            </a:extLst>
          </p:cNvPr>
          <p:cNvSpPr txBox="1"/>
          <p:nvPr/>
        </p:nvSpPr>
        <p:spPr>
          <a:xfrm>
            <a:off x="918683" y="4591055"/>
            <a:ext cx="1817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Méplat, le moins,</a:t>
            </a:r>
          </a:p>
          <a:p>
            <a:r>
              <a:rPr lang="fr-FR" dirty="0"/>
              <a:t> la cathode,</a:t>
            </a:r>
          </a:p>
          <a:p>
            <a:r>
              <a:rPr lang="fr-FR" dirty="0"/>
              <a:t>La patte courte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103150D-2E15-1265-6F5D-C8B2D3BC80CC}"/>
              </a:ext>
            </a:extLst>
          </p:cNvPr>
          <p:cNvSpPr/>
          <p:nvPr/>
        </p:nvSpPr>
        <p:spPr>
          <a:xfrm>
            <a:off x="9680984" y="4012696"/>
            <a:ext cx="21556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0" name="Groupe 279">
            <a:extLst>
              <a:ext uri="{FF2B5EF4-FFF2-40B4-BE49-F238E27FC236}">
                <a16:creationId xmlns:a16="http://schemas.microsoft.com/office/drawing/2014/main" id="{0EE9ECDB-A727-85C8-5AFB-A2F206912F14}"/>
              </a:ext>
            </a:extLst>
          </p:cNvPr>
          <p:cNvGrpSpPr/>
          <p:nvPr/>
        </p:nvGrpSpPr>
        <p:grpSpPr>
          <a:xfrm>
            <a:off x="3057393" y="939060"/>
            <a:ext cx="6326544" cy="5670999"/>
            <a:chOff x="3057393" y="939060"/>
            <a:chExt cx="6326544" cy="567099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E7BED48-212B-DA04-5173-8113D45A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393" y="939060"/>
              <a:ext cx="6326544" cy="567099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12F4D5-CB58-D6AE-1CFC-D70C532AF636}"/>
                </a:ext>
              </a:extLst>
            </p:cNvPr>
            <p:cNvSpPr/>
            <p:nvPr/>
          </p:nvSpPr>
          <p:spPr>
            <a:xfrm>
              <a:off x="4253652" y="2991328"/>
              <a:ext cx="613643" cy="158184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546AC-F113-759F-9584-F009633F0EF0}"/>
                </a:ext>
              </a:extLst>
            </p:cNvPr>
            <p:cNvSpPr/>
            <p:nvPr/>
          </p:nvSpPr>
          <p:spPr>
            <a:xfrm>
              <a:off x="4300943" y="1578425"/>
              <a:ext cx="613643" cy="154513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0B4A3DD9-4DE8-05C7-C0CB-088AE9948219}"/>
                </a:ext>
              </a:extLst>
            </p:cNvPr>
            <p:cNvSpPr/>
            <p:nvPr/>
          </p:nvSpPr>
          <p:spPr>
            <a:xfrm>
              <a:off x="4481896" y="1770239"/>
              <a:ext cx="208416" cy="77582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D795F45-74AB-BD0B-3072-6B5D3165D778}"/>
                </a:ext>
              </a:extLst>
            </p:cNvPr>
            <p:cNvSpPr/>
            <p:nvPr/>
          </p:nvSpPr>
          <p:spPr>
            <a:xfrm rot="10800000">
              <a:off x="3462099" y="3598482"/>
              <a:ext cx="613643" cy="158184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0D9FDE-0243-8F45-68E0-7C43A6CBA9DC}"/>
                </a:ext>
              </a:extLst>
            </p:cNvPr>
            <p:cNvSpPr/>
            <p:nvPr/>
          </p:nvSpPr>
          <p:spPr>
            <a:xfrm>
              <a:off x="5079428" y="3580916"/>
              <a:ext cx="613643" cy="158184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9DA35A-2047-32B5-F78C-6F7A9F66F2CB}"/>
                </a:ext>
              </a:extLst>
            </p:cNvPr>
            <p:cNvSpPr/>
            <p:nvPr/>
          </p:nvSpPr>
          <p:spPr>
            <a:xfrm rot="5400000">
              <a:off x="4084810" y="4372066"/>
              <a:ext cx="625646" cy="155151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5A70050-479E-28A6-51B7-55B8E6813BFC}"/>
                </a:ext>
              </a:extLst>
            </p:cNvPr>
            <p:cNvSpPr/>
            <p:nvPr/>
          </p:nvSpPr>
          <p:spPr>
            <a:xfrm rot="10800000">
              <a:off x="3865381" y="5600770"/>
              <a:ext cx="613643" cy="158184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466FB1C0-3E2E-6B4E-B548-EF84146C93EE}"/>
                </a:ext>
              </a:extLst>
            </p:cNvPr>
            <p:cNvGrpSpPr/>
            <p:nvPr/>
          </p:nvGrpSpPr>
          <p:grpSpPr>
            <a:xfrm>
              <a:off x="3479108" y="4762464"/>
              <a:ext cx="558656" cy="661953"/>
              <a:chOff x="1072043" y="5292116"/>
              <a:chExt cx="696024" cy="565587"/>
            </a:xfrm>
          </p:grpSpPr>
          <p:sp>
            <p:nvSpPr>
              <p:cNvPr id="74" name="Rectangle : coins arrondis 73">
                <a:extLst>
                  <a:ext uri="{FF2B5EF4-FFF2-40B4-BE49-F238E27FC236}">
                    <a16:creationId xmlns:a16="http://schemas.microsoft.com/office/drawing/2014/main" id="{75A3C456-3D88-0263-9A29-681D6B026F90}"/>
                  </a:ext>
                </a:extLst>
              </p:cNvPr>
              <p:cNvSpPr/>
              <p:nvPr/>
            </p:nvSpPr>
            <p:spPr>
              <a:xfrm>
                <a:off x="1072043" y="5292116"/>
                <a:ext cx="696024" cy="565587"/>
              </a:xfrm>
              <a:prstGeom prst="roundRect">
                <a:avLst/>
              </a:prstGeom>
              <a:solidFill>
                <a:schemeClr val="accent1">
                  <a:alpha val="44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2B5E70B3-9057-57BB-EFDC-45490351DE00}"/>
                  </a:ext>
                </a:extLst>
              </p:cNvPr>
              <p:cNvSpPr/>
              <p:nvPr/>
            </p:nvSpPr>
            <p:spPr>
              <a:xfrm>
                <a:off x="1271741" y="5430231"/>
                <a:ext cx="333322" cy="289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B6352565-2F9C-72B7-C1E2-4440B482C219}"/>
                </a:ext>
              </a:extLst>
            </p:cNvPr>
            <p:cNvGrpSpPr/>
            <p:nvPr/>
          </p:nvGrpSpPr>
          <p:grpSpPr>
            <a:xfrm>
              <a:off x="5061180" y="4772212"/>
              <a:ext cx="623675" cy="661953"/>
              <a:chOff x="1072043" y="5292116"/>
              <a:chExt cx="696024" cy="565587"/>
            </a:xfrm>
          </p:grpSpPr>
          <p:sp>
            <p:nvSpPr>
              <p:cNvPr id="83" name="Rectangle : coins arrondis 82">
                <a:extLst>
                  <a:ext uri="{FF2B5EF4-FFF2-40B4-BE49-F238E27FC236}">
                    <a16:creationId xmlns:a16="http://schemas.microsoft.com/office/drawing/2014/main" id="{7A3DD5E2-F1F8-006C-C850-30D41B3D3005}"/>
                  </a:ext>
                </a:extLst>
              </p:cNvPr>
              <p:cNvSpPr/>
              <p:nvPr/>
            </p:nvSpPr>
            <p:spPr>
              <a:xfrm>
                <a:off x="1072043" y="5292116"/>
                <a:ext cx="696024" cy="565587"/>
              </a:xfrm>
              <a:prstGeom prst="roundRect">
                <a:avLst/>
              </a:prstGeom>
              <a:solidFill>
                <a:schemeClr val="accent1">
                  <a:alpha val="44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09C4676D-DCF6-16CD-91C2-BFD6EDCCFCD2}"/>
                  </a:ext>
                </a:extLst>
              </p:cNvPr>
              <p:cNvSpPr/>
              <p:nvPr/>
            </p:nvSpPr>
            <p:spPr>
              <a:xfrm>
                <a:off x="1271741" y="5430231"/>
                <a:ext cx="333322" cy="289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868BBB47-C5C2-F9F7-2D34-50155C4044C1}"/>
                </a:ext>
              </a:extLst>
            </p:cNvPr>
            <p:cNvSpPr/>
            <p:nvPr/>
          </p:nvSpPr>
          <p:spPr>
            <a:xfrm rot="10800000">
              <a:off x="3664713" y="3785168"/>
              <a:ext cx="208416" cy="7758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19BC8546-BEAA-3038-AAE4-DDD06911B30C}"/>
                </a:ext>
              </a:extLst>
            </p:cNvPr>
            <p:cNvSpPr/>
            <p:nvPr/>
          </p:nvSpPr>
          <p:spPr>
            <a:xfrm flipH="1">
              <a:off x="4310362" y="5035675"/>
              <a:ext cx="151276" cy="292761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29F57C75-1408-731B-7E3E-B82236726DBC}"/>
                </a:ext>
              </a:extLst>
            </p:cNvPr>
            <p:cNvSpPr/>
            <p:nvPr/>
          </p:nvSpPr>
          <p:spPr>
            <a:xfrm>
              <a:off x="5933577" y="5025079"/>
              <a:ext cx="125023" cy="292761"/>
            </a:xfrm>
            <a:prstGeom prst="ellipse">
              <a:avLst/>
            </a:prstGeom>
            <a:solidFill>
              <a:srgbClr val="FFC000">
                <a:alpha val="2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6" name="Rectangle : coins arrondis 185">
              <a:extLst>
                <a:ext uri="{FF2B5EF4-FFF2-40B4-BE49-F238E27FC236}">
                  <a16:creationId xmlns:a16="http://schemas.microsoft.com/office/drawing/2014/main" id="{A8DDCA8C-87A4-5FBE-B3E3-E0D5B56035B2}"/>
                </a:ext>
              </a:extLst>
            </p:cNvPr>
            <p:cNvSpPr/>
            <p:nvPr/>
          </p:nvSpPr>
          <p:spPr>
            <a:xfrm>
              <a:off x="5282043" y="3809018"/>
              <a:ext cx="208416" cy="77582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3973C910-A56B-184E-E6AB-E2B6B9EBEB68}"/>
                </a:ext>
              </a:extLst>
            </p:cNvPr>
            <p:cNvGrpSpPr/>
            <p:nvPr/>
          </p:nvGrpSpPr>
          <p:grpSpPr>
            <a:xfrm>
              <a:off x="4456358" y="2642142"/>
              <a:ext cx="265811" cy="280642"/>
              <a:chOff x="4512450" y="2277212"/>
              <a:chExt cx="274934" cy="284705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A68F2B9A-6686-96E8-B737-D00CE32AC6EB}"/>
                  </a:ext>
                </a:extLst>
              </p:cNvPr>
              <p:cNvSpPr/>
              <p:nvPr/>
            </p:nvSpPr>
            <p:spPr>
              <a:xfrm>
                <a:off x="4512450" y="2277212"/>
                <a:ext cx="274934" cy="284705"/>
              </a:xfrm>
              <a:prstGeom prst="ellipse">
                <a:avLst/>
              </a:prstGeom>
              <a:solidFill>
                <a:srgbClr val="FFFF00">
                  <a:alpha val="48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A3FD82A0-CFC9-C3CA-5395-8BDD269DF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0898" y="2512624"/>
                <a:ext cx="146373" cy="0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AE8B59F-11D6-AC0C-0A91-58EF046F7627}"/>
                </a:ext>
              </a:extLst>
            </p:cNvPr>
            <p:cNvCxnSpPr/>
            <p:nvPr/>
          </p:nvCxnSpPr>
          <p:spPr>
            <a:xfrm>
              <a:off x="7310499" y="3909559"/>
              <a:ext cx="1415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871348B-2BF2-A795-970A-0133D6A9DD23}"/>
                </a:ext>
              </a:extLst>
            </p:cNvPr>
            <p:cNvSpPr/>
            <p:nvPr/>
          </p:nvSpPr>
          <p:spPr>
            <a:xfrm>
              <a:off x="4586104" y="1655836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7C36629-A997-569D-1869-98379F58CC7A}"/>
                </a:ext>
              </a:extLst>
            </p:cNvPr>
            <p:cNvSpPr/>
            <p:nvPr/>
          </p:nvSpPr>
          <p:spPr>
            <a:xfrm>
              <a:off x="4376746" y="1653427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1E34625-5C0E-3A7A-04FE-0847D2D47F82}"/>
                </a:ext>
              </a:extLst>
            </p:cNvPr>
            <p:cNvSpPr/>
            <p:nvPr/>
          </p:nvSpPr>
          <p:spPr>
            <a:xfrm rot="5400000">
              <a:off x="4494793" y="1656269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C25AF278-59F6-5D02-109F-7D3F7D15B156}"/>
                </a:ext>
              </a:extLst>
            </p:cNvPr>
            <p:cNvSpPr/>
            <p:nvPr/>
          </p:nvSpPr>
          <p:spPr>
            <a:xfrm rot="5400000">
              <a:off x="4474392" y="2588349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66F9B13-07C1-C155-B258-F222D8BA8C3C}"/>
                </a:ext>
              </a:extLst>
            </p:cNvPr>
            <p:cNvSpPr/>
            <p:nvPr/>
          </p:nvSpPr>
          <p:spPr>
            <a:xfrm rot="5400000">
              <a:off x="4479417" y="3021166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12313E3-6658-F362-6336-21A942927809}"/>
                </a:ext>
              </a:extLst>
            </p:cNvPr>
            <p:cNvSpPr/>
            <p:nvPr/>
          </p:nvSpPr>
          <p:spPr>
            <a:xfrm rot="5400000">
              <a:off x="3665987" y="3761720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E91DFF84-3BB0-1F30-4401-37A7684A6229}"/>
                </a:ext>
              </a:extLst>
            </p:cNvPr>
            <p:cNvSpPr/>
            <p:nvPr/>
          </p:nvSpPr>
          <p:spPr>
            <a:xfrm rot="5400000">
              <a:off x="5280003" y="3754467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3406FED-784D-183F-AFC2-36B3D00EB424}"/>
                </a:ext>
              </a:extLst>
            </p:cNvPr>
            <p:cNvSpPr/>
            <p:nvPr/>
          </p:nvSpPr>
          <p:spPr>
            <a:xfrm>
              <a:off x="4387493" y="3050640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BD56AF-84C1-485D-C58D-53380ADB3856}"/>
                </a:ext>
              </a:extLst>
            </p:cNvPr>
            <p:cNvSpPr/>
            <p:nvPr/>
          </p:nvSpPr>
          <p:spPr>
            <a:xfrm>
              <a:off x="4582557" y="3054271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95EF20E-81C7-F5F3-ACB1-2C6C1DBF4E49}"/>
                </a:ext>
              </a:extLst>
            </p:cNvPr>
            <p:cNvSpPr/>
            <p:nvPr/>
          </p:nvSpPr>
          <p:spPr>
            <a:xfrm>
              <a:off x="5766685" y="4668792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E9B8FD6-5F6A-0CF6-2DFD-E2442632F1FF}"/>
                </a:ext>
              </a:extLst>
            </p:cNvPr>
            <p:cNvSpPr/>
            <p:nvPr/>
          </p:nvSpPr>
          <p:spPr>
            <a:xfrm>
              <a:off x="5781986" y="5651784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E4911AF-5B7B-06C2-EB29-D645D3681C0D}"/>
                </a:ext>
              </a:extLst>
            </p:cNvPr>
            <p:cNvSpPr/>
            <p:nvPr/>
          </p:nvSpPr>
          <p:spPr>
            <a:xfrm>
              <a:off x="5396595" y="5651783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B6C6C44-A878-7D34-43FD-8A132FDCABC6}"/>
                </a:ext>
              </a:extLst>
            </p:cNvPr>
            <p:cNvSpPr/>
            <p:nvPr/>
          </p:nvSpPr>
          <p:spPr>
            <a:xfrm>
              <a:off x="4204936" y="5662539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07372FF-2FE8-BB9B-9FC8-24334FC1335D}"/>
                </a:ext>
              </a:extLst>
            </p:cNvPr>
            <p:cNvSpPr/>
            <p:nvPr/>
          </p:nvSpPr>
          <p:spPr>
            <a:xfrm>
              <a:off x="3997628" y="5659091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CC82457-CA13-A2D6-A25E-583FE7CB4A47}"/>
                </a:ext>
              </a:extLst>
            </p:cNvPr>
            <p:cNvSpPr/>
            <p:nvPr/>
          </p:nvSpPr>
          <p:spPr>
            <a:xfrm rot="5400000">
              <a:off x="5698329" y="4373013"/>
              <a:ext cx="625646" cy="155151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63E5C143-63CE-0095-4F8C-98821DF1EB90}"/>
                </a:ext>
              </a:extLst>
            </p:cNvPr>
            <p:cNvSpPr/>
            <p:nvPr/>
          </p:nvSpPr>
          <p:spPr>
            <a:xfrm rot="10800000">
              <a:off x="5452182" y="5572690"/>
              <a:ext cx="613643" cy="158184"/>
            </a:xfrm>
            <a:prstGeom prst="rect">
              <a:avLst/>
            </a:prstGeom>
            <a:solidFill>
              <a:schemeClr val="bg2">
                <a:lumMod val="75000"/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9027E88-DE77-1B93-AB26-C2C0C4F94FB5}"/>
                </a:ext>
              </a:extLst>
            </p:cNvPr>
            <p:cNvSpPr/>
            <p:nvPr/>
          </p:nvSpPr>
          <p:spPr>
            <a:xfrm rot="5400000">
              <a:off x="5901986" y="4790699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FF743ECC-6805-C4A2-2204-D14D9C4CE07A}"/>
                </a:ext>
              </a:extLst>
            </p:cNvPr>
            <p:cNvSpPr/>
            <p:nvPr/>
          </p:nvSpPr>
          <p:spPr>
            <a:xfrm rot="5400000">
              <a:off x="3684113" y="4790699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786C6C3-5173-A4D5-9FBF-D364445A0911}"/>
                </a:ext>
              </a:extLst>
            </p:cNvPr>
            <p:cNvSpPr/>
            <p:nvPr/>
          </p:nvSpPr>
          <p:spPr>
            <a:xfrm rot="5400000">
              <a:off x="3679477" y="4549248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DF0085F8-05A6-DFAC-2657-8FB5D9465379}"/>
                </a:ext>
              </a:extLst>
            </p:cNvPr>
            <p:cNvSpPr/>
            <p:nvPr/>
          </p:nvSpPr>
          <p:spPr>
            <a:xfrm rot="5400000">
              <a:off x="4291386" y="4946511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45F57C4-78AD-B950-F292-31F74918B363}"/>
                </a:ext>
              </a:extLst>
            </p:cNvPr>
            <p:cNvSpPr/>
            <p:nvPr/>
          </p:nvSpPr>
          <p:spPr>
            <a:xfrm rot="5400000">
              <a:off x="4305426" y="4782121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C23FB6D3-D43D-F961-E96B-87086355AA3F}"/>
                </a:ext>
              </a:extLst>
            </p:cNvPr>
            <p:cNvSpPr/>
            <p:nvPr/>
          </p:nvSpPr>
          <p:spPr>
            <a:xfrm rot="5400000">
              <a:off x="5899779" y="5557405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525DCF38-CE33-10DA-6E8C-C78F7E1B9A68}"/>
                </a:ext>
              </a:extLst>
            </p:cNvPr>
            <p:cNvSpPr/>
            <p:nvPr/>
          </p:nvSpPr>
          <p:spPr>
            <a:xfrm rot="5400000">
              <a:off x="5903946" y="5366794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E072DED-86E8-8A8D-27AE-87C03AE6040E}"/>
                </a:ext>
              </a:extLst>
            </p:cNvPr>
            <p:cNvSpPr/>
            <p:nvPr/>
          </p:nvSpPr>
          <p:spPr>
            <a:xfrm rot="5400000">
              <a:off x="4280089" y="5585889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1295C61-338D-D9AC-CC12-23241B3CEC91}"/>
                </a:ext>
              </a:extLst>
            </p:cNvPr>
            <p:cNvSpPr/>
            <p:nvPr/>
          </p:nvSpPr>
          <p:spPr>
            <a:xfrm rot="5400000">
              <a:off x="4299646" y="5349540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39EA2E6D-EB2D-BA8B-81D8-5605CA0992F6}"/>
                </a:ext>
              </a:extLst>
            </p:cNvPr>
            <p:cNvSpPr/>
            <p:nvPr/>
          </p:nvSpPr>
          <p:spPr>
            <a:xfrm rot="5400000">
              <a:off x="3688087" y="5349540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0231BE1-1D89-46F3-21CC-731FE1FB4E19}"/>
                </a:ext>
              </a:extLst>
            </p:cNvPr>
            <p:cNvSpPr/>
            <p:nvPr/>
          </p:nvSpPr>
          <p:spPr>
            <a:xfrm>
              <a:off x="3569151" y="3660008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D1206C8-7357-34F0-E37E-F5402590EACC}"/>
                </a:ext>
              </a:extLst>
            </p:cNvPr>
            <p:cNvSpPr/>
            <p:nvPr/>
          </p:nvSpPr>
          <p:spPr>
            <a:xfrm>
              <a:off x="3764146" y="3655171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F5CFFAA-5EBC-D7BA-9757-B7D7A0DEB888}"/>
                </a:ext>
              </a:extLst>
            </p:cNvPr>
            <p:cNvSpPr/>
            <p:nvPr/>
          </p:nvSpPr>
          <p:spPr>
            <a:xfrm>
              <a:off x="5422505" y="3660008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65777146-3107-6517-EA94-3CFD5EDD986F}"/>
                </a:ext>
              </a:extLst>
            </p:cNvPr>
            <p:cNvSpPr/>
            <p:nvPr/>
          </p:nvSpPr>
          <p:spPr>
            <a:xfrm>
              <a:off x="5171930" y="3655171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CBC2F89-D3DB-381D-9A5C-6E6470D795E9}"/>
                </a:ext>
              </a:extLst>
            </p:cNvPr>
            <p:cNvSpPr/>
            <p:nvPr/>
          </p:nvSpPr>
          <p:spPr>
            <a:xfrm>
              <a:off x="3761173" y="4666508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BCFBB315-AB6B-8E00-D81E-C8F461F906C5}"/>
                </a:ext>
              </a:extLst>
            </p:cNvPr>
            <p:cNvSpPr/>
            <p:nvPr/>
          </p:nvSpPr>
          <p:spPr>
            <a:xfrm>
              <a:off x="4011557" y="4661487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C011449-4C32-A32F-469F-11BD830A312C}"/>
                </a:ext>
              </a:extLst>
            </p:cNvPr>
            <p:cNvSpPr/>
            <p:nvPr/>
          </p:nvSpPr>
          <p:spPr>
            <a:xfrm>
              <a:off x="4219577" y="4649296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C4856DDB-C043-CC43-D5B1-A21896D1ABA7}"/>
                </a:ext>
              </a:extLst>
            </p:cNvPr>
            <p:cNvSpPr/>
            <p:nvPr/>
          </p:nvSpPr>
          <p:spPr>
            <a:xfrm>
              <a:off x="5417938" y="4682718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14B2375-B632-93C4-911E-00CAF50CB489}"/>
                </a:ext>
              </a:extLst>
            </p:cNvPr>
            <p:cNvSpPr/>
            <p:nvPr/>
          </p:nvSpPr>
          <p:spPr>
            <a:xfrm>
              <a:off x="5633246" y="4670204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1032F2B-4744-2D5F-BF49-DB1E7A6A9C12}"/>
                </a:ext>
              </a:extLst>
            </p:cNvPr>
            <p:cNvSpPr/>
            <p:nvPr/>
          </p:nvSpPr>
          <p:spPr>
            <a:xfrm>
              <a:off x="3792377" y="5663566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9FFB827-7C9C-3F2B-9A70-32F41A765996}"/>
                </a:ext>
              </a:extLst>
            </p:cNvPr>
            <p:cNvSpPr/>
            <p:nvPr/>
          </p:nvSpPr>
          <p:spPr>
            <a:xfrm>
              <a:off x="5564846" y="5651782"/>
              <a:ext cx="208416" cy="4506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FA42D032-A8E0-8A41-275A-B259ED88C807}"/>
                </a:ext>
              </a:extLst>
            </p:cNvPr>
            <p:cNvSpPr/>
            <p:nvPr/>
          </p:nvSpPr>
          <p:spPr>
            <a:xfrm rot="5400000">
              <a:off x="5903786" y="4356501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44C6B34-F157-5761-710E-9CB901C77B04}"/>
                </a:ext>
              </a:extLst>
            </p:cNvPr>
            <p:cNvSpPr/>
            <p:nvPr/>
          </p:nvSpPr>
          <p:spPr>
            <a:xfrm rot="5400000">
              <a:off x="5906184" y="4567300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7DBAC791-6116-CFA0-311B-00100EBC4EF0}"/>
                </a:ext>
              </a:extLst>
            </p:cNvPr>
            <p:cNvSpPr/>
            <p:nvPr/>
          </p:nvSpPr>
          <p:spPr>
            <a:xfrm rot="5400000">
              <a:off x="5286295" y="5546133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EC2A0E8-29F7-B920-6D6A-CF7B370B464C}"/>
                </a:ext>
              </a:extLst>
            </p:cNvPr>
            <p:cNvSpPr/>
            <p:nvPr/>
          </p:nvSpPr>
          <p:spPr>
            <a:xfrm rot="5400000">
              <a:off x="3682361" y="5531078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6EBA502-843C-9526-0047-34793EA75E35}"/>
                </a:ext>
              </a:extLst>
            </p:cNvPr>
            <p:cNvSpPr/>
            <p:nvPr/>
          </p:nvSpPr>
          <p:spPr>
            <a:xfrm rot="5400000">
              <a:off x="4291386" y="4353041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C3105A29-8F2B-A0AE-915D-8B160BAB8D9C}"/>
                </a:ext>
              </a:extLst>
            </p:cNvPr>
            <p:cNvSpPr/>
            <p:nvPr/>
          </p:nvSpPr>
          <p:spPr>
            <a:xfrm rot="5400000">
              <a:off x="4288502" y="4589220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83BEF19-5D16-1B16-9329-F91E3D7C5F15}"/>
                </a:ext>
              </a:extLst>
            </p:cNvPr>
            <p:cNvSpPr/>
            <p:nvPr/>
          </p:nvSpPr>
          <p:spPr>
            <a:xfrm rot="5400000">
              <a:off x="5899608" y="4989374"/>
              <a:ext cx="212492" cy="4420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568854B3-22D9-A5DE-1501-2688E13DCE62}"/>
                </a:ext>
              </a:extLst>
            </p:cNvPr>
            <p:cNvSpPr txBox="1"/>
            <p:nvPr/>
          </p:nvSpPr>
          <p:spPr>
            <a:xfrm>
              <a:off x="5187554" y="3296666"/>
              <a:ext cx="469903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5 V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2B0591A8-38CD-A96E-E8DF-8A86C656585D}"/>
                </a:ext>
              </a:extLst>
            </p:cNvPr>
            <p:cNvSpPr txBox="1"/>
            <p:nvPr/>
          </p:nvSpPr>
          <p:spPr>
            <a:xfrm>
              <a:off x="5392629" y="5591879"/>
              <a:ext cx="761268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Masse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E9CC1DDE-05CD-07B1-DF1F-EDAD623A29F0}"/>
                </a:ext>
              </a:extLst>
            </p:cNvPr>
            <p:cNvSpPr txBox="1"/>
            <p:nvPr/>
          </p:nvSpPr>
          <p:spPr>
            <a:xfrm>
              <a:off x="3782831" y="5626211"/>
              <a:ext cx="761268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Masse</a:t>
              </a:r>
            </a:p>
          </p:txBody>
        </p:sp>
        <p:sp>
          <p:nvSpPr>
            <p:cNvPr id="269" name="ZoneTexte 268">
              <a:extLst>
                <a:ext uri="{FF2B5EF4-FFF2-40B4-BE49-F238E27FC236}">
                  <a16:creationId xmlns:a16="http://schemas.microsoft.com/office/drawing/2014/main" id="{386C3CD3-7511-8C5C-6487-E7BD502CBF21}"/>
                </a:ext>
              </a:extLst>
            </p:cNvPr>
            <p:cNvSpPr txBox="1"/>
            <p:nvPr/>
          </p:nvSpPr>
          <p:spPr>
            <a:xfrm>
              <a:off x="3549086" y="3327578"/>
              <a:ext cx="469903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5 V</a:t>
              </a:r>
            </a:p>
          </p:txBody>
        </p:sp>
        <p:sp>
          <p:nvSpPr>
            <p:cNvPr id="270" name="ZoneTexte 269">
              <a:extLst>
                <a:ext uri="{FF2B5EF4-FFF2-40B4-BE49-F238E27FC236}">
                  <a16:creationId xmlns:a16="http://schemas.microsoft.com/office/drawing/2014/main" id="{ACD177A3-7537-D048-8487-7AA6EFF1A917}"/>
                </a:ext>
              </a:extLst>
            </p:cNvPr>
            <p:cNvSpPr txBox="1"/>
            <p:nvPr/>
          </p:nvSpPr>
          <p:spPr>
            <a:xfrm>
              <a:off x="4364234" y="1227583"/>
              <a:ext cx="626434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Pin 0</a:t>
              </a:r>
            </a:p>
          </p:txBody>
        </p:sp>
        <p:sp>
          <p:nvSpPr>
            <p:cNvPr id="271" name="ZoneTexte 270">
              <a:extLst>
                <a:ext uri="{FF2B5EF4-FFF2-40B4-BE49-F238E27FC236}">
                  <a16:creationId xmlns:a16="http://schemas.microsoft.com/office/drawing/2014/main" id="{AE8B330E-E1A0-482F-12BE-81CC2FA3D578}"/>
                </a:ext>
              </a:extLst>
            </p:cNvPr>
            <p:cNvSpPr txBox="1"/>
            <p:nvPr/>
          </p:nvSpPr>
          <p:spPr>
            <a:xfrm>
              <a:off x="4224071" y="3005776"/>
              <a:ext cx="761268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Masse</a:t>
              </a:r>
            </a:p>
          </p:txBody>
        </p:sp>
        <p:sp>
          <p:nvSpPr>
            <p:cNvPr id="272" name="ZoneTexte 271">
              <a:extLst>
                <a:ext uri="{FF2B5EF4-FFF2-40B4-BE49-F238E27FC236}">
                  <a16:creationId xmlns:a16="http://schemas.microsoft.com/office/drawing/2014/main" id="{8B6BAC09-8095-9AA4-8100-287A6CC6E472}"/>
                </a:ext>
              </a:extLst>
            </p:cNvPr>
            <p:cNvSpPr txBox="1"/>
            <p:nvPr/>
          </p:nvSpPr>
          <p:spPr>
            <a:xfrm>
              <a:off x="4084415" y="3802831"/>
              <a:ext cx="626434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Pin 1</a:t>
              </a:r>
            </a:p>
          </p:txBody>
        </p:sp>
        <p:sp>
          <p:nvSpPr>
            <p:cNvPr id="273" name="ZoneTexte 272">
              <a:extLst>
                <a:ext uri="{FF2B5EF4-FFF2-40B4-BE49-F238E27FC236}">
                  <a16:creationId xmlns:a16="http://schemas.microsoft.com/office/drawing/2014/main" id="{C6E37AE2-A7EB-5CE6-693E-693C73EA5A71}"/>
                </a:ext>
              </a:extLst>
            </p:cNvPr>
            <p:cNvSpPr txBox="1"/>
            <p:nvPr/>
          </p:nvSpPr>
          <p:spPr>
            <a:xfrm>
              <a:off x="5693071" y="3784617"/>
              <a:ext cx="626434" cy="364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Pin 2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3BC558D-E3AF-8EC3-7A6F-68D00AC14E26}"/>
                </a:ext>
              </a:extLst>
            </p:cNvPr>
            <p:cNvSpPr/>
            <p:nvPr/>
          </p:nvSpPr>
          <p:spPr>
            <a:xfrm rot="5400000">
              <a:off x="5282987" y="4601171"/>
              <a:ext cx="206442" cy="451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4B21FE2-9EBD-B4F3-290A-71B803BD76C6}"/>
                </a:ext>
              </a:extLst>
            </p:cNvPr>
            <p:cNvSpPr/>
            <p:nvPr/>
          </p:nvSpPr>
          <p:spPr>
            <a:xfrm rot="5400000">
              <a:off x="5287640" y="4758251"/>
              <a:ext cx="206442" cy="451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7F63A0B-A87D-544B-738A-CF2A993CE7FD}"/>
                </a:ext>
              </a:extLst>
            </p:cNvPr>
            <p:cNvSpPr/>
            <p:nvPr/>
          </p:nvSpPr>
          <p:spPr>
            <a:xfrm rot="5400000">
              <a:off x="5283492" y="5363303"/>
              <a:ext cx="206442" cy="451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621966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2B881-2A70-0FDA-990D-9D0CB1F15820}"/>
              </a:ext>
            </a:extLst>
          </p:cNvPr>
          <p:cNvSpPr txBox="1"/>
          <p:nvPr/>
        </p:nvSpPr>
        <p:spPr>
          <a:xfrm>
            <a:off x="1339649" y="263777"/>
            <a:ext cx="10679542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A9E2 </a:t>
            </a:r>
            <a:r>
              <a:rPr lang="fr-FR" sz="3200" b="0" i="0" u="none" strike="noStrike" kern="1200" cap="none" spc="0" baseline="0" dirty="0">
                <a:solidFill>
                  <a:srgbClr val="0070C0"/>
                </a:solidFill>
                <a:uFillTx/>
                <a:latin typeface="Calibri Light"/>
              </a:rPr>
              <a:t>Câblage des composants sur la plaquette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38B473-24C5-0C4C-BA35-C92B37668C2C}"/>
              </a:ext>
            </a:extLst>
          </p:cNvPr>
          <p:cNvSpPr txBox="1"/>
          <p:nvPr/>
        </p:nvSpPr>
        <p:spPr>
          <a:xfrm>
            <a:off x="3875468" y="1422815"/>
            <a:ext cx="1784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va câbler:</a:t>
            </a:r>
          </a:p>
          <a:p>
            <a:r>
              <a:rPr lang="fr-FR" dirty="0"/>
              <a:t> 2 BP , 1 </a:t>
            </a:r>
            <a:r>
              <a:rPr lang="fr-FR" dirty="0" err="1"/>
              <a:t>led</a:t>
            </a:r>
            <a:r>
              <a:rPr lang="fr-FR" dirty="0"/>
              <a:t> et 2 condensateurs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35C0A0-592F-D1B3-5F2D-57D990FA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13" y="1250613"/>
            <a:ext cx="2266950" cy="30765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02677A-1A2B-9534-F547-F2B5E692EF3A}"/>
              </a:ext>
            </a:extLst>
          </p:cNvPr>
          <p:cNvSpPr txBox="1"/>
          <p:nvPr/>
        </p:nvSpPr>
        <p:spPr>
          <a:xfrm>
            <a:off x="838203" y="4754679"/>
            <a:ext cx="303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électrique de câblage du Bouton Poussoir pour limiter les rebonds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D4146C5-0D32-28FC-369F-DC6C301C88F5}"/>
              </a:ext>
            </a:extLst>
          </p:cNvPr>
          <p:cNvGrpSpPr/>
          <p:nvPr/>
        </p:nvGrpSpPr>
        <p:grpSpPr>
          <a:xfrm>
            <a:off x="6096000" y="1181787"/>
            <a:ext cx="4670023" cy="5051864"/>
            <a:chOff x="6096000" y="1181787"/>
            <a:chExt cx="4670023" cy="5051864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5F58CCE-2379-9C17-024A-975E5FB1E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334" t="4382" r="5978" b="8890"/>
            <a:stretch>
              <a:fillRect/>
            </a:stretch>
          </p:blipFill>
          <p:spPr>
            <a:xfrm>
              <a:off x="6096000" y="1181787"/>
              <a:ext cx="4670023" cy="5051864"/>
            </a:xfrm>
            <a:prstGeom prst="rect">
              <a:avLst/>
            </a:prstGeom>
          </p:spPr>
        </p:pic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FAD13667-B157-001C-DB83-90CF727B75F8}"/>
                </a:ext>
              </a:extLst>
            </p:cNvPr>
            <p:cNvSpPr/>
            <p:nvPr/>
          </p:nvSpPr>
          <p:spPr>
            <a:xfrm>
              <a:off x="7463465" y="2316950"/>
              <a:ext cx="167148" cy="5112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A1E71FD-5F18-41AB-2DCE-08664BE98992}"/>
                </a:ext>
              </a:extLst>
            </p:cNvPr>
            <p:cNvSpPr/>
            <p:nvPr/>
          </p:nvSpPr>
          <p:spPr>
            <a:xfrm>
              <a:off x="8824453" y="2330244"/>
              <a:ext cx="167148" cy="5112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DF84AE8E-90CE-60A2-4EDC-3F49B0638F20}"/>
              </a:ext>
            </a:extLst>
          </p:cNvPr>
          <p:cNvSpPr/>
          <p:nvPr/>
        </p:nvSpPr>
        <p:spPr>
          <a:xfrm>
            <a:off x="4172100" y="2533261"/>
            <a:ext cx="167148" cy="511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38E3BA-DA09-7AE6-9D02-B395AEB2BCC7}"/>
              </a:ext>
            </a:extLst>
          </p:cNvPr>
          <p:cNvSpPr txBox="1"/>
          <p:nvPr/>
        </p:nvSpPr>
        <p:spPr>
          <a:xfrm>
            <a:off x="4388539" y="2623144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condensateur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E0EC501-B011-3C64-09D7-D712A570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4" y="1222993"/>
            <a:ext cx="1790950" cy="354379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ED72D57-93A9-4052-09F2-720A659570B9}"/>
              </a:ext>
            </a:extLst>
          </p:cNvPr>
          <p:cNvSpPr txBox="1"/>
          <p:nvPr/>
        </p:nvSpPr>
        <p:spPr>
          <a:xfrm>
            <a:off x="838200" y="51711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A9E3 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L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e télérupteur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7E678F-5584-08DE-A3ED-5DE7ABAF8B8B}"/>
              </a:ext>
            </a:extLst>
          </p:cNvPr>
          <p:cNvSpPr txBox="1"/>
          <p:nvPr/>
        </p:nvSpPr>
        <p:spPr>
          <a:xfrm>
            <a:off x="2899765" y="1121592"/>
            <a:ext cx="9040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est situé dans le tableau électrique de la maison, il permet de commander une lampe 230V</a:t>
            </a:r>
          </a:p>
          <a:p>
            <a:r>
              <a:rPr lang="fr-FR" dirty="0"/>
              <a:t>à partir de 2 ou plus d’interrupteurs. A chaque appui sur un des boutons, la lampe s’allume</a:t>
            </a:r>
          </a:p>
          <a:p>
            <a:r>
              <a:rPr lang="fr-FR" dirty="0"/>
              <a:t>ou s’éteint.</a:t>
            </a:r>
          </a:p>
          <a:p>
            <a:r>
              <a:rPr lang="fr-FR" dirty="0"/>
              <a:t>Ici on ne travaille pas en 230V mais en 5 volts on va donc mettre 2 Boutons Poussoir et une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A24D98-FDAD-0EF2-4DD4-303E8436EFDD}"/>
              </a:ext>
            </a:extLst>
          </p:cNvPr>
          <p:cNvSpPr txBox="1"/>
          <p:nvPr/>
        </p:nvSpPr>
        <p:spPr>
          <a:xfrm>
            <a:off x="2899765" y="24906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Systèmes numériques séquentiels. Machine à états - YouTube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1D5D6A3-376B-4774-BC97-971B4ECFE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383" y="3670302"/>
            <a:ext cx="4214606" cy="173836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5A09365-76EC-B2AE-599F-F1F486730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87" y="2859962"/>
            <a:ext cx="4785848" cy="36358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604A96-5D5A-DF79-395D-2ADEA42DA2EC}"/>
              </a:ext>
            </a:extLst>
          </p:cNvPr>
          <p:cNvSpPr txBox="1"/>
          <p:nvPr/>
        </p:nvSpPr>
        <p:spPr>
          <a:xfrm>
            <a:off x="5431881" y="4929403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Mise a jour des sorties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21A471-0B1F-3A67-2AC3-4F39F427C76A}"/>
              </a:ext>
            </a:extLst>
          </p:cNvPr>
          <p:cNvSpPr txBox="1"/>
          <p:nvPr/>
        </p:nvSpPr>
        <p:spPr>
          <a:xfrm>
            <a:off x="3067368" y="3105834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Calcul des sorties</a:t>
            </a:r>
          </a:p>
          <a:p>
            <a:r>
              <a:rPr lang="fr-FR" sz="1200" dirty="0"/>
              <a:t>en fonction de</a:t>
            </a:r>
          </a:p>
          <a:p>
            <a:r>
              <a:rPr lang="fr-FR" sz="1200" dirty="0"/>
              <a:t>l’état mémorisé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B34237-3A61-1897-C3C1-D33C452C684A}"/>
              </a:ext>
            </a:extLst>
          </p:cNvPr>
          <p:cNvSpPr txBox="1"/>
          <p:nvPr/>
        </p:nvSpPr>
        <p:spPr>
          <a:xfrm>
            <a:off x="4444630" y="3528395"/>
            <a:ext cx="1068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Mémorisation</a:t>
            </a:r>
          </a:p>
        </p:txBody>
      </p:sp>
    </p:spTree>
    <p:extLst>
      <p:ext uri="{BB962C8B-B14F-4D97-AF65-F5344CB8AC3E}">
        <p14:creationId xmlns:p14="http://schemas.microsoft.com/office/powerpoint/2010/main" val="2722906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8DCCA-414A-8778-1B97-08B8F0B37316}"/>
              </a:ext>
            </a:extLst>
          </p:cNvPr>
          <p:cNvSpPr txBox="1"/>
          <p:nvPr/>
        </p:nvSpPr>
        <p:spPr>
          <a:xfrm>
            <a:off x="838200" y="51711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A9E4 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L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e programme 1/3</a:t>
            </a: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C8B078-2376-4895-D7CE-1BC1E538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2" y="3983773"/>
            <a:ext cx="1416933" cy="12026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63DEB6-C972-DCAE-A167-B144490B5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2" y="1592826"/>
            <a:ext cx="2335366" cy="1281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F5EF3-056B-3EE4-D965-27897927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2" y="2977906"/>
            <a:ext cx="1596178" cy="90218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80270EE-25B8-9441-30B3-4B9B10975DE3}"/>
              </a:ext>
            </a:extLst>
          </p:cNvPr>
          <p:cNvSpPr txBox="1"/>
          <p:nvPr/>
        </p:nvSpPr>
        <p:spPr>
          <a:xfrm>
            <a:off x="2836689" y="1878520"/>
            <a:ext cx="91085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Aborder le fonctionnement du télérupteur avec les machines à états, est une</a:t>
            </a:r>
          </a:p>
          <a:p>
            <a:r>
              <a:rPr lang="fr-FR" dirty="0"/>
              <a:t>façon d’écrire les programmes qui est beaucoup utilisée aujourd’hui.</a:t>
            </a:r>
          </a:p>
          <a:p>
            <a:endParaRPr lang="fr-FR" dirty="0"/>
          </a:p>
          <a:p>
            <a:r>
              <a:rPr lang="fr-FR" dirty="0"/>
              <a:t>Pour chaque état on va définir l’état et les conditions pour passer d’un état à un autre.</a:t>
            </a:r>
          </a:p>
          <a:p>
            <a:r>
              <a:rPr lang="fr-FR" dirty="0"/>
              <a:t>La variable « </a:t>
            </a:r>
            <a:r>
              <a:rPr lang="fr-FR" dirty="0" err="1"/>
              <a:t>etat</a:t>
            </a:r>
            <a:r>
              <a:rPr lang="fr-FR" dirty="0"/>
              <a:t> courant » va varier en fonction d’où on en est.</a:t>
            </a:r>
          </a:p>
          <a:p>
            <a:endParaRPr lang="fr-FR" dirty="0"/>
          </a:p>
          <a:p>
            <a:r>
              <a:rPr lang="fr-FR" dirty="0"/>
              <a:t>On va tester l’</a:t>
            </a:r>
            <a:r>
              <a:rPr lang="fr-FR" dirty="0" err="1"/>
              <a:t>etat</a:t>
            </a:r>
            <a:r>
              <a:rPr lang="fr-FR" dirty="0"/>
              <a:t> courant pour savoir dans quel état on est,</a:t>
            </a:r>
          </a:p>
          <a:p>
            <a:r>
              <a:rPr lang="fr-FR" dirty="0"/>
              <a:t>puis on va voir si un des BP est appuyé ou pas</a:t>
            </a:r>
          </a:p>
          <a:p>
            <a:r>
              <a:rPr lang="fr-FR" dirty="0"/>
              <a:t>	-S’il est appuyé on va changer l’état de la </a:t>
            </a:r>
            <a:r>
              <a:rPr lang="fr-FR" dirty="0" err="1"/>
              <a:t>led</a:t>
            </a:r>
            <a:r>
              <a:rPr lang="fr-FR" dirty="0"/>
              <a:t> et on change l’</a:t>
            </a:r>
            <a:r>
              <a:rPr lang="fr-FR" dirty="0" err="1"/>
              <a:t>etat</a:t>
            </a:r>
            <a:r>
              <a:rPr lang="fr-FR" dirty="0"/>
              <a:t> courant</a:t>
            </a:r>
          </a:p>
          <a:p>
            <a:r>
              <a:rPr lang="fr-FR" dirty="0"/>
              <a:t>	-s’il n’est pas appuyé, on ne fait rien, on reboucle pour tester l’état courant</a:t>
            </a:r>
          </a:p>
          <a:p>
            <a:endParaRPr lang="fr-FR" dirty="0"/>
          </a:p>
          <a:p>
            <a:r>
              <a:rPr lang="fr-FR" dirty="0"/>
              <a:t>Donc il y a 4 états, on les teste avec « if « et « </a:t>
            </a:r>
            <a:r>
              <a:rPr lang="fr-FR" dirty="0" err="1"/>
              <a:t>elif</a:t>
            </a:r>
            <a:r>
              <a:rPr lang="fr-FR" dirty="0"/>
              <a:t> » .</a:t>
            </a:r>
          </a:p>
          <a:p>
            <a:r>
              <a:rPr lang="fr-FR" dirty="0"/>
              <a:t>Et on ne peut passer que d’un état au suivant dans l’ordre définit si les conditions sont remplies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3265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F09BE-6AEF-0159-9208-1F9B8714EC12}"/>
              </a:ext>
            </a:extLst>
          </p:cNvPr>
          <p:cNvSpPr txBox="1"/>
          <p:nvPr/>
        </p:nvSpPr>
        <p:spPr>
          <a:xfrm>
            <a:off x="838200" y="51711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A9E5 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L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e programme 2/3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17F91F-FE1D-DE63-3012-B7F6D99D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3" y="681906"/>
            <a:ext cx="6481480" cy="58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2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17C66-A4FE-F188-9C12-19F3E9A85B66}"/>
              </a:ext>
            </a:extLst>
          </p:cNvPr>
          <p:cNvSpPr txBox="1"/>
          <p:nvPr/>
        </p:nvSpPr>
        <p:spPr>
          <a:xfrm>
            <a:off x="838200" y="51711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A9E</a:t>
            </a:r>
            <a:r>
              <a:rPr lang="fr-FR" sz="4400" dirty="0">
                <a:solidFill>
                  <a:srgbClr val="000000"/>
                </a:solidFill>
                <a:latin typeface="Calibri Light"/>
              </a:rPr>
              <a:t>6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L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e programme </a:t>
            </a:r>
            <a:r>
              <a:rPr lang="fr-FR" sz="2400" dirty="0">
                <a:solidFill>
                  <a:srgbClr val="C00000"/>
                </a:solidFill>
                <a:latin typeface="Calibri Light"/>
              </a:rPr>
              <a:t>3</a:t>
            </a:r>
            <a:r>
              <a:rPr lang="fr-FR" sz="2400" b="0" i="0" u="none" strike="noStrike" kern="1200" cap="none" spc="0" baseline="0" dirty="0">
                <a:solidFill>
                  <a:srgbClr val="C00000"/>
                </a:solidFill>
                <a:uFillTx/>
                <a:latin typeface="Calibri Light"/>
              </a:rPr>
              <a:t>/3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4400" b="0" i="0" u="none" strike="noStrike" kern="1200" cap="none" spc="0" baseline="0" dirty="0">
              <a:solidFill>
                <a:srgbClr val="C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61B46B-21E1-D414-8237-22DE611A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1337970"/>
            <a:ext cx="790685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3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42285-6BFB-10B4-9AB0-55A0D8267029}"/>
              </a:ext>
            </a:extLst>
          </p:cNvPr>
          <p:cNvSpPr txBox="1"/>
          <p:nvPr/>
        </p:nvSpPr>
        <p:spPr>
          <a:xfrm>
            <a:off x="838203" y="365129"/>
            <a:ext cx="10515600" cy="64507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0" cap="none" spc="0" baseline="0" dirty="0">
                <a:solidFill>
                  <a:srgbClr val="000000"/>
                </a:solidFill>
                <a:uFillTx/>
                <a:latin typeface="Calibri Light"/>
              </a:rPr>
              <a:t>GI1</a:t>
            </a:r>
            <a:r>
              <a:rPr lang="fr-FR" sz="4400" b="0" i="0" u="none" strike="noStrike" kern="1200" cap="none" spc="0" baseline="0" dirty="0">
                <a:solidFill>
                  <a:srgbClr val="000000"/>
                </a:solidFill>
                <a:uFillTx/>
                <a:latin typeface="Calibri Light"/>
              </a:rPr>
              <a:t> </a:t>
            </a:r>
            <a:r>
              <a:rPr lang="fr-FR" sz="4400" b="0" i="0" u="none" strike="noStrike" kern="1200" cap="none" spc="0" baseline="0" dirty="0">
                <a:solidFill>
                  <a:srgbClr val="7030A0"/>
                </a:solidFill>
                <a:uFillTx/>
                <a:latin typeface="Calibri Light"/>
              </a:rPr>
              <a:t>Glossaire informatique1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C2F980E-4512-7ABD-6773-B3CACC0206FD}"/>
              </a:ext>
            </a:extLst>
          </p:cNvPr>
          <p:cNvSpPr txBox="1"/>
          <p:nvPr/>
        </p:nvSpPr>
        <p:spPr>
          <a:xfrm>
            <a:off x="719824" y="1087212"/>
            <a:ext cx="11010445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Instruction du langage :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ne nécessite pas d’importer de module pour les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utiliser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print(‘Bonjour’)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affiche Bonjour sur la console du PC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While test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Boucle tant que test est VRAI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import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pour importer des modules contenant des fonctions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import time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d’appeler les fonctions relatives au temps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time.sleep( x ) :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arrête l’exécution du programme pendant x secondes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import machine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module contenant les fonctions permettant d’agir sur les périphériques du pi pico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from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pour simplifier l’écriture on importe certaines fonctions directement dans une variable à l’aide de « from »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from machine import Pin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d’accéder à la fonction Pin du module machine uniquement.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ma_led</a:t>
            </a: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_verte = Pin( n, Pin.OUT 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permet d’indiquer comment on souhaite utiliser un GPIO, 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		ici on a configuré 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le p I/O N° n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en sortie tout ou rien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ma_led_verte.Toggle()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: inverse l’état de l’I/O associé à la variable. 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			Ici l’IO n passera de l’état haut (+3.3v) à l’état bas (0v) ou inversement</a:t>
            </a: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#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: En début de ligne permet d’écrire un commentaire, ce qui est écrit n’est pas une instruction et donc n’est pas pris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	en compte par le programme.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Variable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A=A+1 -&gt;Nouvelle valeur = ancienne valeur+1 , peut s’écrire A+=1</a:t>
            </a:r>
            <a:endParaRPr lang="fr-FR" sz="1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print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(‘’ texte ’’, A), </a:t>
            </a: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input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(‘’texte’’, B)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Opérateurs: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+,-,*,/,%,</a:t>
            </a:r>
            <a:r>
              <a:rPr lang="fr-FR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     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Données: int(), float(), str(), bool()=True or False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13F9714-E04D-56F5-FE7F-14123E7EC2C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2B06A3-4CAC-458E-B2F2-F1F2ED62ABCA}" type="slidenum">
              <a:rPr/>
              <a:t>9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8">
            <a:extLst>
              <a:ext uri="{FF2B5EF4-FFF2-40B4-BE49-F238E27FC236}">
                <a16:creationId xmlns:a16="http://schemas.microsoft.com/office/drawing/2014/main" id="{1CC65770-372B-2281-DE61-BA1D6C7674C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5CC449-CA62-4452-B34B-F0406D31D794}" type="slidenum">
              <a:rPr/>
              <a:t>9</a:t>
            </a:fld>
            <a:endParaRPr lang="fr-FR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6" name="Espace réservé de la date 9">
            <a:extLst>
              <a:ext uri="{FF2B5EF4-FFF2-40B4-BE49-F238E27FC236}">
                <a16:creationId xmlns:a16="http://schemas.microsoft.com/office/drawing/2014/main" id="{B036E1B5-0964-B825-4A99-6017ADED8F2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06/11/2023</a:t>
            </a:r>
          </a:p>
        </p:txBody>
      </p:sp>
      <p:sp>
        <p:nvSpPr>
          <p:cNvPr id="7" name="Espace réservé du pied de page 10">
            <a:extLst>
              <a:ext uri="{FF2B5EF4-FFF2-40B4-BE49-F238E27FC236}">
                <a16:creationId xmlns:a16="http://schemas.microsoft.com/office/drawing/2014/main" id="{9E38DF72-6D29-C6CD-9936-504C23A0F1C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Atelier Raspi N°2 Novembre 2023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1544</Words>
  <Application>Microsoft Office PowerPoint</Application>
  <PresentationFormat>Grand écran</PresentationFormat>
  <Paragraphs>208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Tahoma</vt:lpstr>
      <vt:lpstr>Thème Office</vt:lpstr>
      <vt:lpstr>Atelier Raspi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Raspi</dc:title>
  <dc:creator>Phil</dc:creator>
  <cp:lastModifiedBy>PE</cp:lastModifiedBy>
  <cp:revision>32</cp:revision>
  <cp:lastPrinted>2023-09-14T16:45:55Z</cp:lastPrinted>
  <dcterms:created xsi:type="dcterms:W3CDTF">2023-09-14T15:48:25Z</dcterms:created>
  <dcterms:modified xsi:type="dcterms:W3CDTF">2025-06-07T09:14:08Z</dcterms:modified>
</cp:coreProperties>
</file>