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9" r:id="rId3"/>
    <p:sldId id="280" r:id="rId4"/>
    <p:sldId id="281" r:id="rId5"/>
    <p:sldId id="282" r:id="rId6"/>
    <p:sldId id="283" r:id="rId7"/>
    <p:sldId id="285" r:id="rId8"/>
    <p:sldId id="284" r:id="rId9"/>
    <p:sldId id="267" r:id="rId10"/>
    <p:sldId id="286" r:id="rId11"/>
    <p:sldId id="287" r:id="rId12"/>
  </p:sldIdLst>
  <p:sldSz cx="12192000" cy="6858000"/>
  <p:notesSz cx="6797675" cy="99282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F10029-745F-C1AF-F635-6D06C241E5E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263581-41B5-F434-E911-843F78AA926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CB8DE6-DFDC-B96D-626C-1F612A44B3E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903903-4532-4ECF-96A9-DF89952F09F2}" type="datetime1">
              <a:rPr lang="fr-FR"/>
              <a:pPr lvl="0"/>
              <a:t>03/12/2024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E4994B-6E64-265E-65BC-77574721B48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A651AA-D859-57E6-D322-813AA49D00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27E60F-B084-4379-B252-20CA933B9B8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57826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5C7784-CAB9-9C4B-4F85-173A03F3A19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E24A86-CF0D-0F00-822C-00EA0D01103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DA355E-9172-0553-0616-B2627728965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99883D-5A60-4A4A-A860-4449737280FF}" type="datetime1">
              <a:rPr lang="fr-FR"/>
              <a:pPr lvl="0"/>
              <a:t>03/12/2024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B259CA-79FC-70D0-7319-804F5ECA3FD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869561-0AD8-2EA9-731E-5DD1270035F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C52082-77D7-4C74-B0E5-E1B98763C8C3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06044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01B54CB-C8B7-8A19-2439-D1D44C675FA7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B00AC9-79D0-27A6-6218-89573D0BBD1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F87719-3255-85F1-00BA-600338411B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37C078-BB3A-401E-B094-E838D2A72C3A}" type="datetime1">
              <a:rPr lang="fr-FR"/>
              <a:pPr lvl="0"/>
              <a:t>03/12/2024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5A2D51-4470-1083-B5AF-C109E3989EC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4F2CF3-1B9B-45A1-40FB-34D9DD4309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AA0148-F20B-4235-8335-5D608051FD5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0965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0E0302-EFCE-892B-BD5E-FF70B513C58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0DDB79-1644-A2BD-5B14-F859F224171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45B8BD-7617-623E-D992-04080102212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37A03C-07FA-4FC7-9094-577D0942E4AE}" type="datetime1">
              <a:rPr lang="fr-FR"/>
              <a:pPr lvl="0"/>
              <a:t>03/12/2024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E7FB99-5697-86B0-A8E4-375FAC1343D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75249D-F73A-5925-AF9A-397341766CF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BDA433-CBA6-4545-8EB0-300B6A338F2D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66077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AF3333-53DC-1BDB-B45D-AD2F6EF53D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C05BA6-3F77-C28B-6F19-DA2E7A1BF1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F9FBA3-B49D-DD7C-BEFE-2F25B77D86F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A0FB1B-54F7-4139-92B2-4BBAAC6B9907}" type="datetime1">
              <a:rPr lang="fr-FR"/>
              <a:pPr lvl="0"/>
              <a:t>03/12/2024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A23247-A315-4FF6-C04D-1A71F754BD4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92F920-7ACE-29F2-A9C2-33B85493EA4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30EB2F-8BE9-4A7D-BE11-14CBECFE87F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94722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E54DBA-8EDA-DD60-D075-5CBA0BBA558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0E0AB8-9B87-31FB-3C68-B2391950081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34C520-0EBB-4429-4C60-106BC5F56F1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B25C00-8B81-506D-2298-29C22713197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58F240-9EF1-4BAA-9785-33103A990EF4}" type="datetime1">
              <a:rPr lang="fr-FR"/>
              <a:pPr lvl="0"/>
              <a:t>03/12/2024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1897C4-F204-B84C-8F17-947F167C5D0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5A71BE-6742-31F5-483B-AB565A07353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06830E-293E-4BFB-BB0F-FD7459FA995E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68659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41832D-4867-04FF-2868-4F37650A04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B42BEF-2F95-2281-D18F-ED24A8B467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ECC281-7665-0366-03BF-C36B7613054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18915C7-B735-DBCB-CC87-05B2D3626D9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0CC03E-28AF-3AF5-9C42-C571289F425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65A2995-15EB-F593-894F-36F5FA5F939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799957-10E5-4F09-9021-DD6C98FC2F64}" type="datetime1">
              <a:rPr lang="fr-FR"/>
              <a:pPr lvl="0"/>
              <a:t>03/12/2024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EB39AC5-FE2C-8CC0-0182-91D1FB93F8A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C377EC8-2E14-53E4-BD4A-04CB8BD169A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3083FB-D0D4-49A4-A4D3-E0B734741136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78186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C3EF6-48E4-67BE-FE53-E59CDC2C7AB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FC4C98-1608-E3AD-125C-4838E2A0D7D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72BD41-21E0-4294-9292-F2497638B01F}" type="datetime1">
              <a:rPr lang="fr-FR"/>
              <a:pPr lvl="0"/>
              <a:t>03/12/2024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721391-04C9-29DE-1E94-7A291E01BC8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500E75-3154-73B4-4BFE-E14E6787C43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B5A246-A65B-4AB1-B2AB-8E806C3437F9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74728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7C7E9D7-2D84-DAF0-FCAD-30F646A241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CA6E26-3E39-49D9-BFFD-D8BAC5278869}" type="datetime1">
              <a:rPr lang="fr-FR"/>
              <a:pPr lvl="0"/>
              <a:t>03/12/2024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5AFD25A-9AAF-0D33-C730-3DE548A2220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399108-8873-582D-5CA3-99F66330908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7F870F-C60C-4CC9-81B6-5BB34CD4DCF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139701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937A54-FBAA-FAEA-3EBE-B91F14D8FA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D6BE94-C476-C63A-BF89-7C1934BEA11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E8CE4C-9C5D-D2A0-147D-F0F9789F2C1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4BE090-A0A6-F907-D4FF-2BF36067749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9567B4-0221-46D3-9376-D64749AE87B7}" type="datetime1">
              <a:rPr lang="fr-FR"/>
              <a:pPr lvl="0"/>
              <a:t>03/12/2024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0EF3A0-11FB-8E12-16A8-521D8EDE736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7E3D1C-84F9-C864-6B3E-EF4D18EE53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C6A3EF2-9B9B-412C-AF0C-D1AC5C30227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10221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EA365F-E6D4-7C78-AF4E-E12B3478E4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5635D04-564F-2013-5391-BFB61F903DF0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1368D6-31BD-7F94-ECFF-0852CA78794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D75048-DAB0-C30B-B4C4-A41FAEAD13F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D51F02-0810-45C0-90A0-DDBE0411DF2C}" type="datetime1">
              <a:rPr lang="fr-FR"/>
              <a:pPr lvl="0"/>
              <a:t>03/12/2024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162528-ED8E-346B-A5A9-44BEB42DFF6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FD751C-8E4B-A5FA-4F39-1DFC95FB6E4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FD792B-95DB-499D-BED0-B64AA2A94B80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942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CDAE2F-FCE6-088C-F7A2-DDA476E1DB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E4EA59-8471-368C-BE06-5AE3F9774B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8F1AD8-CCB2-E443-87A0-E66E4F43E31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ACA3741-9DA7-4E87-8FFE-29338BDF0620}" type="datetime1">
              <a:rPr lang="fr-FR"/>
              <a:pPr lvl="0"/>
              <a:t>03/12/2024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202D97-B9E2-54CE-CE06-1E61930150C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706A8A-2D61-3850-1132-2D68E90A25B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3DA010F5-AC6A-44D7-99F8-E3CF9471939B}" type="slidenum"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fr-FR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fr-FR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E72A27-F956-7790-CA42-5621C72F8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477" y="1378845"/>
            <a:ext cx="10170475" cy="4163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141BA09-5B79-B946-5779-2B3C1853C622}"/>
              </a:ext>
            </a:extLst>
          </p:cNvPr>
          <p:cNvSpPr txBox="1"/>
          <p:nvPr/>
        </p:nvSpPr>
        <p:spPr>
          <a:xfrm>
            <a:off x="838203" y="365129"/>
            <a:ext cx="10515600" cy="6301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A3Exx </a:t>
            </a:r>
            <a:r>
              <a:rPr lang="fr-FR" sz="4400" kern="0">
                <a:solidFill>
                  <a:srgbClr val="C00000"/>
                </a:solidFill>
                <a:latin typeface="Calibri Light"/>
              </a:rPr>
              <a:t>Le B</a:t>
            </a:r>
            <a:r>
              <a:rPr lang="fr-FR" sz="4400" b="0" i="0" u="none" strike="noStrike" kern="0" cap="none" spc="0" baseline="0">
                <a:solidFill>
                  <a:srgbClr val="C00000"/>
                </a:solidFill>
                <a:uFillTx/>
                <a:latin typeface="Calibri Light"/>
              </a:rPr>
              <a:t>uzzer</a:t>
            </a:r>
            <a:endParaRPr lang="fr-FR" sz="4400" b="0" i="0" u="none" strike="noStrike" kern="1200" cap="none" spc="0" baseline="0">
              <a:solidFill>
                <a:srgbClr val="000000"/>
              </a:solidFill>
              <a:uFillTx/>
              <a:latin typeface="Calibri Light" pitchFamily="34"/>
              <a:ea typeface="Calibri Light" pitchFamily="34"/>
              <a:cs typeface="Calibri Light" pitchFamily="34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02D01DE-99D2-D5B9-5C0B-6A3D19387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15" y="2105025"/>
            <a:ext cx="1571625" cy="26479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8207DEF-062C-B51E-ECE2-0080131D7FDE}"/>
              </a:ext>
            </a:extLst>
          </p:cNvPr>
          <p:cNvSpPr txBox="1"/>
          <p:nvPr/>
        </p:nvSpPr>
        <p:spPr>
          <a:xfrm>
            <a:off x="92885" y="4997558"/>
            <a:ext cx="631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Alim</a:t>
            </a:r>
          </a:p>
          <a:p>
            <a:r>
              <a:rPr lang="en-US"/>
              <a:t>3.3v</a:t>
            </a:r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F984B1-A7DA-33B4-C194-A92B96AAB06F}"/>
              </a:ext>
            </a:extLst>
          </p:cNvPr>
          <p:cNvSpPr txBox="1"/>
          <p:nvPr/>
        </p:nvSpPr>
        <p:spPr>
          <a:xfrm>
            <a:off x="722404" y="5459223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signal</a:t>
            </a:r>
            <a:endParaRPr lang="fr-F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1FA3BD-88BD-EBBC-4847-2338F92AF7D6}"/>
              </a:ext>
            </a:extLst>
          </p:cNvPr>
          <p:cNvSpPr txBox="1"/>
          <p:nvPr/>
        </p:nvSpPr>
        <p:spPr>
          <a:xfrm>
            <a:off x="1352771" y="508989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GND</a:t>
            </a:r>
            <a:endParaRPr lang="fr-FR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657933-AD31-ED2F-F31A-1EDDD3EED964}"/>
              </a:ext>
            </a:extLst>
          </p:cNvPr>
          <p:cNvCxnSpPr/>
          <p:nvPr/>
        </p:nvCxnSpPr>
        <p:spPr>
          <a:xfrm flipV="1">
            <a:off x="575648" y="4799141"/>
            <a:ext cx="239892" cy="244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045865-194C-581A-2C2E-9DD32481EC43}"/>
              </a:ext>
            </a:extLst>
          </p:cNvPr>
          <p:cNvCxnSpPr>
            <a:cxnSpLocks/>
          </p:cNvCxnSpPr>
          <p:nvPr/>
        </p:nvCxnSpPr>
        <p:spPr>
          <a:xfrm flipV="1">
            <a:off x="1031511" y="4816817"/>
            <a:ext cx="0" cy="546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537E657-7371-9233-4E89-F7DF8F66689A}"/>
              </a:ext>
            </a:extLst>
          </p:cNvPr>
          <p:cNvCxnSpPr>
            <a:cxnSpLocks/>
          </p:cNvCxnSpPr>
          <p:nvPr/>
        </p:nvCxnSpPr>
        <p:spPr>
          <a:xfrm flipH="1" flipV="1">
            <a:off x="1338234" y="4815349"/>
            <a:ext cx="349725" cy="290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5B4FA8-EA6B-F732-C4FC-C5DABEF6739B}"/>
              </a:ext>
            </a:extLst>
          </p:cNvPr>
          <p:cNvSpPr txBox="1"/>
          <p:nvPr/>
        </p:nvSpPr>
        <p:spPr>
          <a:xfrm>
            <a:off x="838203" y="365129"/>
            <a:ext cx="10515600" cy="6301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A3Exx Programme à écrire</a:t>
            </a:r>
            <a:endParaRPr lang="fr-FR" sz="4400" b="0" i="0" u="none" strike="noStrike" kern="1200" cap="none" spc="0" baseline="0">
              <a:solidFill>
                <a:srgbClr val="4472C4"/>
              </a:solidFill>
              <a:uFillTx/>
              <a:latin typeface="Calibri Light"/>
            </a:endParaRPr>
          </a:p>
        </p:txBody>
      </p:sp>
      <p:sp>
        <p:nvSpPr>
          <p:cNvPr id="3" name="ZoneTexte 3">
            <a:extLst>
              <a:ext uri="{FF2B5EF4-FFF2-40B4-BE49-F238E27FC236}">
                <a16:creationId xmlns:a16="http://schemas.microsoft.com/office/drawing/2014/main" id="{DD74A785-398D-3ADC-262E-75E20FECB158}"/>
              </a:ext>
            </a:extLst>
          </p:cNvPr>
          <p:cNvSpPr txBox="1"/>
          <p:nvPr/>
        </p:nvSpPr>
        <p:spPr>
          <a:xfrm>
            <a:off x="1062733" y="1465050"/>
            <a:ext cx="9774601" cy="48013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>
                <a:solidFill>
                  <a:srgbClr val="000000"/>
                </a:solidFill>
                <a:latin typeface="Calibri"/>
              </a:rPr>
              <a:t>I</a:t>
            </a: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mporter </a:t>
            </a:r>
            <a:r>
              <a:rPr lang="fr-FR">
                <a:solidFill>
                  <a:srgbClr val="000000"/>
                </a:solidFill>
                <a:latin typeface="Calibri"/>
              </a:rPr>
              <a:t>les modules nécessaires: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>
                <a:solidFill>
                  <a:srgbClr val="000000"/>
                </a:solidFill>
                <a:latin typeface="Calibri"/>
              </a:rPr>
              <a:t>Machine pour avoir accès aux IOs (Pin)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Time pour pouvoir compter le temps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>
                <a:solidFill>
                  <a:srgbClr val="000000"/>
                </a:solidFill>
                <a:latin typeface="Calibri"/>
              </a:rPr>
              <a:t>Buzzer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>
                <a:solidFill>
                  <a:srgbClr val="000000"/>
                </a:solidFill>
                <a:latin typeface="Calibri"/>
              </a:rPr>
              <a:t>Définitions des fréquences des notes à utiliser sous forme de liste de paires note/freq: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BR" i="1">
                <a:solidFill>
                  <a:srgbClr val="000000"/>
                </a:solidFill>
                <a:latin typeface="Calibri"/>
              </a:rPr>
              <a:t>freq_notes = {"do":1046, "re":1175,</a:t>
            </a:r>
            <a:r>
              <a:rPr lang="en-US" i="1">
                <a:solidFill>
                  <a:srgbClr val="000000"/>
                </a:solidFill>
                <a:latin typeface="Calibri"/>
              </a:rPr>
              <a:t>...}</a:t>
            </a:r>
            <a:endParaRPr lang="fr-FR" i="1">
              <a:solidFill>
                <a:srgbClr val="000000"/>
              </a:solidFill>
              <a:latin typeface="Calibri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>
                <a:solidFill>
                  <a:srgbClr val="000000"/>
                </a:solidFill>
                <a:latin typeface="Calibri"/>
              </a:rPr>
              <a:t>Déclaration du buzzer (Pin 2)</a:t>
            </a: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>
                <a:solidFill>
                  <a:srgbClr val="000000"/>
                </a:solidFill>
                <a:latin typeface="Calibri"/>
              </a:rPr>
              <a:t>On éteint le buzzer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R="0" lvl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>
                <a:solidFill>
                  <a:srgbClr val="000000"/>
                </a:solidFill>
                <a:latin typeface="Calibri"/>
              </a:rPr>
              <a:t>On crée une fonction joue_note qui prends comme paramètres une note et le temps qu’elle doit être jouée.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>
                <a:solidFill>
                  <a:srgbClr val="000000"/>
                </a:solidFill>
                <a:latin typeface="Calibri"/>
              </a:rPr>
              <a:t>Le programme principal parcours la liste (</a:t>
            </a:r>
            <a:r>
              <a:rPr lang="fr-FR" i="1">
                <a:solidFill>
                  <a:srgbClr val="000000"/>
                </a:solidFill>
                <a:latin typeface="Calibri"/>
              </a:rPr>
              <a:t>for note in ..</a:t>
            </a:r>
            <a:r>
              <a:rPr lang="fr-FR">
                <a:solidFill>
                  <a:srgbClr val="000000"/>
                </a:solidFill>
                <a:latin typeface="Calibri"/>
              </a:rPr>
              <a:t>.) et appelle la fonction à chaque note...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410505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5B4FA8-EA6B-F732-C4FC-C5DABEF6739B}"/>
              </a:ext>
            </a:extLst>
          </p:cNvPr>
          <p:cNvSpPr txBox="1"/>
          <p:nvPr/>
        </p:nvSpPr>
        <p:spPr>
          <a:xfrm>
            <a:off x="838203" y="365129"/>
            <a:ext cx="10515600" cy="6301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A3Exx Correction</a:t>
            </a:r>
            <a:endParaRPr lang="fr-FR" sz="4400" b="0" i="0" u="none" strike="noStrike" kern="1200" cap="none" spc="0" baseline="0">
              <a:solidFill>
                <a:srgbClr val="4472C4"/>
              </a:solidFill>
              <a:uFillTx/>
              <a:latin typeface="Calibri Ligh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F58CA9-D943-94B0-0C2E-C6DD888AEB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1836" r="10998"/>
          <a:stretch/>
        </p:blipFill>
        <p:spPr>
          <a:xfrm>
            <a:off x="5905466" y="1454272"/>
            <a:ext cx="5448337" cy="45288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E34C67-EBCB-5C69-A70C-97F7B48E53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8141" b="47339"/>
          <a:stretch/>
        </p:blipFill>
        <p:spPr>
          <a:xfrm>
            <a:off x="296353" y="1318806"/>
            <a:ext cx="5144891" cy="508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0200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41BA09-5B79-B946-5779-2B3C1853C622}"/>
              </a:ext>
            </a:extLst>
          </p:cNvPr>
          <p:cNvSpPr txBox="1"/>
          <p:nvPr/>
        </p:nvSpPr>
        <p:spPr>
          <a:xfrm>
            <a:off x="838203" y="365129"/>
            <a:ext cx="10515600" cy="6301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A3Exx </a:t>
            </a:r>
            <a:r>
              <a:rPr lang="fr-FR" sz="4400" b="0" i="0" u="none" strike="noStrike" kern="0" cap="none" spc="0" baseline="0">
                <a:solidFill>
                  <a:srgbClr val="C00000"/>
                </a:solidFill>
                <a:uFillTx/>
                <a:latin typeface="Calibri Light"/>
              </a:rPr>
              <a:t>Le son</a:t>
            </a:r>
            <a:endParaRPr lang="fr-FR" sz="4400" b="0" i="0" u="none" strike="noStrike" kern="1200" cap="none" spc="0" baseline="0">
              <a:solidFill>
                <a:srgbClr val="000000"/>
              </a:solidFill>
              <a:uFillTx/>
              <a:latin typeface="Calibri Light" pitchFamily="34"/>
              <a:ea typeface="Calibri Light" pitchFamily="34"/>
              <a:cs typeface="Calibri Light" pitchFamily="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7A6DFE-A008-C6EA-6442-7B0229F28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118" y="1037287"/>
            <a:ext cx="8259763" cy="57727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53FFB0-5F7F-6FCE-6F0B-933DAF1975C6}"/>
              </a:ext>
            </a:extLst>
          </p:cNvPr>
          <p:cNvSpPr txBox="1"/>
          <p:nvPr/>
        </p:nvSpPr>
        <p:spPr>
          <a:xfrm>
            <a:off x="6025662" y="2954215"/>
            <a:ext cx="250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t</a:t>
            </a:r>
            <a:endParaRPr lang="fr-FR" sz="1600"/>
          </a:p>
        </p:txBody>
      </p:sp>
    </p:spTree>
    <p:extLst>
      <p:ext uri="{BB962C8B-B14F-4D97-AF65-F5344CB8AC3E}">
        <p14:creationId xmlns:p14="http://schemas.microsoft.com/office/powerpoint/2010/main" val="14739796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41BA09-5B79-B946-5779-2B3C1853C622}"/>
              </a:ext>
            </a:extLst>
          </p:cNvPr>
          <p:cNvSpPr txBox="1"/>
          <p:nvPr/>
        </p:nvSpPr>
        <p:spPr>
          <a:xfrm>
            <a:off x="838203" y="365129"/>
            <a:ext cx="10515600" cy="6301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A3Exx </a:t>
            </a:r>
            <a:r>
              <a:rPr lang="fr-FR" sz="4400" kern="0">
                <a:solidFill>
                  <a:srgbClr val="C00000"/>
                </a:solidFill>
                <a:latin typeface="Calibri Light"/>
              </a:rPr>
              <a:t>Jouer une note</a:t>
            </a:r>
            <a:endParaRPr lang="fr-FR" sz="4400" b="0" i="0" u="none" strike="noStrike" kern="1200" cap="none" spc="0" baseline="0">
              <a:solidFill>
                <a:srgbClr val="000000"/>
              </a:solidFill>
              <a:uFillTx/>
              <a:latin typeface="Calibri Light" pitchFamily="34"/>
              <a:ea typeface="Calibri Light" pitchFamily="34"/>
              <a:cs typeface="Calibri Light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06D1E-9FCE-40F8-1B9E-F8EF0C17A0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7725"/>
          <a:stretch/>
        </p:blipFill>
        <p:spPr>
          <a:xfrm>
            <a:off x="343605" y="1505478"/>
            <a:ext cx="11745489" cy="11361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89315D-1BB7-6C05-6163-D02C071BCB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4788"/>
          <a:stretch/>
        </p:blipFill>
        <p:spPr>
          <a:xfrm>
            <a:off x="522114" y="2915313"/>
            <a:ext cx="10771152" cy="298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6192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41BA09-5B79-B946-5779-2B3C1853C622}"/>
              </a:ext>
            </a:extLst>
          </p:cNvPr>
          <p:cNvSpPr txBox="1"/>
          <p:nvPr/>
        </p:nvSpPr>
        <p:spPr>
          <a:xfrm>
            <a:off x="838203" y="365129"/>
            <a:ext cx="10515600" cy="6301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A3Exx </a:t>
            </a:r>
            <a:r>
              <a:rPr lang="fr-FR" sz="4400" b="0" i="0" u="none" strike="noStrike" kern="0" cap="none" spc="0" baseline="0">
                <a:solidFill>
                  <a:srgbClr val="C00000"/>
                </a:solidFill>
                <a:uFillTx/>
                <a:latin typeface="Calibri Light"/>
              </a:rPr>
              <a:t>Les notes et leurs fréquences</a:t>
            </a:r>
            <a:endParaRPr lang="fr-FR" sz="4400" b="0" i="0" u="none" strike="noStrike" kern="1200" cap="none" spc="0" baseline="0">
              <a:solidFill>
                <a:srgbClr val="000000"/>
              </a:solidFill>
              <a:uFillTx/>
              <a:latin typeface="Calibri Light" pitchFamily="34"/>
              <a:ea typeface="Calibri Light" pitchFamily="34"/>
              <a:cs typeface="Calibri Light" pitchFamily="34"/>
            </a:endParaRPr>
          </a:p>
        </p:txBody>
      </p:sp>
      <p:pic>
        <p:nvPicPr>
          <p:cNvPr id="4" name="Picture 3" descr="A piano keys with different notes&#10;&#10;Description automatically generated">
            <a:extLst>
              <a:ext uri="{FF2B5EF4-FFF2-40B4-BE49-F238E27FC236}">
                <a16:creationId xmlns:a16="http://schemas.microsoft.com/office/drawing/2014/main" id="{CDA55A26-D532-7B09-D0C2-ADE1547E9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978" y="2467431"/>
            <a:ext cx="2348089" cy="19231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5479CE-A0BF-C6B5-3308-01E17AB72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33" y="1122355"/>
            <a:ext cx="8849009" cy="5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4591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41BA09-5B79-B946-5779-2B3C1853C622}"/>
              </a:ext>
            </a:extLst>
          </p:cNvPr>
          <p:cNvSpPr txBox="1"/>
          <p:nvPr/>
        </p:nvSpPr>
        <p:spPr>
          <a:xfrm>
            <a:off x="838203" y="365129"/>
            <a:ext cx="10515600" cy="6301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A3Exx </a:t>
            </a:r>
            <a:r>
              <a:rPr lang="fr-FR" sz="4400" b="0" i="0" u="none" strike="noStrike" kern="0" cap="none" spc="0" baseline="0">
                <a:solidFill>
                  <a:srgbClr val="C00000"/>
                </a:solidFill>
                <a:uFillTx/>
                <a:latin typeface="Calibri Light"/>
              </a:rPr>
              <a:t>Durée d’une note</a:t>
            </a:r>
            <a:endParaRPr lang="fr-FR" sz="4400" b="0" i="0" u="none" strike="noStrike" kern="1200" cap="none" spc="0" baseline="0">
              <a:solidFill>
                <a:srgbClr val="000000"/>
              </a:solidFill>
              <a:uFillTx/>
              <a:latin typeface="Calibri Light" pitchFamily="34"/>
              <a:ea typeface="Calibri Light" pitchFamily="34"/>
              <a:cs typeface="Calibri Light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AB03B-0D6D-6CD3-C715-4ECB0914E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86" y="1879253"/>
            <a:ext cx="6123381" cy="37087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619180-1A37-D255-DC9A-1C29EE410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318" y="1422223"/>
            <a:ext cx="5119993" cy="401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8998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41BA09-5B79-B946-5779-2B3C1853C622}"/>
              </a:ext>
            </a:extLst>
          </p:cNvPr>
          <p:cNvSpPr txBox="1"/>
          <p:nvPr/>
        </p:nvSpPr>
        <p:spPr>
          <a:xfrm>
            <a:off x="838203" y="365129"/>
            <a:ext cx="10515600" cy="6301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A3Exx </a:t>
            </a:r>
            <a:r>
              <a:rPr lang="fr-FR" sz="4400" b="0" i="0" u="none" strike="noStrike" kern="0" cap="none" spc="0" baseline="0">
                <a:solidFill>
                  <a:srgbClr val="C00000"/>
                </a:solidFill>
                <a:uFillTx/>
                <a:latin typeface="Calibri Light"/>
              </a:rPr>
              <a:t>Partitions simples (décodées)</a:t>
            </a:r>
            <a:endParaRPr lang="fr-FR" sz="4400" b="0" i="0" u="none" strike="noStrike" kern="1200" cap="none" spc="0" baseline="0">
              <a:solidFill>
                <a:srgbClr val="000000"/>
              </a:solidFill>
              <a:uFillTx/>
              <a:latin typeface="Calibri Light" pitchFamily="34"/>
              <a:ea typeface="Calibri Light" pitchFamily="34"/>
              <a:cs typeface="Calibri Light" pitchFamily="34"/>
            </a:endParaRPr>
          </a:p>
        </p:txBody>
      </p:sp>
      <p:pic>
        <p:nvPicPr>
          <p:cNvPr id="4" name="Picture 3" descr="A sheet of music with piano keys&#10;&#10;Description automatically generated">
            <a:extLst>
              <a:ext uri="{FF2B5EF4-FFF2-40B4-BE49-F238E27FC236}">
                <a16:creationId xmlns:a16="http://schemas.microsoft.com/office/drawing/2014/main" id="{7B5E199F-32F4-989A-6E27-AD8165584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9" y="1198605"/>
            <a:ext cx="3416986" cy="4829662"/>
          </a:xfrm>
          <a:prstGeom prst="rect">
            <a:avLst/>
          </a:prstGeom>
        </p:spPr>
      </p:pic>
      <p:pic>
        <p:nvPicPr>
          <p:cNvPr id="8" name="Picture 7" descr="A sheet of music with piano keys&#10;&#10;Description automatically generated">
            <a:extLst>
              <a:ext uri="{FF2B5EF4-FFF2-40B4-BE49-F238E27FC236}">
                <a16:creationId xmlns:a16="http://schemas.microsoft.com/office/drawing/2014/main" id="{BB46FAF5-1581-65FD-FBAD-062D30B39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773" y="1297802"/>
            <a:ext cx="3418495" cy="48296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00C15F-4DC3-C0C5-0AAB-78B68BD35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901" y="1198605"/>
            <a:ext cx="49815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9077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41BA09-5B79-B946-5779-2B3C1853C622}"/>
              </a:ext>
            </a:extLst>
          </p:cNvPr>
          <p:cNvSpPr txBox="1"/>
          <p:nvPr/>
        </p:nvSpPr>
        <p:spPr>
          <a:xfrm>
            <a:off x="838203" y="365129"/>
            <a:ext cx="10515600" cy="6301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A3Exx </a:t>
            </a:r>
            <a:r>
              <a:rPr lang="fr-FR" sz="4400" b="0" i="0" u="none" strike="noStrike" kern="0" cap="none" spc="0" baseline="0">
                <a:solidFill>
                  <a:srgbClr val="C00000"/>
                </a:solidFill>
                <a:uFillTx/>
                <a:latin typeface="Calibri Light"/>
              </a:rPr>
              <a:t>Partitions à décoder</a:t>
            </a:r>
            <a:endParaRPr lang="fr-FR" sz="4400" b="0" i="0" u="none" strike="noStrike" kern="1200" cap="none" spc="0" baseline="0">
              <a:solidFill>
                <a:srgbClr val="000000"/>
              </a:solidFill>
              <a:uFillTx/>
              <a:latin typeface="Calibri Light" pitchFamily="34"/>
              <a:ea typeface="Calibri Light" pitchFamily="34"/>
              <a:cs typeface="Calibri Light" pitchFamily="34"/>
            </a:endParaRPr>
          </a:p>
        </p:txBody>
      </p:sp>
      <p:pic>
        <p:nvPicPr>
          <p:cNvPr id="4" name="Picture 3" descr="A sheet music with notes&#10;&#10;Description automatically generated">
            <a:extLst>
              <a:ext uri="{FF2B5EF4-FFF2-40B4-BE49-F238E27FC236}">
                <a16:creationId xmlns:a16="http://schemas.microsoft.com/office/drawing/2014/main" id="{C5D474D5-625D-1363-1600-8ECF5F030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1482"/>
            <a:ext cx="7150295" cy="4518378"/>
          </a:xfrm>
          <a:prstGeom prst="rect">
            <a:avLst/>
          </a:prstGeom>
        </p:spPr>
      </p:pic>
      <p:pic>
        <p:nvPicPr>
          <p:cNvPr id="8" name="Picture 7" descr="A sheet music with notes&#10;&#10;Description automatically generated">
            <a:extLst>
              <a:ext uri="{FF2B5EF4-FFF2-40B4-BE49-F238E27FC236}">
                <a16:creationId xmlns:a16="http://schemas.microsoft.com/office/drawing/2014/main" id="{9D3F3A1F-310D-01C6-7ECF-77DA8E728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589" y="183531"/>
            <a:ext cx="4622293" cy="653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0856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41BA09-5B79-B946-5779-2B3C1853C622}"/>
              </a:ext>
            </a:extLst>
          </p:cNvPr>
          <p:cNvSpPr txBox="1"/>
          <p:nvPr/>
        </p:nvSpPr>
        <p:spPr>
          <a:xfrm>
            <a:off x="838203" y="365129"/>
            <a:ext cx="10515600" cy="6301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A3Exx </a:t>
            </a:r>
            <a:r>
              <a:rPr lang="fr-FR" sz="4400" b="0" i="0" u="none" strike="noStrike" kern="0" cap="none" spc="0" baseline="0">
                <a:solidFill>
                  <a:srgbClr val="C00000"/>
                </a:solidFill>
                <a:uFillTx/>
                <a:latin typeface="Calibri Light"/>
              </a:rPr>
              <a:t>Partitions à décoder</a:t>
            </a:r>
            <a:endParaRPr lang="fr-FR" sz="4400" b="0" i="0" u="none" strike="noStrike" kern="1200" cap="none" spc="0" baseline="0">
              <a:solidFill>
                <a:srgbClr val="000000"/>
              </a:solidFill>
              <a:uFillTx/>
              <a:latin typeface="Calibri Light" pitchFamily="34"/>
              <a:ea typeface="Calibri Light" pitchFamily="34"/>
              <a:cs typeface="Calibri Light" pitchFamily="34"/>
            </a:endParaRPr>
          </a:p>
        </p:txBody>
      </p:sp>
      <p:pic>
        <p:nvPicPr>
          <p:cNvPr id="7" name="Picture 6" descr="A sheet music with notes&#10;&#10;Description automatically generated">
            <a:extLst>
              <a:ext uri="{FF2B5EF4-FFF2-40B4-BE49-F238E27FC236}">
                <a16:creationId xmlns:a16="http://schemas.microsoft.com/office/drawing/2014/main" id="{617FA022-B2D3-08BD-2765-CBD3DEE80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350" y="134095"/>
            <a:ext cx="4547535" cy="6481194"/>
          </a:xfrm>
          <a:prstGeom prst="rect">
            <a:avLst/>
          </a:prstGeom>
        </p:spPr>
      </p:pic>
      <p:pic>
        <p:nvPicPr>
          <p:cNvPr id="11" name="Picture 10" descr="A sheet music with notes&#10;&#10;Description automatically generated">
            <a:extLst>
              <a:ext uri="{FF2B5EF4-FFF2-40B4-BE49-F238E27FC236}">
                <a16:creationId xmlns:a16="http://schemas.microsoft.com/office/drawing/2014/main" id="{27DCDE4F-8118-C8D7-B431-D57F50788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2"/>
          <a:stretch/>
        </p:blipFill>
        <p:spPr>
          <a:xfrm>
            <a:off x="100312" y="1527812"/>
            <a:ext cx="7098572" cy="398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9527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5B4FA8-EA6B-F732-C4FC-C5DABEF6739B}"/>
              </a:ext>
            </a:extLst>
          </p:cNvPr>
          <p:cNvSpPr txBox="1"/>
          <p:nvPr/>
        </p:nvSpPr>
        <p:spPr>
          <a:xfrm>
            <a:off x="838203" y="365129"/>
            <a:ext cx="10515600" cy="6301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44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A3Exx </a:t>
            </a:r>
            <a:r>
              <a:rPr lang="fr-FR" sz="4400" b="0" i="0" u="none" strike="noStrike" kern="1200" cap="none" spc="0" baseline="0">
                <a:solidFill>
                  <a:srgbClr val="4472C4"/>
                </a:solidFill>
                <a:uFillTx/>
                <a:latin typeface="Calibri Light"/>
              </a:rPr>
              <a:t>Utilisation de la librairie Buzzer.</a:t>
            </a:r>
          </a:p>
        </p:txBody>
      </p:sp>
      <p:sp>
        <p:nvSpPr>
          <p:cNvPr id="3" name="ZoneTexte 3">
            <a:extLst>
              <a:ext uri="{FF2B5EF4-FFF2-40B4-BE49-F238E27FC236}">
                <a16:creationId xmlns:a16="http://schemas.microsoft.com/office/drawing/2014/main" id="{DD74A785-398D-3ADC-262E-75E20FECB158}"/>
              </a:ext>
            </a:extLst>
          </p:cNvPr>
          <p:cNvSpPr txBox="1"/>
          <p:nvPr/>
        </p:nvSpPr>
        <p:spPr>
          <a:xfrm>
            <a:off x="4754200" y="1713405"/>
            <a:ext cx="6911746" cy="34163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Fonctions utilisées: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>
                <a:solidFill>
                  <a:srgbClr val="000000"/>
                </a:solidFill>
                <a:latin typeface="Calibri"/>
              </a:rPr>
              <a:t>buzzer</a:t>
            </a: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= Buzzer(i_pin_num</a:t>
            </a:r>
            <a:r>
              <a:rPr lang="en-US" sz="1800" b="1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) </a:t>
            </a:r>
            <a:r>
              <a:rPr lang="en-US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-&gt;</a:t>
            </a:r>
            <a:r>
              <a:rPr lang="en-US" sz="1800" b="1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en-US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on va utiliser la classe Buzzer avec </a:t>
            </a:r>
            <a:r>
              <a:rPr lang="en-US" i="1">
                <a:solidFill>
                  <a:srgbClr val="000000"/>
                </a:solidFill>
                <a:latin typeface="Calibri"/>
              </a:rPr>
              <a:t>un</a:t>
            </a:r>
            <a:r>
              <a:rPr lang="en-US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paramètre:</a:t>
            </a:r>
            <a:r>
              <a:rPr lang="en-US" sz="1800" b="0" i="1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 </a:t>
            </a:r>
            <a:r>
              <a:rPr lang="en-US" sz="1800" b="0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 le numéro de pin sur laquelle est branché le buzzer.</a:t>
            </a:r>
            <a:endParaRPr lang="en-US" sz="1800" b="0" i="1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1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a-DK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buzzer.set_freq(i_</a:t>
            </a: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frequence</a:t>
            </a:r>
            <a:r>
              <a:rPr lang="da-DK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): </a:t>
            </a:r>
            <a:r>
              <a:rPr lang="da-DK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-&gt;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fréquence que l’on veut envoyer au buzzer.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buzzer.start():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-&gt; on démarre le buzzer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buzzer.stop(): </a:t>
            </a: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-&gt; on arrête le buzzer</a:t>
            </a: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543D6C-5301-0EC5-DCEA-C458F01C31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1" r="-1"/>
          <a:stretch/>
        </p:blipFill>
        <p:spPr>
          <a:xfrm>
            <a:off x="261508" y="1968642"/>
            <a:ext cx="4283207" cy="290584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cf8c7287-838c-46dd-b281-b1140229e67a}" enabled="1" method="Privileged" siteId="{75e027c9-20d5-47d5-b82f-77d7cd041e8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228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Raspi</dc:title>
  <dc:creator>Phil</dc:creator>
  <cp:lastModifiedBy>Laurence ARMANET</cp:lastModifiedBy>
  <cp:revision>9</cp:revision>
  <cp:lastPrinted>2024-12-02T09:06:29Z</cp:lastPrinted>
  <dcterms:created xsi:type="dcterms:W3CDTF">2023-09-14T15:48:25Z</dcterms:created>
  <dcterms:modified xsi:type="dcterms:W3CDTF">2024-12-03T08:46:53Z</dcterms:modified>
</cp:coreProperties>
</file>