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C\SecondSem\HashTable\output\table.sc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C\SecondSem\HashTable\output\table.sc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C\SecondSem\HashTable\output\table.sc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C\SecondSem\HashTable\output\table.sc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C\SecondSem\HashTable\output\table.sc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C\SecondSem\HashTable\output\table.sc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SC\SecondSem\HashTable\output\table.sc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>
                <a:effectLst/>
              </a:rPr>
              <a:t>Return ASCII first letter</a:t>
            </a:r>
            <a:endParaRPr lang="ru-RU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0939456"/>
        <c:axId val="410934536"/>
      </c:barChart>
      <c:catAx>
        <c:axId val="410939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34536"/>
        <c:crosses val="autoZero"/>
        <c:auto val="1"/>
        <c:lblAlgn val="ctr"/>
        <c:lblOffset val="100"/>
        <c:noMultiLvlLbl val="0"/>
      </c:catAx>
      <c:valAx>
        <c:axId val="41093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394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 smtClean="0">
                <a:effectLst/>
              </a:rPr>
              <a:t>Return ASCII first letter</a:t>
            </a:r>
            <a:endParaRPr lang="ru-RU" sz="16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table!$B$3:$Q$3</c:f>
              <c:numCache>
                <c:formatCode>General</c:formatCode>
                <c:ptCount val="16"/>
                <c:pt idx="0">
                  <c:v>498</c:v>
                </c:pt>
                <c:pt idx="1">
                  <c:v>474</c:v>
                </c:pt>
                <c:pt idx="2">
                  <c:v>749</c:v>
                </c:pt>
                <c:pt idx="3">
                  <c:v>1398</c:v>
                </c:pt>
                <c:pt idx="4">
                  <c:v>918</c:v>
                </c:pt>
                <c:pt idx="5">
                  <c:v>377</c:v>
                </c:pt>
                <c:pt idx="6">
                  <c:v>535</c:v>
                </c:pt>
                <c:pt idx="7">
                  <c:v>785</c:v>
                </c:pt>
                <c:pt idx="8">
                  <c:v>428</c:v>
                </c:pt>
                <c:pt idx="9">
                  <c:v>265</c:v>
                </c:pt>
                <c:pt idx="10">
                  <c:v>55</c:v>
                </c:pt>
                <c:pt idx="11">
                  <c:v>98</c:v>
                </c:pt>
                <c:pt idx="12">
                  <c:v>332</c:v>
                </c:pt>
                <c:pt idx="13">
                  <c:v>397</c:v>
                </c:pt>
                <c:pt idx="14">
                  <c:v>179</c:v>
                </c:pt>
                <c:pt idx="15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9-4F34-B27C-AC833FA61C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0937488"/>
        <c:axId val="410943392"/>
      </c:barChart>
      <c:catAx>
        <c:axId val="410937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43392"/>
        <c:crosses val="autoZero"/>
        <c:auto val="1"/>
        <c:lblAlgn val="ctr"/>
        <c:lblOffset val="100"/>
        <c:noMultiLvlLbl val="0"/>
      </c:catAx>
      <c:valAx>
        <c:axId val="41094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3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>
                <a:effectLst/>
              </a:rPr>
              <a:t>Return ASCII first letter</a:t>
            </a:r>
            <a:endParaRPr lang="ru-RU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0939456"/>
        <c:axId val="410934536"/>
      </c:barChart>
      <c:catAx>
        <c:axId val="410939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34536"/>
        <c:crosses val="autoZero"/>
        <c:auto val="1"/>
        <c:lblAlgn val="ctr"/>
        <c:lblOffset val="100"/>
        <c:noMultiLvlLbl val="0"/>
      </c:catAx>
      <c:valAx>
        <c:axId val="41093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394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 smtClean="0">
                <a:effectLst/>
              </a:rPr>
              <a:t>Return ASCII all </a:t>
            </a:r>
            <a:r>
              <a:rPr lang="en-US" sz="1600" b="0" i="0" u="none" strike="noStrike" baseline="0" dirty="0" err="1" smtClean="0">
                <a:effectLst/>
              </a:rPr>
              <a:t>str</a:t>
            </a:r>
            <a:r>
              <a:rPr lang="en-US" sz="1600" b="0" i="0" u="none" strike="noStrike" baseline="0" dirty="0" smtClean="0">
                <a:effectLst/>
              </a:rPr>
              <a:t> letter</a:t>
            </a:r>
            <a:endParaRPr lang="ru-RU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9239824714556124E-2"/>
          <c:y val="0.10020964360587002"/>
          <c:w val="0.93703898977501576"/>
          <c:h val="0.8362900097393486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table!$B$5:$Q$5</c:f>
              <c:numCache>
                <c:formatCode>General</c:formatCode>
                <c:ptCount val="16"/>
                <c:pt idx="0">
                  <c:v>4</c:v>
                </c:pt>
                <c:pt idx="1">
                  <c:v>18</c:v>
                </c:pt>
                <c:pt idx="2">
                  <c:v>72</c:v>
                </c:pt>
                <c:pt idx="3">
                  <c:v>337</c:v>
                </c:pt>
                <c:pt idx="4">
                  <c:v>947</c:v>
                </c:pt>
                <c:pt idx="5">
                  <c:v>1466</c:v>
                </c:pt>
                <c:pt idx="6">
                  <c:v>1428</c:v>
                </c:pt>
                <c:pt idx="7">
                  <c:v>1178</c:v>
                </c:pt>
                <c:pt idx="8">
                  <c:v>934</c:v>
                </c:pt>
                <c:pt idx="9">
                  <c:v>574</c:v>
                </c:pt>
                <c:pt idx="10">
                  <c:v>359</c:v>
                </c:pt>
                <c:pt idx="11">
                  <c:v>215</c:v>
                </c:pt>
                <c:pt idx="12">
                  <c:v>110</c:v>
                </c:pt>
                <c:pt idx="13">
                  <c:v>53</c:v>
                </c:pt>
                <c:pt idx="14">
                  <c:v>20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C-49F8-B527-7D98CEAB9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9715776"/>
        <c:axId val="409717744"/>
      </c:barChart>
      <c:catAx>
        <c:axId val="409715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9717744"/>
        <c:crosses val="autoZero"/>
        <c:auto val="1"/>
        <c:lblAlgn val="ctr"/>
        <c:lblOffset val="100"/>
        <c:noMultiLvlLbl val="0"/>
      </c:catAx>
      <c:valAx>
        <c:axId val="40971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971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>
                <a:effectLst/>
              </a:rPr>
              <a:t>Return length of </a:t>
            </a:r>
            <a:r>
              <a:rPr lang="en-US" sz="1800" baseline="0" dirty="0" err="1" smtClean="0">
                <a:effectLst/>
              </a:rPr>
              <a:t>str</a:t>
            </a:r>
            <a:endParaRPr lang="ru-RU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table!$B$7:$Q$7</c:f>
              <c:numCache>
                <c:formatCode>General</c:formatCode>
                <c:ptCount val="16"/>
                <c:pt idx="0">
                  <c:v>487</c:v>
                </c:pt>
                <c:pt idx="1">
                  <c:v>442</c:v>
                </c:pt>
                <c:pt idx="2">
                  <c:v>488</c:v>
                </c:pt>
                <c:pt idx="3">
                  <c:v>478</c:v>
                </c:pt>
                <c:pt idx="4">
                  <c:v>515</c:v>
                </c:pt>
                <c:pt idx="5">
                  <c:v>458</c:v>
                </c:pt>
                <c:pt idx="6">
                  <c:v>457</c:v>
                </c:pt>
                <c:pt idx="7">
                  <c:v>448</c:v>
                </c:pt>
                <c:pt idx="8">
                  <c:v>518</c:v>
                </c:pt>
                <c:pt idx="9">
                  <c:v>487</c:v>
                </c:pt>
                <c:pt idx="10">
                  <c:v>485</c:v>
                </c:pt>
                <c:pt idx="11">
                  <c:v>490</c:v>
                </c:pt>
                <c:pt idx="12">
                  <c:v>491</c:v>
                </c:pt>
                <c:pt idx="13">
                  <c:v>487</c:v>
                </c:pt>
                <c:pt idx="14">
                  <c:v>490</c:v>
                </c:pt>
                <c:pt idx="15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21-4DDE-8DD3-E20CF54B8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9700032"/>
        <c:axId val="409700688"/>
      </c:barChart>
      <c:catAx>
        <c:axId val="409700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9700688"/>
        <c:crosses val="autoZero"/>
        <c:auto val="1"/>
        <c:lblAlgn val="ctr"/>
        <c:lblOffset val="100"/>
        <c:noMultiLvlLbl val="0"/>
      </c:catAx>
      <c:valAx>
        <c:axId val="40970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970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>
                <a:effectLst/>
              </a:rPr>
              <a:t>Have recursive</a:t>
            </a:r>
            <a:r>
              <a:rPr lang="ru-RU" sz="1800" baseline="0" dirty="0" smtClean="0">
                <a:effectLst/>
              </a:rPr>
              <a:t> </a:t>
            </a:r>
            <a:r>
              <a:rPr lang="en-US" sz="1800" baseline="0" dirty="0" smtClean="0">
                <a:effectLst/>
              </a:rPr>
              <a:t>form</a:t>
            </a:r>
            <a:r>
              <a:rPr lang="ru-RU" sz="1800" baseline="0" dirty="0" smtClean="0">
                <a:effectLst/>
              </a:rPr>
              <a:t> </a:t>
            </a:r>
            <a:r>
              <a:rPr lang="en-US" sz="1800" baseline="0" dirty="0" smtClean="0">
                <a:effectLst/>
              </a:rPr>
              <a:t>with ROL</a:t>
            </a:r>
            <a:endParaRPr lang="ru-RU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table!$B$9:$Q$9</c:f>
              <c:numCache>
                <c:formatCode>General</c:formatCode>
                <c:ptCount val="16"/>
                <c:pt idx="0">
                  <c:v>452</c:v>
                </c:pt>
                <c:pt idx="1">
                  <c:v>447</c:v>
                </c:pt>
                <c:pt idx="2">
                  <c:v>501</c:v>
                </c:pt>
                <c:pt idx="3">
                  <c:v>364</c:v>
                </c:pt>
                <c:pt idx="4">
                  <c:v>655</c:v>
                </c:pt>
                <c:pt idx="5">
                  <c:v>384</c:v>
                </c:pt>
                <c:pt idx="6">
                  <c:v>588</c:v>
                </c:pt>
                <c:pt idx="7">
                  <c:v>363</c:v>
                </c:pt>
                <c:pt idx="8">
                  <c:v>499</c:v>
                </c:pt>
                <c:pt idx="9">
                  <c:v>461</c:v>
                </c:pt>
                <c:pt idx="10">
                  <c:v>549</c:v>
                </c:pt>
                <c:pt idx="11">
                  <c:v>372</c:v>
                </c:pt>
                <c:pt idx="12">
                  <c:v>540</c:v>
                </c:pt>
                <c:pt idx="13">
                  <c:v>503</c:v>
                </c:pt>
                <c:pt idx="14">
                  <c:v>614</c:v>
                </c:pt>
                <c:pt idx="15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5-45F6-95AE-2E1EDE914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0953232"/>
        <c:axId val="410949952"/>
      </c:barChart>
      <c:catAx>
        <c:axId val="410953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49952"/>
        <c:crosses val="autoZero"/>
        <c:auto val="1"/>
        <c:lblAlgn val="ctr"/>
        <c:lblOffset val="100"/>
        <c:noMultiLvlLbl val="0"/>
      </c:catAx>
      <c:valAx>
        <c:axId val="41094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err="1" smtClean="0">
                <a:effectLst/>
              </a:rPr>
              <a:t>MurMurHash</a:t>
            </a:r>
            <a:endParaRPr lang="ru-RU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table!$B$11:$Q$11</c:f>
              <c:numCache>
                <c:formatCode>General</c:formatCode>
                <c:ptCount val="16"/>
                <c:pt idx="0">
                  <c:v>473</c:v>
                </c:pt>
                <c:pt idx="1">
                  <c:v>443</c:v>
                </c:pt>
                <c:pt idx="2">
                  <c:v>506</c:v>
                </c:pt>
                <c:pt idx="3">
                  <c:v>498</c:v>
                </c:pt>
                <c:pt idx="4">
                  <c:v>472</c:v>
                </c:pt>
                <c:pt idx="5">
                  <c:v>476</c:v>
                </c:pt>
                <c:pt idx="6">
                  <c:v>460</c:v>
                </c:pt>
                <c:pt idx="7">
                  <c:v>440</c:v>
                </c:pt>
                <c:pt idx="8">
                  <c:v>539</c:v>
                </c:pt>
                <c:pt idx="9">
                  <c:v>459</c:v>
                </c:pt>
                <c:pt idx="10">
                  <c:v>501</c:v>
                </c:pt>
                <c:pt idx="11">
                  <c:v>461</c:v>
                </c:pt>
                <c:pt idx="12">
                  <c:v>492</c:v>
                </c:pt>
                <c:pt idx="13">
                  <c:v>488</c:v>
                </c:pt>
                <c:pt idx="14">
                  <c:v>481</c:v>
                </c:pt>
                <c:pt idx="15">
                  <c:v>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1-4129-9A21-451257CDA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0952576"/>
        <c:axId val="410944704"/>
      </c:barChart>
      <c:catAx>
        <c:axId val="410952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44704"/>
        <c:crosses val="autoZero"/>
        <c:auto val="1"/>
        <c:lblAlgn val="ctr"/>
        <c:lblOffset val="100"/>
        <c:noMultiLvlLbl val="0"/>
      </c:catAx>
      <c:valAx>
        <c:axId val="41094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95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505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7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04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9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17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1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4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26C628-AC3C-4841-8AF9-A40539ED51AC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885B7D1-B477-48B4-965D-38D5FCF54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82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2236" y="1154545"/>
            <a:ext cx="9418320" cy="2232891"/>
          </a:xfrm>
        </p:spPr>
        <p:txBody>
          <a:bodyPr/>
          <a:lstStyle/>
          <a:p>
            <a:r>
              <a:rPr lang="en-US" dirty="0" smtClean="0"/>
              <a:t>Hash </a:t>
            </a:r>
            <a:r>
              <a:rPr lang="en-US" dirty="0"/>
              <a:t>table analysis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86982" y="5200074"/>
            <a:ext cx="3038763" cy="12921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By N.ARMAN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8755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1144" y="92364"/>
            <a:ext cx="5905547" cy="758448"/>
          </a:xfrm>
        </p:spPr>
        <p:txBody>
          <a:bodyPr/>
          <a:lstStyle/>
          <a:p>
            <a:r>
              <a:rPr lang="en-US" dirty="0" smtClean="0"/>
              <a:t>Without opt. flag –O0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3" y="1016000"/>
            <a:ext cx="11040022" cy="5566421"/>
          </a:xfrm>
        </p:spPr>
      </p:pic>
    </p:spTree>
    <p:extLst>
      <p:ext uri="{BB962C8B-B14F-4D97-AF65-F5344CB8AC3E}">
        <p14:creationId xmlns:p14="http://schemas.microsoft.com/office/powerpoint/2010/main" val="117196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6018" y="138544"/>
            <a:ext cx="5222055" cy="6790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opt. flag –O0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2" y="1016000"/>
            <a:ext cx="10778835" cy="5744653"/>
          </a:xfrm>
        </p:spPr>
      </p:pic>
    </p:spTree>
    <p:extLst>
      <p:ext uri="{BB962C8B-B14F-4D97-AF65-F5344CB8AC3E}">
        <p14:creationId xmlns:p14="http://schemas.microsoft.com/office/powerpoint/2010/main" val="180729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5800" y="92364"/>
            <a:ext cx="5767000" cy="804630"/>
          </a:xfrm>
        </p:spPr>
        <p:txBody>
          <a:bodyPr/>
          <a:lstStyle/>
          <a:p>
            <a:r>
              <a:rPr lang="en-US" dirty="0" smtClean="0"/>
              <a:t>Without opt. flag –O2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8" y="1071418"/>
            <a:ext cx="10640290" cy="5597238"/>
          </a:xfrm>
        </p:spPr>
      </p:pic>
    </p:spTree>
    <p:extLst>
      <p:ext uri="{BB962C8B-B14F-4D97-AF65-F5344CB8AC3E}">
        <p14:creationId xmlns:p14="http://schemas.microsoft.com/office/powerpoint/2010/main" val="340845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2778" y="110837"/>
            <a:ext cx="5046749" cy="826798"/>
          </a:xfrm>
        </p:spPr>
        <p:txBody>
          <a:bodyPr/>
          <a:lstStyle/>
          <a:p>
            <a:r>
              <a:rPr lang="en-US" dirty="0"/>
              <a:t>With opt. flag –</a:t>
            </a:r>
            <a:r>
              <a:rPr lang="en-US" dirty="0" smtClean="0"/>
              <a:t>O2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6" y="1080655"/>
            <a:ext cx="10825059" cy="5734839"/>
          </a:xfrm>
        </p:spPr>
      </p:pic>
    </p:spTree>
    <p:extLst>
      <p:ext uri="{BB962C8B-B14F-4D97-AF65-F5344CB8AC3E}">
        <p14:creationId xmlns:p14="http://schemas.microsoft.com/office/powerpoint/2010/main" val="414920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2672" y="184727"/>
            <a:ext cx="6025619" cy="974580"/>
          </a:xfrm>
        </p:spPr>
        <p:txBody>
          <a:bodyPr/>
          <a:lstStyle/>
          <a:p>
            <a:r>
              <a:rPr lang="en-US" dirty="0" smtClean="0"/>
              <a:t>Hash</a:t>
            </a:r>
            <a:r>
              <a:rPr lang="ru-RU" dirty="0" smtClean="0"/>
              <a:t> </a:t>
            </a:r>
            <a:r>
              <a:rPr lang="en-US" dirty="0" smtClean="0"/>
              <a:t>table characters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999" y="2093749"/>
            <a:ext cx="3762710" cy="43513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Size = 16</a:t>
            </a:r>
          </a:p>
          <a:p>
            <a:r>
              <a:rPr lang="en-US" sz="3600" dirty="0" err="1" smtClean="0"/>
              <a:t>Num</a:t>
            </a:r>
            <a:r>
              <a:rPr lang="en-US" sz="3600" dirty="0" smtClean="0"/>
              <a:t> of </a:t>
            </a:r>
            <a:r>
              <a:rPr lang="en-US" sz="3600" dirty="0"/>
              <a:t>f</a:t>
            </a:r>
            <a:r>
              <a:rPr lang="en-US" sz="3600" dirty="0" smtClean="0"/>
              <a:t>unctions = 6</a:t>
            </a:r>
          </a:p>
          <a:p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9925" t="13869" r="36341" b="23308"/>
          <a:stretch/>
        </p:blipFill>
        <p:spPr>
          <a:xfrm>
            <a:off x="4747491" y="1403926"/>
            <a:ext cx="6474691" cy="52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2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6919" y="-96982"/>
            <a:ext cx="9692640" cy="132556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78" y="1810327"/>
            <a:ext cx="4649401" cy="4351337"/>
          </a:xfrm>
        </p:spPr>
        <p:txBody>
          <a:bodyPr>
            <a:normAutofit/>
          </a:bodyPr>
          <a:lstStyle/>
          <a:p>
            <a:pPr marL="361950" indent="-361950">
              <a:buNone/>
            </a:pPr>
            <a:r>
              <a:rPr lang="en-US" sz="2400" dirty="0" smtClean="0"/>
              <a:t>1. Return 1</a:t>
            </a:r>
          </a:p>
          <a:p>
            <a:pPr marL="361950" indent="-361950">
              <a:buNone/>
            </a:pPr>
            <a:r>
              <a:rPr lang="en-US" sz="2400" dirty="0" smtClean="0"/>
              <a:t>2. Return ASCII first letter</a:t>
            </a:r>
          </a:p>
          <a:p>
            <a:pPr marL="361950" indent="-361950">
              <a:buNone/>
            </a:pPr>
            <a:r>
              <a:rPr lang="en-US" sz="2400" dirty="0" smtClean="0"/>
              <a:t>3. </a:t>
            </a:r>
            <a:r>
              <a:rPr lang="en-US" sz="2400" dirty="0"/>
              <a:t>Return ASCII </a:t>
            </a:r>
            <a:r>
              <a:rPr lang="en-US" sz="2400" dirty="0" smtClean="0"/>
              <a:t>all </a:t>
            </a:r>
            <a:r>
              <a:rPr lang="en-US" sz="2400" dirty="0" err="1" smtClean="0"/>
              <a:t>str</a:t>
            </a:r>
            <a:r>
              <a:rPr lang="en-US" sz="2400" dirty="0" smtClean="0"/>
              <a:t> </a:t>
            </a:r>
            <a:r>
              <a:rPr lang="en-US" sz="2400" dirty="0"/>
              <a:t>letter</a:t>
            </a:r>
          </a:p>
          <a:p>
            <a:pPr marL="361950" indent="-361950">
              <a:buNone/>
            </a:pPr>
            <a:r>
              <a:rPr lang="en-US" sz="2400" dirty="0" smtClean="0"/>
              <a:t>4. Return length of </a:t>
            </a:r>
            <a:r>
              <a:rPr lang="en-US" sz="2400" dirty="0" err="1" smtClean="0"/>
              <a:t>str</a:t>
            </a:r>
            <a:endParaRPr lang="en-US" sz="2400" dirty="0" smtClean="0"/>
          </a:p>
          <a:p>
            <a:pPr marL="361950" indent="-361950">
              <a:buNone/>
            </a:pPr>
            <a:r>
              <a:rPr lang="en-US" sz="2400" dirty="0" smtClean="0"/>
              <a:t>5. </a:t>
            </a:r>
            <a:r>
              <a:rPr lang="en-US" sz="2400" dirty="0"/>
              <a:t>Have </a:t>
            </a:r>
            <a:r>
              <a:rPr lang="en-US" sz="2400" dirty="0" smtClean="0"/>
              <a:t>recursive</a:t>
            </a:r>
            <a:r>
              <a:rPr lang="ru-RU" sz="2400" dirty="0" smtClean="0"/>
              <a:t> </a:t>
            </a:r>
            <a:r>
              <a:rPr lang="en-US" sz="2400" dirty="0" smtClean="0"/>
              <a:t>form</a:t>
            </a:r>
            <a:r>
              <a:rPr lang="ru-RU" sz="2400" dirty="0" smtClean="0"/>
              <a:t> </a:t>
            </a:r>
            <a:r>
              <a:rPr lang="en-US" sz="2400" dirty="0" smtClean="0"/>
              <a:t>with </a:t>
            </a:r>
            <a:r>
              <a:rPr lang="en-US" sz="2400" dirty="0" smtClean="0"/>
              <a:t>     ROL</a:t>
            </a:r>
            <a:endParaRPr lang="en-US" sz="2400" dirty="0" smtClean="0"/>
          </a:p>
          <a:p>
            <a:pPr marL="361950" indent="-361950">
              <a:buNone/>
            </a:pPr>
            <a:r>
              <a:rPr lang="en-US" sz="2400" dirty="0" smtClean="0"/>
              <a:t>6. </a:t>
            </a:r>
            <a:r>
              <a:rPr lang="en-US" sz="2400" dirty="0" err="1" smtClean="0"/>
              <a:t>MurMurHash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667" t="31481" r="60666" b="24667"/>
          <a:stretch/>
        </p:blipFill>
        <p:spPr>
          <a:xfrm>
            <a:off x="6350000" y="1228580"/>
            <a:ext cx="4155440" cy="52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7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0272" y="386080"/>
            <a:ext cx="7343648" cy="898842"/>
          </a:xfrm>
        </p:spPr>
        <p:txBody>
          <a:bodyPr/>
          <a:lstStyle/>
          <a:p>
            <a:r>
              <a:rPr lang="en-US" dirty="0" smtClean="0"/>
              <a:t>Graph of second function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880686"/>
              </p:ext>
            </p:extLst>
          </p:nvPr>
        </p:nvGraphicFramePr>
        <p:xfrm>
          <a:off x="1261872" y="1828800"/>
          <a:ext cx="8698548" cy="450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04525"/>
              </p:ext>
            </p:extLst>
          </p:nvPr>
        </p:nvGraphicFramePr>
        <p:xfrm>
          <a:off x="955040" y="1493520"/>
          <a:ext cx="9662160" cy="5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48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0272" y="386080"/>
            <a:ext cx="7343648" cy="898842"/>
          </a:xfrm>
        </p:spPr>
        <p:txBody>
          <a:bodyPr/>
          <a:lstStyle/>
          <a:p>
            <a:r>
              <a:rPr lang="en-US" dirty="0" smtClean="0"/>
              <a:t>Graph of third function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92280"/>
              </p:ext>
            </p:extLst>
          </p:nvPr>
        </p:nvGraphicFramePr>
        <p:xfrm>
          <a:off x="1261872" y="1828800"/>
          <a:ext cx="8698548" cy="450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324985"/>
              </p:ext>
            </p:extLst>
          </p:nvPr>
        </p:nvGraphicFramePr>
        <p:xfrm>
          <a:off x="1076960" y="1483360"/>
          <a:ext cx="925576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317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0272" y="386080"/>
            <a:ext cx="7343648" cy="898842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of fourth </a:t>
            </a:r>
            <a:r>
              <a:rPr lang="en-US" dirty="0" smtClean="0"/>
              <a:t>function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06014"/>
              </p:ext>
            </p:extLst>
          </p:nvPr>
        </p:nvGraphicFramePr>
        <p:xfrm>
          <a:off x="975360" y="1513840"/>
          <a:ext cx="9428479" cy="5059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637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0272" y="386080"/>
            <a:ext cx="7343648" cy="898842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of fifth </a:t>
            </a:r>
            <a:r>
              <a:rPr lang="en-US" dirty="0" smtClean="0"/>
              <a:t>function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402721"/>
              </p:ext>
            </p:extLst>
          </p:nvPr>
        </p:nvGraphicFramePr>
        <p:xfrm>
          <a:off x="1056640" y="1564640"/>
          <a:ext cx="9337039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85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2672" y="386080"/>
            <a:ext cx="7343648" cy="898842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of sixth </a:t>
            </a:r>
            <a:r>
              <a:rPr lang="en-US" dirty="0" smtClean="0"/>
              <a:t>function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58106"/>
              </p:ext>
            </p:extLst>
          </p:nvPr>
        </p:nvGraphicFramePr>
        <p:xfrm>
          <a:off x="1178561" y="1513840"/>
          <a:ext cx="9164320" cy="486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2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2706" y="184726"/>
            <a:ext cx="5748713" cy="943119"/>
          </a:xfrm>
        </p:spPr>
        <p:txBody>
          <a:bodyPr/>
          <a:lstStyle/>
          <a:p>
            <a:r>
              <a:rPr lang="en-US" dirty="0" smtClean="0"/>
              <a:t>Making optimization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Создать мем &quot;кот и когтеточка мем, кошки смешные, орущий кот&quot; - Картинки - 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27" y="1538620"/>
            <a:ext cx="4932218" cy="49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17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145</TotalTime>
  <Words>123</Words>
  <Application>Microsoft Office PowerPoint</Application>
  <PresentationFormat>Широкоэкранный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Hash table analysis</vt:lpstr>
      <vt:lpstr>Hash table characters</vt:lpstr>
      <vt:lpstr>Functions</vt:lpstr>
      <vt:lpstr>Graph of second function</vt:lpstr>
      <vt:lpstr>Graph of third function</vt:lpstr>
      <vt:lpstr>Graph of fourth function</vt:lpstr>
      <vt:lpstr>Graph of fifth function</vt:lpstr>
      <vt:lpstr>Graph of sixth function</vt:lpstr>
      <vt:lpstr>Making optimization</vt:lpstr>
      <vt:lpstr>Without opt. flag –O0</vt:lpstr>
      <vt:lpstr>With opt. flag –O0</vt:lpstr>
      <vt:lpstr>Without opt. flag –O2</vt:lpstr>
      <vt:lpstr>With opt. flag –O2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 analysis</dc:title>
  <dc:creator>Пользователь</dc:creator>
  <cp:lastModifiedBy>Пользователь</cp:lastModifiedBy>
  <cp:revision>9</cp:revision>
  <dcterms:created xsi:type="dcterms:W3CDTF">2022-04-14T22:44:13Z</dcterms:created>
  <dcterms:modified xsi:type="dcterms:W3CDTF">2022-04-16T13:40:02Z</dcterms:modified>
</cp:coreProperties>
</file>