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57" r:id="rId3"/>
    <p:sldId id="258" r:id="rId4"/>
    <p:sldId id="259" r:id="rId5"/>
    <p:sldId id="260" r:id="rId6"/>
    <p:sldId id="261" r:id="rId7"/>
    <p:sldId id="262" r:id="rId8"/>
    <p:sldId id="266" r:id="rId9"/>
    <p:sldId id="263"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21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373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350227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60303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420281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D6ADE2-2B2C-4470-97CF-947FF11E54E3}" type="datetimeFigureOut">
              <a:rPr lang="tr-TR" smtClean="0"/>
              <a:t>30.01.2021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FA052B6-117E-44B0-8298-681113F2C168}"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72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6ADE2-2B2C-4470-97CF-947FF11E54E3}" type="datetimeFigureOut">
              <a:rPr lang="tr-TR" smtClean="0"/>
              <a:t>30.01.2021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350226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D6ADE2-2B2C-4470-97CF-947FF11E54E3}" type="datetimeFigureOut">
              <a:rPr lang="tr-TR" smtClean="0"/>
              <a:t>30.01.2021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1109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D6ADE2-2B2C-4470-97CF-947FF11E54E3}" type="datetimeFigureOut">
              <a:rPr lang="tr-TR" smtClean="0"/>
              <a:t>30.01.2021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2471376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D6ADE2-2B2C-4470-97CF-947FF11E54E3}" type="datetimeFigureOut">
              <a:rPr lang="tr-TR" smtClean="0"/>
              <a:t>30.01.2021</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293827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D6ADE2-2B2C-4470-97CF-947FF11E54E3}" type="datetimeFigureOut">
              <a:rPr lang="tr-TR" smtClean="0"/>
              <a:t>30.01.2021</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A052B6-117E-44B0-8298-681113F2C168}" type="slidenum">
              <a:rPr lang="tr-TR" smtClean="0"/>
              <a:t>‹#›</a:t>
            </a:fld>
            <a:endParaRPr lang="tr-TR"/>
          </a:p>
        </p:txBody>
      </p:sp>
    </p:spTree>
    <p:extLst>
      <p:ext uri="{BB962C8B-B14F-4D97-AF65-F5344CB8AC3E}">
        <p14:creationId xmlns:p14="http://schemas.microsoft.com/office/powerpoint/2010/main" val="363802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D6ADE2-2B2C-4470-97CF-947FF11E54E3}" type="datetimeFigureOut">
              <a:rPr lang="tr-TR" smtClean="0"/>
              <a:t>30.01.2021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FA052B6-117E-44B0-8298-681113F2C168}" type="slidenum">
              <a:rPr lang="tr-TR" smtClean="0"/>
              <a:t>‹#›</a:t>
            </a:fld>
            <a:endParaRPr lang="tr-TR"/>
          </a:p>
        </p:txBody>
      </p:sp>
    </p:spTree>
    <p:extLst>
      <p:ext uri="{BB962C8B-B14F-4D97-AF65-F5344CB8AC3E}">
        <p14:creationId xmlns:p14="http://schemas.microsoft.com/office/powerpoint/2010/main" val="64220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D6ADE2-2B2C-4470-97CF-947FF11E54E3}" type="datetimeFigureOut">
              <a:rPr lang="tr-TR" smtClean="0"/>
              <a:t>30.01.2021</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A052B6-117E-44B0-8298-681113F2C168}"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4861495"/>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tlasbig.com/tr/izmirin-mahalleleri"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FEFED-ED3E-496A-B80D-96B25669181B}"/>
              </a:ext>
            </a:extLst>
          </p:cNvPr>
          <p:cNvPicPr/>
          <p:nvPr/>
        </p:nvPicPr>
        <p:blipFill>
          <a:blip r:embed="rId2">
            <a:extLst>
              <a:ext uri="{28A0092B-C50C-407E-A947-70E740481C1C}">
                <a14:useLocalDpi xmlns:a14="http://schemas.microsoft.com/office/drawing/2010/main" val="0"/>
              </a:ext>
            </a:extLst>
          </a:blip>
          <a:stretch>
            <a:fillRect/>
          </a:stretch>
        </p:blipFill>
        <p:spPr>
          <a:xfrm>
            <a:off x="692459" y="2396970"/>
            <a:ext cx="10377996" cy="2796467"/>
          </a:xfrm>
          <a:prstGeom prst="rect">
            <a:avLst/>
          </a:prstGeom>
        </p:spPr>
      </p:pic>
      <p:sp>
        <p:nvSpPr>
          <p:cNvPr id="5" name="Rectangle 4">
            <a:extLst>
              <a:ext uri="{FF2B5EF4-FFF2-40B4-BE49-F238E27FC236}">
                <a16:creationId xmlns:a16="http://schemas.microsoft.com/office/drawing/2014/main" id="{DD817A1E-DDEC-42F2-91D4-509C45A69C43}"/>
              </a:ext>
            </a:extLst>
          </p:cNvPr>
          <p:cNvSpPr/>
          <p:nvPr/>
        </p:nvSpPr>
        <p:spPr>
          <a:xfrm>
            <a:off x="455720" y="355509"/>
            <a:ext cx="11822097" cy="1815882"/>
          </a:xfrm>
          <a:prstGeom prst="rect">
            <a:avLst/>
          </a:prstGeom>
        </p:spPr>
        <p:txBody>
          <a:bodyPr wrap="square">
            <a:spAutoFit/>
          </a:bodyPr>
          <a:lstStyle/>
          <a:p>
            <a:r>
              <a:rPr lang="en-US" sz="2800" b="1" dirty="0"/>
              <a:t>Finding suitable restaurants for tourists for their tastes, </a:t>
            </a:r>
          </a:p>
          <a:p>
            <a:endParaRPr lang="en-US" sz="2800" b="1" dirty="0"/>
          </a:p>
          <a:p>
            <a:r>
              <a:rPr lang="en-US" sz="2800" b="1" dirty="0"/>
              <a:t>which neighborhoods of İzmir have vegetarian friendly restaurants</a:t>
            </a:r>
            <a:br>
              <a:rPr lang="en-US" sz="2800" b="1" dirty="0"/>
            </a:br>
            <a:endParaRPr lang="tr-TR" sz="2800" dirty="0"/>
          </a:p>
        </p:txBody>
      </p:sp>
      <p:sp>
        <p:nvSpPr>
          <p:cNvPr id="7" name="Rectangle 6">
            <a:extLst>
              <a:ext uri="{FF2B5EF4-FFF2-40B4-BE49-F238E27FC236}">
                <a16:creationId xmlns:a16="http://schemas.microsoft.com/office/drawing/2014/main" id="{FA336D7A-0093-442A-966A-A390F3F8CCF2}"/>
              </a:ext>
            </a:extLst>
          </p:cNvPr>
          <p:cNvSpPr/>
          <p:nvPr/>
        </p:nvSpPr>
        <p:spPr>
          <a:xfrm>
            <a:off x="4349917" y="5419016"/>
            <a:ext cx="2627642" cy="361637"/>
          </a:xfrm>
          <a:prstGeom prst="rect">
            <a:avLst/>
          </a:prstGeom>
        </p:spPr>
        <p:txBody>
          <a:bodyPr wrap="none">
            <a:spAutoFit/>
          </a:bodyPr>
          <a:lstStyle/>
          <a:p>
            <a:pPr marL="400050" marR="0" algn="ctr">
              <a:lnSpc>
                <a:spcPts val="2100"/>
              </a:lnSpc>
              <a:spcBef>
                <a:spcPts val="2065"/>
              </a:spcBef>
              <a:spcAft>
                <a:spcPts val="0"/>
              </a:spcAft>
            </a:pPr>
            <a:r>
              <a:rPr lang="en-US" b="1" i="1" dirty="0">
                <a:solidFill>
                  <a:srgbClr val="292929"/>
                </a:solidFill>
                <a:latin typeface="Helvetica" panose="020B0604020202020204" pitchFamily="34" charset="0"/>
                <a:ea typeface="Times New Roman" panose="02020603050405020304" pitchFamily="18" charset="0"/>
                <a:cs typeface="Arial" panose="020B0604020202020204" pitchFamily="34" charset="0"/>
              </a:rPr>
              <a:t>The beautiful İzmir</a:t>
            </a:r>
            <a:endParaRPr lang="tr-TR"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11891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8D0DD9-C408-4ACB-B32B-BAC41F6DCECF}"/>
              </a:ext>
            </a:extLst>
          </p:cNvPr>
          <p:cNvSpPr/>
          <p:nvPr/>
        </p:nvSpPr>
        <p:spPr>
          <a:xfrm>
            <a:off x="457200" y="1911289"/>
            <a:ext cx="11277600" cy="3697422"/>
          </a:xfrm>
          <a:prstGeom prst="rect">
            <a:avLst/>
          </a:prstGeom>
        </p:spPr>
        <p:txBody>
          <a:bodyPr wrap="square">
            <a:spAutoFit/>
          </a:bodyPr>
          <a:lstStyle/>
          <a:p>
            <a:pPr marL="285750" indent="-285750">
              <a:lnSpc>
                <a:spcPct val="200000"/>
              </a:lnSpc>
              <a:spcBef>
                <a:spcPts val="2400"/>
              </a:spcBef>
              <a:buFont typeface="Arial" panose="020B0604020202020204" pitchFamily="34" charset="0"/>
              <a:buChar char="•"/>
            </a:pPr>
            <a:r>
              <a:rPr lang="tr-TR" sz="2000" spc="-5" dirty="0">
                <a:solidFill>
                  <a:srgbClr val="292929"/>
                </a:solidFill>
                <a:latin typeface="Calibri" panose="020F0502020204030204" pitchFamily="34" charset="0"/>
                <a:ea typeface="Times New Roman" panose="02020603050405020304" pitchFamily="18" charset="0"/>
              </a:rPr>
              <a:t>Turkish restaurants top the charts of most common venues all districts following by Seafood restaurants</a:t>
            </a:r>
            <a:endParaRPr lang="tr-TR" sz="2000" dirty="0">
              <a:latin typeface="Times New Roman" panose="02020603050405020304" pitchFamily="18" charset="0"/>
              <a:ea typeface="Times New Roman" panose="02020603050405020304" pitchFamily="18" charset="0"/>
            </a:endParaRPr>
          </a:p>
          <a:p>
            <a:pPr marL="285750" indent="-285750">
              <a:lnSpc>
                <a:spcPct val="200000"/>
              </a:lnSpc>
              <a:spcBef>
                <a:spcPts val="2400"/>
              </a:spcBef>
              <a:buFont typeface="Arial" panose="020B0604020202020204" pitchFamily="34" charset="0"/>
              <a:buChar char="•"/>
            </a:pPr>
            <a:r>
              <a:rPr lang="tr-TR" sz="2000" spc="-5" dirty="0">
                <a:solidFill>
                  <a:srgbClr val="292929"/>
                </a:solidFill>
                <a:latin typeface="Calibri" panose="020F0502020204030204" pitchFamily="34" charset="0"/>
                <a:ea typeface="Times New Roman" panose="02020603050405020304" pitchFamily="18" charset="0"/>
              </a:rPr>
              <a:t>Konak , Karşıyaka, and Karabağlar have the maximum number of restaurants.</a:t>
            </a:r>
            <a:endParaRPr lang="tr-TR" sz="2000" dirty="0">
              <a:latin typeface="Times New Roman" panose="02020603050405020304" pitchFamily="18" charset="0"/>
              <a:ea typeface="Times New Roman" panose="02020603050405020304" pitchFamily="18" charset="0"/>
            </a:endParaRPr>
          </a:p>
          <a:p>
            <a:pPr marL="285750" indent="-285750">
              <a:lnSpc>
                <a:spcPct val="200000"/>
              </a:lnSpc>
              <a:spcBef>
                <a:spcPts val="2400"/>
              </a:spcBef>
              <a:buFont typeface="Arial" panose="020B0604020202020204" pitchFamily="34" charset="0"/>
              <a:buChar char="•"/>
            </a:pPr>
            <a:r>
              <a:rPr lang="tr-TR" sz="2000" spc="-5" dirty="0">
                <a:solidFill>
                  <a:srgbClr val="292929"/>
                </a:solidFill>
                <a:latin typeface="Calibri" panose="020F0502020204030204" pitchFamily="34" charset="0"/>
                <a:ea typeface="Times New Roman" panose="02020603050405020304" pitchFamily="18" charset="0"/>
              </a:rPr>
              <a:t>Cluster6 is dominated by Seafood restaurants and Vegetarian / Vegan Restaurants. So if you are a Vegetarian, these are the neighbourhoods that you want to visit. I recommend going somewhere close to the sea side like Bostanlı Karşıyaka </a:t>
            </a:r>
            <a:r>
              <a:rPr lang="tr-TR" sz="2000" spc="-5" dirty="0">
                <a:solidFill>
                  <a:srgbClr val="292929"/>
                </a:solidFill>
                <a:latin typeface="Segoe UI Emoji" panose="020B0502040204020203" pitchFamily="34" charset="0"/>
                <a:ea typeface="Times New Roman" panose="02020603050405020304" pitchFamily="18" charset="0"/>
                <a:cs typeface="Calibri" panose="020F0502020204030204" pitchFamily="34" charset="0"/>
                <a:sym typeface="Segoe UI Emoji" panose="020B0502040204020203" pitchFamily="34" charset="0"/>
              </a:rPr>
              <a:t>😊</a:t>
            </a:r>
            <a:endParaRPr lang="tr-TR" sz="2000"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1223E458-6175-41A6-9D81-928737622FE1}"/>
              </a:ext>
            </a:extLst>
          </p:cNvPr>
          <p:cNvSpPr/>
          <p:nvPr/>
        </p:nvSpPr>
        <p:spPr>
          <a:xfrm>
            <a:off x="457200" y="820946"/>
            <a:ext cx="11277600" cy="752065"/>
          </a:xfrm>
          <a:prstGeom prst="rect">
            <a:avLst/>
          </a:prstGeom>
        </p:spPr>
        <p:txBody>
          <a:bodyPr wrap="square">
            <a:spAutoFit/>
          </a:bodyPr>
          <a:lstStyle/>
          <a:p>
            <a:pPr>
              <a:lnSpc>
                <a:spcPct val="150000"/>
              </a:lnSpc>
              <a:spcBef>
                <a:spcPts val="1030"/>
              </a:spcBef>
            </a:pPr>
            <a:r>
              <a:rPr lang="tr-TR" sz="3200" b="1" spc="-5" dirty="0">
                <a:solidFill>
                  <a:srgbClr val="292929"/>
                </a:solidFill>
                <a:latin typeface="Calibri" panose="020F0502020204030204" pitchFamily="34" charset="0"/>
                <a:ea typeface="Times New Roman" panose="02020603050405020304" pitchFamily="18" charset="0"/>
              </a:rPr>
              <a:t> </a:t>
            </a:r>
            <a:r>
              <a:rPr lang="en-US" sz="3200" b="1" spc="-5" dirty="0">
                <a:solidFill>
                  <a:srgbClr val="292929"/>
                </a:solidFill>
                <a:latin typeface="Calibri" panose="020F0502020204030204" pitchFamily="34" charset="0"/>
                <a:ea typeface="Times New Roman" panose="02020603050405020304" pitchFamily="18" charset="0"/>
              </a:rPr>
              <a:t>I</a:t>
            </a:r>
            <a:r>
              <a:rPr lang="tr-TR" sz="3200" b="1" spc="-5" dirty="0">
                <a:solidFill>
                  <a:srgbClr val="292929"/>
                </a:solidFill>
                <a:latin typeface="Calibri" panose="020F0502020204030204" pitchFamily="34" charset="0"/>
                <a:ea typeface="Times New Roman" panose="02020603050405020304" pitchFamily="18" charset="0"/>
              </a:rPr>
              <a:t>nsights</a:t>
            </a:r>
            <a:endParaRPr lang="tr-TR" sz="3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549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CD8A85-8A24-4B9D-908D-61563CAE764A}"/>
              </a:ext>
            </a:extLst>
          </p:cNvPr>
          <p:cNvSpPr/>
          <p:nvPr/>
        </p:nvSpPr>
        <p:spPr>
          <a:xfrm>
            <a:off x="323630" y="990263"/>
            <a:ext cx="11394893" cy="4250266"/>
          </a:xfrm>
          <a:prstGeom prst="rect">
            <a:avLst/>
          </a:prstGeom>
        </p:spPr>
        <p:txBody>
          <a:bodyPr wrap="square">
            <a:spAutoFit/>
          </a:bodyPr>
          <a:lstStyle/>
          <a:p>
            <a:pPr>
              <a:lnSpc>
                <a:spcPct val="107000"/>
              </a:lnSpc>
              <a:spcAft>
                <a:spcPts val="800"/>
              </a:spcAft>
            </a:pPr>
            <a:r>
              <a:rPr lang="en-US" sz="2800" b="1" dirty="0">
                <a:solidFill>
                  <a:srgbClr val="292929"/>
                </a:solidFill>
                <a:effectLst/>
                <a:latin typeface="Helvetica" panose="020B0604020202020204" pitchFamily="34" charset="0"/>
                <a:ea typeface="Times New Roman" panose="02020603050405020304" pitchFamily="18" charset="0"/>
                <a:cs typeface="Arial" panose="020B0604020202020204" pitchFamily="34" charset="0"/>
              </a:rPr>
              <a:t>Conclusion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Built a model to e</a:t>
            </a:r>
            <a:r>
              <a:rPr lang="tr-TR" sz="2000" dirty="0">
                <a:latin typeface="Calibri" panose="020F0502020204030204" pitchFamily="34" charset="0"/>
                <a:ea typeface="Calibri" panose="020F0502020204030204" pitchFamily="34" charset="0"/>
                <a:cs typeface="Arial" panose="020B0604020202020204" pitchFamily="34" charset="0"/>
              </a:rPr>
              <a:t>xplore Izmir’s neighborhoods and its restaurants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Used </a:t>
            </a:r>
            <a:r>
              <a:rPr lang="en-US" sz="2000" dirty="0" err="1">
                <a:latin typeface="Calibri" panose="020F0502020204030204" pitchFamily="34" charset="0"/>
                <a:ea typeface="Calibri" panose="020F0502020204030204" pitchFamily="34" charset="0"/>
                <a:cs typeface="Arial" panose="020B0604020202020204" pitchFamily="34" charset="0"/>
              </a:rPr>
              <a:t>FourSquare</a:t>
            </a:r>
            <a:r>
              <a:rPr lang="en-US" sz="2000" dirty="0">
                <a:latin typeface="Calibri" panose="020F0502020204030204" pitchFamily="34" charset="0"/>
                <a:ea typeface="Calibri" panose="020F0502020204030204" pitchFamily="34" charset="0"/>
                <a:cs typeface="Arial" panose="020B0604020202020204" pitchFamily="34" charset="0"/>
              </a:rPr>
              <a:t>, </a:t>
            </a:r>
            <a:r>
              <a:rPr lang="tr-TR" sz="2000" dirty="0"/>
              <a:t>Folium library</a:t>
            </a:r>
            <a:r>
              <a:rPr lang="en-US" sz="2000" dirty="0"/>
              <a:t>, </a:t>
            </a:r>
            <a:r>
              <a:rPr lang="tr-TR" sz="2000" dirty="0"/>
              <a:t>geopy</a:t>
            </a:r>
            <a:r>
              <a:rPr lang="en-US" sz="2000" dirty="0"/>
              <a:t> client</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50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Segmented </a:t>
            </a:r>
            <a:r>
              <a:rPr lang="tr-TR" sz="2000" dirty="0">
                <a:solidFill>
                  <a:srgbClr val="000000"/>
                </a:solidFill>
                <a:latin typeface="Calibri" panose="020F0502020204030204" pitchFamily="34" charset="0"/>
                <a:ea typeface="Calibri" panose="020F0502020204030204" pitchFamily="34" charset="0"/>
                <a:cs typeface="Calibri" panose="020F0502020204030204" pitchFamily="34" charset="0"/>
              </a:rPr>
              <a:t>the neighborhoods in the city based on the common restaurant categories in different neighborhoods.</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spcAft>
                <a:spcPts val="800"/>
              </a:spcAft>
              <a:buFont typeface="Arial" panose="020B0604020202020204" pitchFamily="34" charset="0"/>
              <a:buChar char="•"/>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Created 7 clusters by applying ML techniques</a:t>
            </a:r>
          </a:p>
          <a:p>
            <a:pPr marL="342900" indent="-342900">
              <a:lnSpc>
                <a:spcPct val="150000"/>
              </a:lnSpc>
              <a:spcAft>
                <a:spcPts val="8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Arial" panose="020B0604020202020204" pitchFamily="34" charset="0"/>
              </a:rPr>
              <a:t>S</a:t>
            </a:r>
            <a:r>
              <a:rPr lang="tr-TR" sz="2000" dirty="0">
                <a:latin typeface="Calibri" panose="020F0502020204030204" pitchFamily="34" charset="0"/>
                <a:ea typeface="Calibri" panose="020F0502020204030204" pitchFamily="34" charset="0"/>
                <a:cs typeface="Arial" panose="020B0604020202020204" pitchFamily="34" charset="0"/>
              </a:rPr>
              <a:t>hortlisted the neighborhoods based on the common venues and deci</a:t>
            </a:r>
            <a:r>
              <a:rPr lang="en-US" sz="2000" dirty="0">
                <a:latin typeface="Calibri" panose="020F0502020204030204" pitchFamily="34" charset="0"/>
                <a:ea typeface="Calibri" panose="020F0502020204030204" pitchFamily="34" charset="0"/>
                <a:cs typeface="Arial" panose="020B0604020202020204" pitchFamily="34" charset="0"/>
              </a:rPr>
              <a:t>d</a:t>
            </a:r>
            <a:r>
              <a:rPr lang="tr-TR" sz="2000" dirty="0">
                <a:latin typeface="Calibri" panose="020F0502020204030204" pitchFamily="34" charset="0"/>
                <a:ea typeface="Calibri" panose="020F0502020204030204" pitchFamily="34" charset="0"/>
                <a:cs typeface="Arial" panose="020B0604020202020204" pitchFamily="34" charset="0"/>
              </a:rPr>
              <a:t>ed a neighborhood which best suits to our problem.</a:t>
            </a:r>
            <a:endParaRPr lang="tr-TR"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572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73BD95-D151-49E7-A977-D63439B92730}"/>
              </a:ext>
            </a:extLst>
          </p:cNvPr>
          <p:cNvSpPr/>
          <p:nvPr/>
        </p:nvSpPr>
        <p:spPr>
          <a:xfrm>
            <a:off x="195309" y="895263"/>
            <a:ext cx="11996691" cy="46198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İzmir is a city on Turkey’s Aegean coast.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It is the third most populous city in Turkey,  a tourist attraction place of interest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For tourists, who prefer vegetarian food, finding a right place to eat can be a daunting challenge, especially in a country like Turkey, where meat heavy dishes like Kebab, </a:t>
            </a:r>
            <a:r>
              <a:rPr lang="en-US" dirty="0" err="1"/>
              <a:t>Doner</a:t>
            </a:r>
            <a:r>
              <a:rPr lang="en-US" dirty="0"/>
              <a:t> are the most popular ones.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Turkey is famous for its meat culture and is not quite vegetarian friendly. </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Discovery of Izmir by studying districts and neighbors applying machine learning tools and try to find best fits for their needs.</a:t>
            </a:r>
            <a:endParaRPr lang="tr-TR" dirty="0">
              <a:effectLst/>
            </a:endParaRPr>
          </a:p>
        </p:txBody>
      </p:sp>
      <p:sp>
        <p:nvSpPr>
          <p:cNvPr id="3" name="Rectangle 2">
            <a:extLst>
              <a:ext uri="{FF2B5EF4-FFF2-40B4-BE49-F238E27FC236}">
                <a16:creationId xmlns:a16="http://schemas.microsoft.com/office/drawing/2014/main" id="{EF379022-59FF-4082-99EE-98BB5C4DFFF0}"/>
              </a:ext>
            </a:extLst>
          </p:cNvPr>
          <p:cNvSpPr/>
          <p:nvPr/>
        </p:nvSpPr>
        <p:spPr>
          <a:xfrm>
            <a:off x="357854" y="228543"/>
            <a:ext cx="4831772" cy="467629"/>
          </a:xfrm>
          <a:prstGeom prst="rect">
            <a:avLst/>
          </a:prstGeom>
        </p:spPr>
        <p:txBody>
          <a:bodyPr wrap="none">
            <a:spAutoFit/>
          </a:bodyPr>
          <a:lstStyle/>
          <a:p>
            <a:pPr marR="0" lvl="0">
              <a:lnSpc>
                <a:spcPct val="107000"/>
              </a:lnSpc>
              <a:spcBef>
                <a:spcPts val="0"/>
              </a:spcBef>
              <a:spcAft>
                <a:spcPts val="800"/>
              </a:spcAft>
            </a:pPr>
            <a:r>
              <a:rPr lang="tr-TR" sz="2400" b="1" dirty="0">
                <a:solidFill>
                  <a:srgbClr val="1F1F1F"/>
                </a:solidFill>
                <a:latin typeface="Arial" panose="020B0604020202020204" pitchFamily="34" charset="0"/>
                <a:ea typeface="Times New Roman" panose="02020603050405020304" pitchFamily="18" charset="0"/>
                <a:cs typeface="Arial" panose="020B0604020202020204" pitchFamily="34" charset="0"/>
              </a:rPr>
              <a:t>Introduction/Business Problem</a:t>
            </a:r>
            <a:r>
              <a:rPr lang="tr-TR" sz="2400" dirty="0">
                <a:solidFill>
                  <a:srgbClr val="1F1F1F"/>
                </a:solidFill>
                <a:latin typeface="Arial" panose="020B0604020202020204" pitchFamily="34" charset="0"/>
                <a:ea typeface="Times New Roman" panose="02020603050405020304" pitchFamily="18" charset="0"/>
                <a:cs typeface="Arial" panose="020B0604020202020204" pitchFamily="34" charset="0"/>
              </a:rPr>
              <a:t> </a:t>
            </a:r>
            <a:endParaRPr lang="tr-TR"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850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7239F-42EE-4902-A0CA-52BF401414DD}"/>
              </a:ext>
            </a:extLst>
          </p:cNvPr>
          <p:cNvSpPr/>
          <p:nvPr/>
        </p:nvSpPr>
        <p:spPr>
          <a:xfrm>
            <a:off x="312198" y="203934"/>
            <a:ext cx="11567604" cy="4694234"/>
          </a:xfrm>
          <a:prstGeom prst="rect">
            <a:avLst/>
          </a:prstGeom>
        </p:spPr>
        <p:txBody>
          <a:bodyPr wrap="square">
            <a:spAutoFit/>
          </a:bodyPr>
          <a:lstStyle/>
          <a:p>
            <a:pPr marL="400050" marR="0">
              <a:lnSpc>
                <a:spcPts val="2100"/>
              </a:lnSpc>
              <a:spcBef>
                <a:spcPts val="2065"/>
              </a:spcBef>
              <a:spcAft>
                <a:spcPts val="0"/>
              </a:spcAft>
            </a:pPr>
            <a:r>
              <a:rPr lang="en-US" sz="2800" b="1" dirty="0">
                <a:solidFill>
                  <a:srgbClr val="292929"/>
                </a:solidFill>
                <a:effectLst/>
                <a:latin typeface="Helvetica" panose="020B0604020202020204" pitchFamily="34" charset="0"/>
                <a:ea typeface="Times New Roman" panose="02020603050405020304" pitchFamily="18" charset="0"/>
                <a:cs typeface="Arial" panose="020B0604020202020204" pitchFamily="34" charset="0"/>
              </a:rPr>
              <a:t>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R="0" lvl="0">
              <a:lnSpc>
                <a:spcPts val="2100"/>
              </a:lnSpc>
              <a:spcBef>
                <a:spcPts val="2065"/>
              </a:spcBef>
              <a:spcAft>
                <a:spcPts val="0"/>
              </a:spcAft>
            </a:pPr>
            <a:r>
              <a:rPr lang="en-US" sz="2800" b="1" dirty="0">
                <a:solidFill>
                  <a:srgbClr val="292929"/>
                </a:solidFill>
                <a:effectLst/>
                <a:latin typeface="Helvetica" panose="020B0604020202020204" pitchFamily="34" charset="0"/>
                <a:ea typeface="Times New Roman" panose="02020603050405020304" pitchFamily="18" charset="0"/>
                <a:cs typeface="Arial" panose="020B0604020202020204" pitchFamily="34" charset="0"/>
              </a:rPr>
              <a:t>Description of the problem</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50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The aim of this project is to explore, cluster, and segment the neighborhoods in the city of İzmir and give recommendations to tourists,  immigrants, friends , who are vegetarian and coming from the world to visit İzmir, based on the common restaurant categories in different neighborhoods. </a:t>
            </a:r>
          </a:p>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Where to open restaurants depending on their types in İzmir?’ </a:t>
            </a:r>
          </a:p>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What are the most frequently occurring venues in İzmir </a:t>
            </a:r>
          </a:p>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Which neighborhood has the higher number of </a:t>
            </a:r>
            <a:r>
              <a:rPr lang="en-US" dirty="0" err="1">
                <a:latin typeface="Calibri" panose="020F0502020204030204" pitchFamily="34" charset="0"/>
                <a:ea typeface="Calibri" panose="020F0502020204030204" pitchFamily="34" charset="0"/>
                <a:cs typeface="Arial" panose="020B0604020202020204" pitchFamily="34" charset="0"/>
              </a:rPr>
              <a:t>of</a:t>
            </a:r>
            <a:r>
              <a:rPr lang="en-US" dirty="0">
                <a:latin typeface="Calibri" panose="020F0502020204030204" pitchFamily="34" charset="0"/>
                <a:ea typeface="Calibri" panose="020F0502020204030204" pitchFamily="34" charset="0"/>
                <a:cs typeface="Arial" panose="020B0604020202020204" pitchFamily="34" charset="0"/>
              </a:rPr>
              <a:t> restaurants depending on its type?</a:t>
            </a:r>
          </a:p>
          <a:p>
            <a:pPr marL="285750" indent="-285750">
              <a:lnSpc>
                <a:spcPct val="150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Where to find vegetarian-friendly restaurant, sea foods restaurants?  </a:t>
            </a:r>
            <a:endParaRPr lang="tr-T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6773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B4C7F0-BC9F-4BBE-8849-95B1E0D68FE2}"/>
              </a:ext>
            </a:extLst>
          </p:cNvPr>
          <p:cNvSpPr/>
          <p:nvPr/>
        </p:nvSpPr>
        <p:spPr>
          <a:xfrm>
            <a:off x="523782" y="423591"/>
            <a:ext cx="10821880" cy="3567323"/>
          </a:xfrm>
          <a:prstGeom prst="rect">
            <a:avLst/>
          </a:prstGeom>
        </p:spPr>
        <p:txBody>
          <a:bodyPr wrap="square">
            <a:spAutoFit/>
          </a:bodyPr>
          <a:lstStyle/>
          <a:p>
            <a:pPr>
              <a:lnSpc>
                <a:spcPct val="107000"/>
              </a:lnSpc>
              <a:spcAft>
                <a:spcPts val="800"/>
              </a:spcAft>
            </a:pPr>
            <a:r>
              <a:rPr lang="en-US" sz="2400" b="1" dirty="0">
                <a:effectLst/>
                <a:latin typeface="Calibri" panose="020F0502020204030204" pitchFamily="34" charset="0"/>
                <a:ea typeface="Calibri" panose="020F0502020204030204" pitchFamily="34" charset="0"/>
                <a:cs typeface="Arial" panose="020B0604020202020204" pitchFamily="34" charset="0"/>
              </a:rPr>
              <a:t>Data</a:t>
            </a:r>
          </a:p>
          <a:p>
            <a:pPr>
              <a:lnSpc>
                <a:spcPct val="107000"/>
              </a:lnSpc>
              <a:spcAft>
                <a:spcPts val="800"/>
              </a:spcAft>
            </a:pP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İzmir data, which contains the list of districts, neighborhoods and their latitudes and longitudes.</a:t>
            </a:r>
            <a:r>
              <a:rPr lang="en-US" sz="1600" dirty="0">
                <a:latin typeface="Calibri" panose="020F0502020204030204" pitchFamily="34" charset="0"/>
                <a:ea typeface="Calibri" panose="020F0502020204030204" pitchFamily="34" charset="0"/>
                <a:cs typeface="Arial" panose="020B0604020202020204" pitchFamily="34" charset="0"/>
              </a:rPr>
              <a:t> </a:t>
            </a:r>
          </a:p>
          <a:p>
            <a:pPr marL="285750" marR="0" lvl="0" indent="-285750">
              <a:lnSpc>
                <a:spcPct val="107000"/>
              </a:lnSpc>
              <a:spcBef>
                <a:spcPts val="0"/>
              </a:spcBef>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Captured from</a:t>
            </a:r>
            <a:r>
              <a:rPr lang="en-US" sz="1600" dirty="0">
                <a:latin typeface="Calibri" panose="020F0502020204030204" pitchFamily="34" charset="0"/>
                <a:ea typeface="Calibri" panose="020F0502020204030204" pitchFamily="34" charset="0"/>
                <a:cs typeface="Arial" panose="020B0604020202020204" pitchFamily="34" charset="0"/>
              </a:rPr>
              <a:t> </a:t>
            </a:r>
            <a:r>
              <a:rPr lang="en-US" dirty="0">
                <a:latin typeface="Calibri" panose="020F0502020204030204" pitchFamily="34" charset="0"/>
                <a:ea typeface="Calibri" panose="020F0502020204030204" pitchFamily="34" charset="0"/>
                <a:cs typeface="Arial" panose="020B0604020202020204" pitchFamily="34" charset="0"/>
              </a:rPr>
              <a:t>'https://www.atlasbig.com/tr/</a:t>
            </a:r>
            <a:r>
              <a:rPr lang="en-US" dirty="0" err="1">
                <a:latin typeface="Calibri" panose="020F0502020204030204" pitchFamily="34" charset="0"/>
                <a:ea typeface="Calibri" panose="020F0502020204030204" pitchFamily="34" charset="0"/>
                <a:cs typeface="Arial" panose="020B0604020202020204" pitchFamily="34" charset="0"/>
              </a:rPr>
              <a:t>izmirin-mahalleleri</a:t>
            </a:r>
            <a:r>
              <a:rPr lang="en-US" dirty="0">
                <a:latin typeface="Calibri" panose="020F0502020204030204" pitchFamily="34" charset="0"/>
                <a:ea typeface="Calibri" panose="020F0502020204030204" pitchFamily="34" charset="0"/>
                <a:cs typeface="Arial" panose="020B0604020202020204" pitchFamily="34" charset="0"/>
              </a:rPr>
              <a:t>’</a:t>
            </a:r>
            <a:r>
              <a:rPr lang="en-US" sz="1600" dirty="0">
                <a:latin typeface="Calibri" panose="020F0502020204030204" pitchFamily="34" charset="0"/>
                <a:ea typeface="Calibri" panose="020F0502020204030204" pitchFamily="34" charset="0"/>
                <a:cs typeface="Arial" panose="020B0604020202020204" pitchFamily="34" charset="0"/>
              </a:rPr>
              <a:t> </a:t>
            </a:r>
          </a:p>
          <a:p>
            <a:pPr marL="285750" marR="0" lvl="0" indent="-285750">
              <a:lnSpc>
                <a:spcPct val="107000"/>
              </a:lnSpc>
              <a:spcBef>
                <a:spcPts val="0"/>
              </a:spcBef>
              <a:spcAft>
                <a:spcPts val="800"/>
              </a:spcAft>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There are 29 districts and 178 neighborhoods in İzmir. </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nSpc>
                <a:spcPct val="107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Arial" panose="020B0604020202020204" pitchFamily="34" charset="0"/>
              </a:rPr>
              <a:t>The Foursquare location data is used to fetch all the venues in each neighborhood by their coordinates</a:t>
            </a:r>
            <a:endParaRPr lang="tr-T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416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B90F23-5E37-4AD5-89B9-2E4E3847D694}"/>
              </a:ext>
            </a:extLst>
          </p:cNvPr>
          <p:cNvSpPr/>
          <p:nvPr/>
        </p:nvSpPr>
        <p:spPr>
          <a:xfrm>
            <a:off x="403681" y="256691"/>
            <a:ext cx="2422458" cy="386324"/>
          </a:xfrm>
          <a:prstGeom prst="rect">
            <a:avLst/>
          </a:prstGeom>
        </p:spPr>
        <p:txBody>
          <a:bodyPr wrap="none">
            <a:spAutoFit/>
          </a:bodyPr>
          <a:lstStyle/>
          <a:p>
            <a:pPr marR="0" lvl="0">
              <a:lnSpc>
                <a:spcPts val="2100"/>
              </a:lnSpc>
              <a:spcBef>
                <a:spcPts val="2065"/>
              </a:spcBef>
              <a:spcAft>
                <a:spcPts val="0"/>
              </a:spcAft>
            </a:pPr>
            <a:r>
              <a:rPr lang="en-US" sz="2800" b="1" dirty="0">
                <a:solidFill>
                  <a:srgbClr val="292929"/>
                </a:solidFill>
                <a:latin typeface="Helvetica" panose="020B0604020202020204" pitchFamily="34" charset="0"/>
                <a:ea typeface="Times New Roman" panose="02020603050405020304" pitchFamily="18" charset="0"/>
                <a:cs typeface="Arial" panose="020B0604020202020204" pitchFamily="34" charset="0"/>
              </a:rPr>
              <a:t>Methodology</a:t>
            </a:r>
            <a:endParaRPr lang="tr-TR"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FED15AC-58F3-415E-80B2-0B38C2661159}"/>
              </a:ext>
            </a:extLst>
          </p:cNvPr>
          <p:cNvSpPr/>
          <p:nvPr/>
        </p:nvSpPr>
        <p:spPr>
          <a:xfrm>
            <a:off x="723277" y="833369"/>
            <a:ext cx="11420624" cy="5480155"/>
          </a:xfrm>
          <a:prstGeom prst="rect">
            <a:avLst/>
          </a:prstGeom>
        </p:spPr>
        <p:txBody>
          <a:bodyPr wrap="square">
            <a:spAutoFit/>
          </a:bodyPr>
          <a:lstStyle/>
          <a:p>
            <a:pPr>
              <a:lnSpc>
                <a:spcPct val="107000"/>
              </a:lnSpc>
              <a:spcAft>
                <a:spcPts val="80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Collecting data</a:t>
            </a:r>
            <a:endParaRPr lang="tr-TR" sz="16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rPr>
              <a:t>By using beautiful soup,</a:t>
            </a:r>
            <a:r>
              <a:rPr lang="en-US" dirty="0"/>
              <a:t> </a:t>
            </a:r>
            <a:r>
              <a:rPr lang="tr-TR" dirty="0">
                <a:solidFill>
                  <a:srgbClr val="000000"/>
                </a:solidFill>
                <a:latin typeface="Calibri" panose="020F0502020204030204" pitchFamily="34" charset="0"/>
                <a:ea typeface="Calibri" panose="020F0502020204030204" pitchFamily="34" charset="0"/>
                <a:cs typeface="Calibri" panose="020F0502020204030204" pitchFamily="34" charset="0"/>
              </a:rPr>
              <a:t>I found the data from data source</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tr-TR" dirty="0">
                <a:solidFill>
                  <a:srgbClr val="000000"/>
                </a:solidFill>
                <a:latin typeface="Calibri" panose="020F0502020204030204" pitchFamily="34" charset="0"/>
                <a:ea typeface="Calibri" panose="020F0502020204030204" pitchFamily="34" charset="0"/>
                <a:cs typeface="Calibri" panose="020F0502020204030204" pitchFamily="34" charset="0"/>
              </a:rPr>
              <a:t>from </a:t>
            </a:r>
            <a:r>
              <a:rPr lang="tr-TR" u="sng" dirty="0">
                <a:solidFill>
                  <a:srgbClr val="337AB7"/>
                </a:solidFill>
                <a:latin typeface="Calibri" panose="020F0502020204030204" pitchFamily="34" charset="0"/>
                <a:ea typeface="Calibri" panose="020F0502020204030204" pitchFamily="34" charset="0"/>
                <a:cs typeface="Calibri" panose="020F0502020204030204" pitchFamily="34" charset="0"/>
                <a:hlinkClick r:id="rId2"/>
              </a:rPr>
              <a:t>https://www.atlasbig.com/tr/izmirin-mahalleleri</a:t>
            </a:r>
            <a:r>
              <a:rPr lang="tr-T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tr-TR" sz="2000" b="1" kern="1800" dirty="0">
                <a:solidFill>
                  <a:srgbClr val="292929"/>
                </a:solidFill>
                <a:latin typeface="Calibri" panose="020F0502020204030204" pitchFamily="34" charset="0"/>
                <a:ea typeface="Times New Roman" panose="02020603050405020304" pitchFamily="18" charset="0"/>
                <a:cs typeface="Calibri" panose="020F0502020204030204" pitchFamily="34" charset="0"/>
              </a:rPr>
              <a:t>Data Preparation and Cleansing</a:t>
            </a:r>
            <a:endParaRPr lang="en-US" sz="2000" b="1" kern="1800" dirty="0">
              <a:solidFill>
                <a:srgbClr val="292929"/>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US" dirty="0"/>
              <a:t>C</a:t>
            </a:r>
            <a:r>
              <a:rPr lang="tr-TR" dirty="0"/>
              <a:t>lean</a:t>
            </a:r>
            <a:r>
              <a:rPr lang="en-US" dirty="0" err="1"/>
              <a:t>ing</a:t>
            </a:r>
            <a:r>
              <a:rPr lang="tr-TR" dirty="0"/>
              <a:t> and merg</a:t>
            </a:r>
            <a:r>
              <a:rPr lang="en-US" dirty="0" err="1"/>
              <a:t>ing</a:t>
            </a:r>
            <a:r>
              <a:rPr lang="tr-TR" dirty="0"/>
              <a:t> your data and put it into dataframes</a:t>
            </a:r>
            <a:endParaRPr lang="en-US" sz="2400" b="1" kern="1800" dirty="0">
              <a:solidFill>
                <a:srgbClr val="292929"/>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tr-TR" sz="2000" b="1" dirty="0">
                <a:solidFill>
                  <a:srgbClr val="292929"/>
                </a:solidFill>
                <a:latin typeface="Calibri" panose="020F0502020204030204" pitchFamily="34" charset="0"/>
                <a:ea typeface="Times New Roman" panose="02020603050405020304" pitchFamily="18" charset="0"/>
              </a:rPr>
              <a:t>Getting Coordinates of neigbourhoods</a:t>
            </a:r>
            <a:r>
              <a:rPr lang="tr-TR" sz="2000" dirty="0">
                <a:solidFill>
                  <a:srgbClr val="292929"/>
                </a:solidFill>
                <a:latin typeface="Calibri" panose="020F0502020204030204" pitchFamily="34" charset="0"/>
                <a:ea typeface="Times New Roman" panose="02020603050405020304" pitchFamily="18" charset="0"/>
              </a:rPr>
              <a:t> </a:t>
            </a:r>
            <a:r>
              <a:rPr lang="tr-TR" sz="2000" b="1" dirty="0">
                <a:solidFill>
                  <a:srgbClr val="292929"/>
                </a:solidFill>
                <a:latin typeface="Calibri" panose="020F0502020204030204" pitchFamily="34" charset="0"/>
                <a:ea typeface="Times New Roman" panose="02020603050405020304" pitchFamily="18" charset="0"/>
              </a:rPr>
              <a:t>from</a:t>
            </a:r>
            <a:r>
              <a:rPr lang="en-US" sz="2000" b="1" dirty="0">
                <a:solidFill>
                  <a:srgbClr val="292929"/>
                </a:solidFill>
                <a:latin typeface="Calibri" panose="020F0502020204030204" pitchFamily="34" charset="0"/>
                <a:ea typeface="Times New Roman" panose="02020603050405020304" pitchFamily="18" charset="0"/>
              </a:rPr>
              <a:t> </a:t>
            </a:r>
            <a:r>
              <a:rPr lang="en-US" sz="2000" b="1" dirty="0" err="1">
                <a:solidFill>
                  <a:srgbClr val="292929"/>
                </a:solidFill>
                <a:latin typeface="Calibri" panose="020F0502020204030204" pitchFamily="34" charset="0"/>
                <a:ea typeface="Times New Roman" panose="02020603050405020304" pitchFamily="18" charset="0"/>
              </a:rPr>
              <a:t>Geopy</a:t>
            </a:r>
            <a:r>
              <a:rPr lang="en-US" sz="2000" b="1" dirty="0">
                <a:solidFill>
                  <a:srgbClr val="292929"/>
                </a:solidFill>
                <a:latin typeface="Calibri" panose="020F0502020204030204" pitchFamily="34" charset="0"/>
                <a:ea typeface="Times New Roman" panose="02020603050405020304" pitchFamily="18" charset="0"/>
              </a:rPr>
              <a:t> Client</a:t>
            </a:r>
            <a:r>
              <a:rPr lang="tr-TR" sz="2000" dirty="0">
                <a:solidFill>
                  <a:srgbClr val="292929"/>
                </a:solidFill>
                <a:latin typeface="Calibri" panose="020F0502020204030204" pitchFamily="34" charset="0"/>
                <a:ea typeface="Times New Roman" panose="02020603050405020304" pitchFamily="18" charset="0"/>
              </a:rPr>
              <a:t> </a:t>
            </a:r>
            <a:endParaRPr lang="en-US" sz="2000" dirty="0">
              <a:solidFill>
                <a:srgbClr val="000000"/>
              </a:solidFill>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US" dirty="0"/>
              <a:t>U</a:t>
            </a:r>
            <a:r>
              <a:rPr lang="tr-TR" dirty="0"/>
              <a:t>sing geopy library</a:t>
            </a:r>
            <a:r>
              <a:rPr lang="en-US" dirty="0"/>
              <a:t> to get</a:t>
            </a:r>
            <a:r>
              <a:rPr lang="tr-TR" dirty="0"/>
              <a:t> The latitude and longitude values of Izmir </a:t>
            </a:r>
            <a:endParaRPr lang="en-US" dirty="0"/>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Folium library to visualize geographic details of Izmir and its boroughs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tr-TR" sz="2000" dirty="0"/>
              <a:t>FourSquare to find venues and all restaurants</a:t>
            </a:r>
            <a:r>
              <a:rPr lang="tr-TR" dirty="0"/>
              <a:t>.</a:t>
            </a:r>
          </a:p>
          <a:p>
            <a:pPr marL="171450" indent="-171450">
              <a:lnSpc>
                <a:spcPct val="107000"/>
              </a:lnSpc>
              <a:spcAft>
                <a:spcPts val="800"/>
              </a:spcAft>
              <a:buFont typeface="Arial" panose="020B0604020202020204" pitchFamily="34" charset="0"/>
              <a:buChar char="•"/>
            </a:pPr>
            <a:endParaRPr lang="en-US" sz="1200" b="1" dirty="0">
              <a:solidFill>
                <a:srgbClr val="000000"/>
              </a:solidFill>
              <a:effectLst/>
              <a:latin typeface="Calibri" panose="020F0502020204030204" pitchFamily="34" charset="0"/>
              <a:ea typeface="Times New Roman" panose="02020603050405020304" pitchFamily="18" charset="0"/>
            </a:endParaRPr>
          </a:p>
          <a:p>
            <a:pPr>
              <a:lnSpc>
                <a:spcPct val="107000"/>
              </a:lnSpc>
              <a:spcAft>
                <a:spcPts val="800"/>
              </a:spcAft>
            </a:pPr>
            <a:r>
              <a:rPr lang="en-US" sz="2000" b="1" dirty="0">
                <a:solidFill>
                  <a:srgbClr val="000000"/>
                </a:solidFill>
                <a:effectLst/>
                <a:latin typeface="Calibri" panose="020F0502020204030204" pitchFamily="34" charset="0"/>
                <a:ea typeface="Times New Roman" panose="02020603050405020304" pitchFamily="18" charset="0"/>
              </a:rPr>
              <a:t>Applying Machine Learning Algorithms</a:t>
            </a:r>
          </a:p>
          <a:p>
            <a:pPr marL="285750" indent="-285750">
              <a:lnSpc>
                <a:spcPct val="107000"/>
              </a:lnSpc>
              <a:spcAft>
                <a:spcPts val="800"/>
              </a:spcAft>
              <a:buFont typeface="Arial" panose="020B0604020202020204" pitchFamily="34" charset="0"/>
              <a:buChar char="•"/>
            </a:pPr>
            <a:r>
              <a:rPr lang="tr-TR" dirty="0"/>
              <a:t>One hot encoding</a:t>
            </a:r>
            <a:r>
              <a:rPr lang="en-US" dirty="0"/>
              <a:t> to transform data </a:t>
            </a:r>
            <a:r>
              <a:rPr lang="tr-TR" dirty="0"/>
              <a:t>from categorical data into numerical </a:t>
            </a:r>
            <a:r>
              <a:rPr lang="en-US" dirty="0"/>
              <a:t>data</a:t>
            </a:r>
          </a:p>
          <a:p>
            <a:pPr marL="285750" indent="-285750">
              <a:lnSpc>
                <a:spcPct val="107000"/>
              </a:lnSpc>
              <a:spcAft>
                <a:spcPts val="800"/>
              </a:spcAft>
              <a:buFont typeface="Arial" panose="020B0604020202020204" pitchFamily="34" charset="0"/>
              <a:buChar char="•"/>
            </a:pPr>
            <a:r>
              <a:rPr lang="tr-TR" dirty="0"/>
              <a:t>K-Means clustering algorithm</a:t>
            </a:r>
            <a:r>
              <a:rPr lang="en-US" dirty="0"/>
              <a:t> </a:t>
            </a:r>
            <a:r>
              <a:rPr lang="tr-TR" dirty="0"/>
              <a:t>To cluster the neighbourhoods of Izmir based on the venue categories</a:t>
            </a:r>
            <a:endParaRPr lang="tr-TR"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tr-TR"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9426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80592F-9D35-40BC-BAE5-95FB579EDADE}"/>
              </a:ext>
            </a:extLst>
          </p:cNvPr>
          <p:cNvPicPr/>
          <p:nvPr/>
        </p:nvPicPr>
        <p:blipFill>
          <a:blip r:embed="rId2"/>
          <a:stretch>
            <a:fillRect/>
          </a:stretch>
        </p:blipFill>
        <p:spPr>
          <a:xfrm>
            <a:off x="1975345" y="810311"/>
            <a:ext cx="7692438" cy="4791358"/>
          </a:xfrm>
          <a:prstGeom prst="rect">
            <a:avLst/>
          </a:prstGeom>
        </p:spPr>
      </p:pic>
      <p:sp>
        <p:nvSpPr>
          <p:cNvPr id="3" name="Rectangle 2">
            <a:extLst>
              <a:ext uri="{FF2B5EF4-FFF2-40B4-BE49-F238E27FC236}">
                <a16:creationId xmlns:a16="http://schemas.microsoft.com/office/drawing/2014/main" id="{9046290D-6FCB-41D2-ADBD-065514F97A0B}"/>
              </a:ext>
            </a:extLst>
          </p:cNvPr>
          <p:cNvSpPr/>
          <p:nvPr/>
        </p:nvSpPr>
        <p:spPr>
          <a:xfrm>
            <a:off x="2135143" y="5749337"/>
            <a:ext cx="6903720" cy="375552"/>
          </a:xfrm>
          <a:prstGeom prst="rect">
            <a:avLst/>
          </a:prstGeom>
        </p:spPr>
        <p:txBody>
          <a:bodyPr wrap="square">
            <a:spAutoFit/>
          </a:bodyPr>
          <a:lstStyle/>
          <a:p>
            <a:pPr>
              <a:lnSpc>
                <a:spcPct val="107000"/>
              </a:lnSpc>
              <a:spcAft>
                <a:spcPts val="800"/>
              </a:spcAft>
            </a:pPr>
            <a:r>
              <a:rPr lang="tr-TR" i="1" dirty="0">
                <a:solidFill>
                  <a:srgbClr val="000000"/>
                </a:solidFill>
                <a:latin typeface="Calibri" panose="020F0502020204030204" pitchFamily="34" charset="0"/>
                <a:ea typeface="Calibri" panose="020F0502020204030204" pitchFamily="34" charset="0"/>
                <a:cs typeface="Arial" panose="020B0604020202020204" pitchFamily="34" charset="0"/>
              </a:rPr>
              <a:t>Now we can see all the neighbourhoods of Izmir visualized on the map.</a:t>
            </a:r>
            <a:endParaRPr lang="tr-T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5D5FA77-1ACA-4A7D-BE81-1757CBAC625E}"/>
              </a:ext>
            </a:extLst>
          </p:cNvPr>
          <p:cNvSpPr/>
          <p:nvPr/>
        </p:nvSpPr>
        <p:spPr>
          <a:xfrm>
            <a:off x="298582" y="287091"/>
            <a:ext cx="4241867" cy="523220"/>
          </a:xfrm>
          <a:prstGeom prst="rect">
            <a:avLst/>
          </a:prstGeom>
        </p:spPr>
        <p:txBody>
          <a:bodyPr wrap="none">
            <a:spAutoFit/>
          </a:bodyPr>
          <a:lstStyle/>
          <a:p>
            <a:pPr algn="just"/>
            <a:r>
              <a:rPr lang="en-US" sz="2800" b="1" dirty="0">
                <a:solidFill>
                  <a:srgbClr val="292929"/>
                </a:solidFill>
                <a:latin typeface="Helvetica" panose="020B0604020202020204" pitchFamily="34" charset="0"/>
                <a:ea typeface="Times New Roman" panose="02020603050405020304" pitchFamily="18" charset="0"/>
              </a:rPr>
              <a:t>Results and Discussion</a:t>
            </a:r>
            <a:endParaRPr lang="tr-T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821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D80629-AB36-400F-A7E5-AB0DDF5F1401}"/>
              </a:ext>
            </a:extLst>
          </p:cNvPr>
          <p:cNvPicPr/>
          <p:nvPr/>
        </p:nvPicPr>
        <p:blipFill>
          <a:blip r:embed="rId2"/>
          <a:stretch>
            <a:fillRect/>
          </a:stretch>
        </p:blipFill>
        <p:spPr>
          <a:xfrm>
            <a:off x="2010550" y="666205"/>
            <a:ext cx="7914846" cy="5133809"/>
          </a:xfrm>
          <a:prstGeom prst="rect">
            <a:avLst/>
          </a:prstGeom>
        </p:spPr>
      </p:pic>
      <p:sp>
        <p:nvSpPr>
          <p:cNvPr id="3" name="Rectangle 2">
            <a:extLst>
              <a:ext uri="{FF2B5EF4-FFF2-40B4-BE49-F238E27FC236}">
                <a16:creationId xmlns:a16="http://schemas.microsoft.com/office/drawing/2014/main" id="{E1BC5CFA-B32B-47D3-9CF8-A6598FE68968}"/>
              </a:ext>
            </a:extLst>
          </p:cNvPr>
          <p:cNvSpPr/>
          <p:nvPr/>
        </p:nvSpPr>
        <p:spPr>
          <a:xfrm>
            <a:off x="2302313" y="6000492"/>
            <a:ext cx="6759992" cy="384080"/>
          </a:xfrm>
          <a:prstGeom prst="rect">
            <a:avLst/>
          </a:prstGeom>
        </p:spPr>
        <p:txBody>
          <a:bodyPr wrap="none">
            <a:spAutoFit/>
          </a:bodyPr>
          <a:lstStyle/>
          <a:p>
            <a:pPr algn="ctr">
              <a:lnSpc>
                <a:spcPts val="2400"/>
              </a:lnSpc>
              <a:spcBef>
                <a:spcPts val="1030"/>
              </a:spcBef>
            </a:pPr>
            <a:r>
              <a:rPr lang="tr-TR" b="1" spc="-5" dirty="0">
                <a:solidFill>
                  <a:srgbClr val="292929"/>
                </a:solidFill>
                <a:latin typeface="Calibri" panose="020F0502020204030204" pitchFamily="34" charset="0"/>
                <a:ea typeface="Times New Roman" panose="02020603050405020304" pitchFamily="18" charset="0"/>
              </a:rPr>
              <a:t>Visulaization of Izmir’s restaurants </a:t>
            </a:r>
            <a:r>
              <a:rPr lang="en-US" b="1" spc="-5" dirty="0">
                <a:solidFill>
                  <a:srgbClr val="292929"/>
                </a:solidFill>
                <a:latin typeface="Calibri" panose="020F0502020204030204" pitchFamily="34" charset="0"/>
                <a:ea typeface="Times New Roman" panose="02020603050405020304" pitchFamily="18" charset="0"/>
              </a:rPr>
              <a:t>after</a:t>
            </a:r>
            <a:r>
              <a:rPr lang="tr-TR" b="1" spc="-5" dirty="0">
                <a:solidFill>
                  <a:srgbClr val="292929"/>
                </a:solidFill>
                <a:latin typeface="Calibri" panose="020F0502020204030204" pitchFamily="34" charset="0"/>
                <a:ea typeface="Times New Roman" panose="02020603050405020304" pitchFamily="18" charset="0"/>
              </a:rPr>
              <a:t> </a:t>
            </a:r>
            <a:r>
              <a:rPr lang="en-US" b="1" spc="-5" dirty="0">
                <a:solidFill>
                  <a:srgbClr val="292929"/>
                </a:solidFill>
                <a:latin typeface="Calibri" panose="020F0502020204030204" pitchFamily="34" charset="0"/>
                <a:ea typeface="Times New Roman" panose="02020603050405020304" pitchFamily="18" charset="0"/>
              </a:rPr>
              <a:t>applying </a:t>
            </a:r>
            <a:r>
              <a:rPr lang="tr-TR" b="1" spc="-5" dirty="0">
                <a:solidFill>
                  <a:srgbClr val="292929"/>
                </a:solidFill>
                <a:latin typeface="Calibri" panose="020F0502020204030204" pitchFamily="34" charset="0"/>
                <a:ea typeface="Times New Roman" panose="02020603050405020304" pitchFamily="18" charset="0"/>
              </a:rPr>
              <a:t>cluster</a:t>
            </a:r>
            <a:r>
              <a:rPr lang="en-US" b="1" spc="-5" dirty="0" err="1">
                <a:solidFill>
                  <a:srgbClr val="292929"/>
                </a:solidFill>
                <a:latin typeface="Calibri" panose="020F0502020204030204" pitchFamily="34" charset="0"/>
                <a:ea typeface="Times New Roman" panose="02020603050405020304" pitchFamily="18" charset="0"/>
              </a:rPr>
              <a:t>ing</a:t>
            </a:r>
            <a:r>
              <a:rPr lang="en-US" b="1" spc="-5" dirty="0">
                <a:solidFill>
                  <a:srgbClr val="292929"/>
                </a:solidFill>
                <a:latin typeface="Calibri" panose="020F0502020204030204" pitchFamily="34" charset="0"/>
                <a:ea typeface="Times New Roman" panose="02020603050405020304" pitchFamily="18" charset="0"/>
              </a:rPr>
              <a:t> algorithm</a:t>
            </a:r>
          </a:p>
        </p:txBody>
      </p:sp>
    </p:spTree>
    <p:extLst>
      <p:ext uri="{BB962C8B-B14F-4D97-AF65-F5344CB8AC3E}">
        <p14:creationId xmlns:p14="http://schemas.microsoft.com/office/powerpoint/2010/main" val="2732410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B71B72-290E-466F-A309-98B64FC3C530}"/>
              </a:ext>
            </a:extLst>
          </p:cNvPr>
          <p:cNvPicPr/>
          <p:nvPr/>
        </p:nvPicPr>
        <p:blipFill>
          <a:blip r:embed="rId2"/>
          <a:stretch>
            <a:fillRect/>
          </a:stretch>
        </p:blipFill>
        <p:spPr>
          <a:xfrm>
            <a:off x="656473" y="574187"/>
            <a:ext cx="5114924" cy="3563552"/>
          </a:xfrm>
          <a:prstGeom prst="rect">
            <a:avLst/>
          </a:prstGeom>
        </p:spPr>
      </p:pic>
      <p:sp>
        <p:nvSpPr>
          <p:cNvPr id="3" name="Rectangle 2">
            <a:extLst>
              <a:ext uri="{FF2B5EF4-FFF2-40B4-BE49-F238E27FC236}">
                <a16:creationId xmlns:a16="http://schemas.microsoft.com/office/drawing/2014/main" id="{8FFFB295-8D4C-46C3-A6D0-FF7E34A2EAAD}"/>
              </a:ext>
            </a:extLst>
          </p:cNvPr>
          <p:cNvSpPr/>
          <p:nvPr/>
        </p:nvSpPr>
        <p:spPr>
          <a:xfrm>
            <a:off x="750939" y="4670102"/>
            <a:ext cx="5020458" cy="1613711"/>
          </a:xfrm>
          <a:prstGeom prst="rect">
            <a:avLst/>
          </a:prstGeom>
        </p:spPr>
        <p:txBody>
          <a:bodyPr wrap="square">
            <a:spAutoFit/>
          </a:bodyPr>
          <a:lstStyle/>
          <a:p>
            <a:pPr>
              <a:lnSpc>
                <a:spcPts val="2400"/>
              </a:lnSpc>
              <a:spcBef>
                <a:spcPts val="1030"/>
              </a:spcBef>
            </a:pPr>
            <a:r>
              <a:rPr lang="tr-TR" dirty="0">
                <a:solidFill>
                  <a:srgbClr val="000000"/>
                </a:solidFill>
                <a:latin typeface="Calibri" panose="020F0502020204030204" pitchFamily="34" charset="0"/>
                <a:ea typeface="Times New Roman" panose="02020603050405020304" pitchFamily="18" charset="0"/>
              </a:rPr>
              <a:t>Obiviously, Turkish restaurants are the most popular one alongside with Kebab, Doner, Kokorec. Since Izmir is a coastal Aegean city, Seafood restaurants are popular too. Some of the seafood restaurants might be vegetarian or vegan restaurants. </a:t>
            </a:r>
            <a:endParaRPr lang="tr-TR" dirty="0">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4D88D39F-4873-401A-A826-4E128ADF9DFA}"/>
              </a:ext>
            </a:extLst>
          </p:cNvPr>
          <p:cNvPicPr/>
          <p:nvPr/>
        </p:nvPicPr>
        <p:blipFill>
          <a:blip r:embed="rId3"/>
          <a:stretch>
            <a:fillRect/>
          </a:stretch>
        </p:blipFill>
        <p:spPr>
          <a:xfrm>
            <a:off x="6830845" y="574187"/>
            <a:ext cx="5114925" cy="3563552"/>
          </a:xfrm>
          <a:prstGeom prst="rect">
            <a:avLst/>
          </a:prstGeom>
        </p:spPr>
      </p:pic>
      <p:sp>
        <p:nvSpPr>
          <p:cNvPr id="6" name="Rectangle 5">
            <a:extLst>
              <a:ext uri="{FF2B5EF4-FFF2-40B4-BE49-F238E27FC236}">
                <a16:creationId xmlns:a16="http://schemas.microsoft.com/office/drawing/2014/main" id="{A228938F-9771-4564-A729-54C8AAC0545F}"/>
              </a:ext>
            </a:extLst>
          </p:cNvPr>
          <p:cNvSpPr/>
          <p:nvPr/>
        </p:nvSpPr>
        <p:spPr>
          <a:xfrm>
            <a:off x="7199503" y="4670102"/>
            <a:ext cx="4377607" cy="1200329"/>
          </a:xfrm>
          <a:prstGeom prst="rect">
            <a:avLst/>
          </a:prstGeom>
        </p:spPr>
        <p:txBody>
          <a:bodyPr wrap="square">
            <a:spAutoFit/>
          </a:bodyPr>
          <a:lstStyle/>
          <a:p>
            <a:pPr algn="just"/>
            <a:r>
              <a:rPr lang="tr-TR" i="1" dirty="0">
                <a:solidFill>
                  <a:srgbClr val="000000"/>
                </a:solidFill>
                <a:latin typeface="Calibri" panose="020F0502020204030204" pitchFamily="34" charset="0"/>
                <a:ea typeface="Times New Roman" panose="02020603050405020304" pitchFamily="18" charset="0"/>
              </a:rPr>
              <a:t>cluster 3 which is the light blue circle on the map has the most neighborhoods. This is due to fact that this particular area is the most popular place to visit for locals in Izmir</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6511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B2B7EE-DB3C-4CFD-B8E9-C45F64EB95C0}"/>
              </a:ext>
            </a:extLst>
          </p:cNvPr>
          <p:cNvPicPr/>
          <p:nvPr/>
        </p:nvPicPr>
        <p:blipFill>
          <a:blip r:embed="rId2"/>
          <a:stretch>
            <a:fillRect/>
          </a:stretch>
        </p:blipFill>
        <p:spPr>
          <a:xfrm>
            <a:off x="2194559" y="485296"/>
            <a:ext cx="7930342" cy="4103329"/>
          </a:xfrm>
          <a:prstGeom prst="rect">
            <a:avLst/>
          </a:prstGeom>
        </p:spPr>
      </p:pic>
      <p:sp>
        <p:nvSpPr>
          <p:cNvPr id="5" name="Rectangle 4">
            <a:extLst>
              <a:ext uri="{FF2B5EF4-FFF2-40B4-BE49-F238E27FC236}">
                <a16:creationId xmlns:a16="http://schemas.microsoft.com/office/drawing/2014/main" id="{46EDE69A-9193-4ABA-921C-01CFFB352BE1}"/>
              </a:ext>
            </a:extLst>
          </p:cNvPr>
          <p:cNvSpPr/>
          <p:nvPr/>
        </p:nvSpPr>
        <p:spPr>
          <a:xfrm>
            <a:off x="2339398" y="5009011"/>
            <a:ext cx="7785503" cy="923330"/>
          </a:xfrm>
          <a:prstGeom prst="rect">
            <a:avLst/>
          </a:prstGeom>
        </p:spPr>
        <p:txBody>
          <a:bodyPr wrap="square">
            <a:spAutoFit/>
          </a:bodyPr>
          <a:lstStyle/>
          <a:p>
            <a:pPr algn="just"/>
            <a:r>
              <a:rPr lang="tr-TR" i="1" dirty="0">
                <a:solidFill>
                  <a:srgbClr val="000000"/>
                </a:solidFill>
                <a:latin typeface="Calibri" panose="020F0502020204030204" pitchFamily="34" charset="0"/>
                <a:ea typeface="Times New Roman" panose="02020603050405020304" pitchFamily="18" charset="0"/>
              </a:rPr>
              <a:t>Cluster6 is dominated by Seafood restaurants and Vegetarian / Vegan Restaurants. So if you are a Vegetarian, these are the neighbourhood you want to visit.</a:t>
            </a:r>
            <a:endParaRPr lang="tr-TR"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54830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68</TotalTime>
  <Words>672</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Helvetica</vt:lpstr>
      <vt:lpstr>Segoe UI Emoji</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suitable restaurants for tourist for their tastes and              which neighborhoods of İzmir have vegetarian friendly restaurants</dc:title>
  <dc:creator>Arman Z</dc:creator>
  <cp:lastModifiedBy>Arman Z</cp:lastModifiedBy>
  <cp:revision>7</cp:revision>
  <dcterms:created xsi:type="dcterms:W3CDTF">2021-01-30T17:27:30Z</dcterms:created>
  <dcterms:modified xsi:type="dcterms:W3CDTF">2021-01-30T18:35:40Z</dcterms:modified>
</cp:coreProperties>
</file>