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5A55C-4260-48BD-845C-4388B05267FF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EDA3A-DAD2-48F5-9BAA-25E4CD98FD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3452-28D2-4BC9-BE46-7C1E16E05CE4}" type="datetimeFigureOut">
              <a:rPr lang="es-MX" smtClean="0"/>
              <a:pPr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52FE-A7AC-42B5-A5D2-6526FE82149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Presentación de Articulo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Alumnos:</a:t>
            </a:r>
          </a:p>
          <a:p>
            <a:r>
              <a:rPr lang="es-MX" dirty="0" smtClean="0"/>
              <a:t>Dr. José Emanuel Arriaga Ocejo</a:t>
            </a:r>
          </a:p>
          <a:p>
            <a:r>
              <a:rPr lang="es-MX" dirty="0" smtClean="0"/>
              <a:t>Dr. Manuel </a:t>
            </a:r>
            <a:r>
              <a:rPr lang="es-MX" dirty="0" smtClean="0"/>
              <a:t>Vélez Aguilar</a:t>
            </a:r>
          </a:p>
          <a:p>
            <a:endParaRPr lang="es-MX" dirty="0"/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1837620" cy="183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428604"/>
            <a:ext cx="1824054" cy="182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-142900"/>
            <a:ext cx="8229600" cy="1143000"/>
          </a:xfrm>
        </p:spPr>
        <p:txBody>
          <a:bodyPr/>
          <a:lstStyle/>
          <a:p>
            <a:r>
              <a:rPr lang="es-MX" dirty="0" smtClean="0"/>
              <a:t>Kinexus</a:t>
            </a:r>
            <a:endParaRPr lang="es-MX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928670"/>
            <a:ext cx="5577279" cy="183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28596" y="2928934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- Se identificaron 85 bandas inmunorreactivas que presentan:</a:t>
            </a:r>
          </a:p>
          <a:p>
            <a:r>
              <a:rPr lang="es-MX" dirty="0"/>
              <a:t>	</a:t>
            </a:r>
            <a:r>
              <a:rPr lang="es-MX" dirty="0" smtClean="0"/>
              <a:t>- 38 proteínas quinasas</a:t>
            </a:r>
          </a:p>
          <a:p>
            <a:r>
              <a:rPr lang="es-MX" dirty="0"/>
              <a:t>	</a:t>
            </a:r>
            <a:r>
              <a:rPr lang="es-MX" dirty="0" smtClean="0"/>
              <a:t>- 16 fosfatasas, sus isoformas</a:t>
            </a:r>
          </a:p>
          <a:p>
            <a:r>
              <a:rPr lang="es-MX" dirty="0"/>
              <a:t>	</a:t>
            </a:r>
            <a:r>
              <a:rPr lang="es-MX" dirty="0" smtClean="0"/>
              <a:t>- 22 sitios fosforilados en las moléculas de señalización</a:t>
            </a:r>
          </a:p>
          <a:p>
            <a:r>
              <a:rPr lang="es-MX" dirty="0"/>
              <a:t>	</a:t>
            </a:r>
            <a:r>
              <a:rPr lang="es-MX" dirty="0" smtClean="0"/>
              <a:t>- 64 anticuerpos no detectaron su antígeno correspondiente.</a:t>
            </a:r>
            <a:endParaRPr lang="es-MX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572008"/>
            <a:ext cx="6019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Clasificación Funcional de Proteínas expresadas en </a:t>
            </a:r>
            <a:r>
              <a:rPr lang="es-MX" dirty="0" err="1" smtClean="0"/>
              <a:t>hEMSCs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 smtClean="0"/>
              <a:t>Las proteínas detectadas en el PowerBlot y Kinexus, se ordenaron en 18 subgrupos según la función de la proteína.</a:t>
            </a:r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r>
              <a:rPr lang="es-MX" sz="1800" dirty="0" smtClean="0"/>
              <a:t>Se muestran proteínas con funciones conocidas o sugeridas en la </a:t>
            </a:r>
            <a:r>
              <a:rPr lang="es-MX" sz="1800" dirty="0" smtClean="0"/>
              <a:t>renovación, </a:t>
            </a:r>
            <a:r>
              <a:rPr lang="es-MX" sz="1800" dirty="0" smtClean="0"/>
              <a:t>incluidas Oct4, STAT3, Smas2/3 y FGF2.</a:t>
            </a:r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pPr>
              <a:buNone/>
            </a:pPr>
            <a:endParaRPr lang="es-MX" sz="1800" dirty="0" smtClean="0"/>
          </a:p>
          <a:p>
            <a:pPr>
              <a:buNone/>
            </a:pPr>
            <a:endParaRPr lang="es-MX" sz="1800" dirty="0" smtClean="0"/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14554"/>
            <a:ext cx="4238634" cy="296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1800" dirty="0" smtClean="0"/>
          </a:p>
          <a:p>
            <a:endParaRPr lang="es-MX" sz="1800" dirty="0"/>
          </a:p>
          <a:p>
            <a:r>
              <a:rPr lang="es-MX" sz="1800" dirty="0" smtClean="0"/>
              <a:t>Se muestran las </a:t>
            </a:r>
            <a:r>
              <a:rPr lang="es-MX" sz="1800" dirty="0" smtClean="0"/>
              <a:t>proteínas </a:t>
            </a:r>
            <a:r>
              <a:rPr lang="es-MX" sz="1800" dirty="0" smtClean="0"/>
              <a:t>de la superficie celular, incluidas </a:t>
            </a:r>
            <a:r>
              <a:rPr lang="es-MX" sz="1800" dirty="0" err="1" smtClean="0"/>
              <a:t>Connexin</a:t>
            </a:r>
            <a:r>
              <a:rPr lang="es-MX" sz="1800" dirty="0" smtClean="0"/>
              <a:t> 43, E-</a:t>
            </a:r>
            <a:r>
              <a:rPr lang="es-MX" sz="1800" dirty="0" err="1" smtClean="0"/>
              <a:t>Cad</a:t>
            </a:r>
            <a:r>
              <a:rPr lang="es-MX" sz="1800" dirty="0" smtClean="0"/>
              <a:t> y </a:t>
            </a:r>
            <a:r>
              <a:rPr lang="es-MX" sz="1800" dirty="0" err="1" smtClean="0"/>
              <a:t>GDNFRalfa</a:t>
            </a:r>
            <a:r>
              <a:rPr lang="es-MX" sz="1800" dirty="0" smtClean="0"/>
              <a:t>.</a:t>
            </a:r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Clasificación Funcional de Proteínas expresadas en </a:t>
            </a:r>
            <a:r>
              <a:rPr lang="es-MX" dirty="0" err="1" smtClean="0"/>
              <a:t>hEMSCs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714752"/>
            <a:ext cx="5500726" cy="188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 lnSpcReduction="10000"/>
          </a:bodyPr>
          <a:lstStyle/>
          <a:p>
            <a:pPr lvl="0"/>
            <a:r>
              <a:rPr lang="es-MX" sz="1800" dirty="0">
                <a:solidFill>
                  <a:prstClr val="black"/>
                </a:solidFill>
              </a:rPr>
              <a:t>Se </a:t>
            </a:r>
            <a:r>
              <a:rPr lang="es-MX" sz="1800" dirty="0" smtClean="0">
                <a:solidFill>
                  <a:prstClr val="black"/>
                </a:solidFill>
              </a:rPr>
              <a:t>encontró </a:t>
            </a:r>
            <a:r>
              <a:rPr lang="es-MX" sz="1800" dirty="0">
                <a:solidFill>
                  <a:prstClr val="black"/>
                </a:solidFill>
              </a:rPr>
              <a:t>un total de 42 </a:t>
            </a:r>
            <a:r>
              <a:rPr lang="es-MX" sz="1800" dirty="0" smtClean="0">
                <a:solidFill>
                  <a:prstClr val="black"/>
                </a:solidFill>
              </a:rPr>
              <a:t>proteínas, </a:t>
            </a:r>
            <a:r>
              <a:rPr lang="es-MX" sz="1800" dirty="0">
                <a:solidFill>
                  <a:prstClr val="black"/>
                </a:solidFill>
              </a:rPr>
              <a:t>incluidas FGF2, HSP70 y ERK1, </a:t>
            </a:r>
            <a:r>
              <a:rPr lang="es-MX" sz="1800" dirty="0" smtClean="0">
                <a:solidFill>
                  <a:prstClr val="black"/>
                </a:solidFill>
              </a:rPr>
              <a:t>tenían múltiples </a:t>
            </a:r>
            <a:r>
              <a:rPr lang="es-MX" sz="1800" dirty="0">
                <a:solidFill>
                  <a:prstClr val="black"/>
                </a:solidFill>
              </a:rPr>
              <a:t>bandas en las transferencias PowerBlot o Kinexus. Estas bandas migraron de cerca pero estaban suficientemente separadas de otras </a:t>
            </a:r>
            <a:r>
              <a:rPr lang="es-MX" sz="1800" dirty="0" smtClean="0">
                <a:solidFill>
                  <a:prstClr val="black"/>
                </a:solidFill>
              </a:rPr>
              <a:t>proteínas </a:t>
            </a:r>
            <a:r>
              <a:rPr lang="es-MX" sz="1800" dirty="0">
                <a:solidFill>
                  <a:prstClr val="black"/>
                </a:solidFill>
              </a:rPr>
              <a:t>detectadas</a:t>
            </a:r>
            <a:r>
              <a:rPr lang="es-MX" sz="1800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s-MX" sz="1800" dirty="0">
              <a:solidFill>
                <a:prstClr val="black"/>
              </a:solidFill>
            </a:endParaRPr>
          </a:p>
          <a:p>
            <a:pPr lvl="0"/>
            <a:endParaRPr lang="es-MX" sz="1800" dirty="0" smtClean="0">
              <a:solidFill>
                <a:prstClr val="black"/>
              </a:solidFill>
            </a:endParaRPr>
          </a:p>
          <a:p>
            <a:pPr lvl="0" algn="r">
              <a:buNone/>
            </a:pPr>
            <a:endParaRPr lang="es-MX" sz="1800" dirty="0">
              <a:solidFill>
                <a:prstClr val="black"/>
              </a:solidFill>
            </a:endParaRPr>
          </a:p>
          <a:p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Clasificación Funcional de Proteínas expresadas en </a:t>
            </a:r>
            <a:r>
              <a:rPr lang="es-MX" dirty="0" err="1" smtClean="0"/>
              <a:t>hEMSCs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3511673" cy="374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929190" y="4143380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Las bandas que se predicen que son isoformas de la </a:t>
            </a:r>
            <a:r>
              <a:rPr lang="es-MX" dirty="0" smtClean="0"/>
              <a:t>proteína </a:t>
            </a:r>
            <a:r>
              <a:rPr lang="es-MX" dirty="0" smtClean="0"/>
              <a:t>indicada se resaltan en algunos paneles (*).</a:t>
            </a:r>
            <a:endParaRPr lang="es-MX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 smtClean="0"/>
              <a:t>Otra clasificación funcional de las proteínas detectadas por PowerBlot incluyo:</a:t>
            </a:r>
          </a:p>
          <a:p>
            <a:endParaRPr lang="es-MX" sz="1800" dirty="0" smtClean="0"/>
          </a:p>
          <a:p>
            <a:pPr lvl="1"/>
            <a:r>
              <a:rPr lang="es-MX" sz="1400" dirty="0" smtClean="0"/>
              <a:t>71 proteínas de factores de transcripción</a:t>
            </a:r>
          </a:p>
          <a:p>
            <a:pPr lvl="1"/>
            <a:r>
              <a:rPr lang="es-MX" sz="1400" dirty="0" smtClean="0"/>
              <a:t>144 trasporte núcleo y núcleo</a:t>
            </a:r>
          </a:p>
          <a:p>
            <a:pPr lvl="1"/>
            <a:r>
              <a:rPr lang="es-MX" sz="1400" dirty="0" smtClean="0"/>
              <a:t>75 citoesqueleto</a:t>
            </a:r>
          </a:p>
          <a:p>
            <a:pPr lvl="1"/>
            <a:r>
              <a:rPr lang="es-MX" sz="1400" dirty="0" smtClean="0"/>
              <a:t>45 adhesión celular</a:t>
            </a:r>
          </a:p>
          <a:p>
            <a:pPr lvl="1"/>
            <a:r>
              <a:rPr lang="es-MX" sz="1400" dirty="0" smtClean="0"/>
              <a:t>24 ruta de la quinasa MAP</a:t>
            </a:r>
          </a:p>
          <a:p>
            <a:pPr lvl="1"/>
            <a:r>
              <a:rPr lang="es-MX" sz="1400" dirty="0" smtClean="0"/>
              <a:t>13 Proteinquinasa A</a:t>
            </a:r>
          </a:p>
          <a:p>
            <a:pPr lvl="1"/>
            <a:r>
              <a:rPr lang="es-MX" sz="1400" dirty="0" smtClean="0"/>
              <a:t>20 Proteinquinasa C</a:t>
            </a:r>
          </a:p>
          <a:p>
            <a:pPr lvl="1"/>
            <a:r>
              <a:rPr lang="es-MX" sz="1400" dirty="0" smtClean="0"/>
              <a:t>42 GTPasas y reguladores</a:t>
            </a:r>
          </a:p>
          <a:p>
            <a:pPr lvl="1"/>
            <a:r>
              <a:rPr lang="es-MX" sz="1400" dirty="0" smtClean="0"/>
              <a:t>23 Señalización de calcio</a:t>
            </a:r>
          </a:p>
          <a:p>
            <a:pPr lvl="1"/>
            <a:r>
              <a:rPr lang="es-MX" sz="1400" dirty="0" smtClean="0"/>
              <a:t>87 ciclo celular</a:t>
            </a:r>
          </a:p>
          <a:p>
            <a:pPr lvl="1"/>
            <a:r>
              <a:rPr lang="es-MX" sz="1400" dirty="0" smtClean="0"/>
              <a:t>61 apoptosis</a:t>
            </a:r>
          </a:p>
          <a:p>
            <a:pPr lvl="1">
              <a:buNone/>
            </a:pPr>
            <a:endParaRPr lang="es-MX" sz="14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Clasificación Funcional de Proteínas expresadas en </a:t>
            </a:r>
            <a:r>
              <a:rPr lang="es-MX" dirty="0" err="1" smtClean="0"/>
              <a:t>hEMSCs</a:t>
            </a:r>
            <a:endParaRPr lang="es-MX" dirty="0"/>
          </a:p>
        </p:txBody>
      </p:sp>
      <p:pic>
        <p:nvPicPr>
          <p:cNvPr id="8194" name="Picture 2" descr="Image result for factores de transcripcio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143248"/>
            <a:ext cx="4143404" cy="321427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s-MX" dirty="0" smtClean="0"/>
              <a:t>Inmunocitoquímica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900105"/>
          </a:xfrm>
        </p:spPr>
        <p:txBody>
          <a:bodyPr>
            <a:normAutofit lnSpcReduction="10000"/>
          </a:bodyPr>
          <a:lstStyle/>
          <a:p>
            <a:r>
              <a:rPr lang="es-MX" sz="1800" dirty="0" smtClean="0"/>
              <a:t>Para verificar la expresión de proteínas usando un enfoque complementario, se realizo un tinción inmunofluorescente para 10 proteínas que no se informaron previamente.</a:t>
            </a:r>
            <a:endParaRPr lang="es-MX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1500198" cy="148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5286388"/>
            <a:ext cx="1500198" cy="145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2857488" y="2428868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ABP-280: proteína de unión a actina homodimerica a menudo asociada con glucoproteínas de membrana.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4143372" y="3929066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Dos proteínas de unión a terminal C que son una clase de corepresores de transcripción.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2571736" y="5786454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1 Proteína de Golgi.</a:t>
            </a:r>
            <a:endParaRPr lang="es-MX" sz="16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5286388"/>
            <a:ext cx="1500198" cy="14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6072198" y="5786454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Un miembro de la subfamilia Hsp40 (de choque térmico).</a:t>
            </a:r>
            <a:endParaRPr lang="es-MX" sz="1600" dirty="0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</p:spPr>
        <p:txBody>
          <a:bodyPr/>
          <a:lstStyle/>
          <a:p>
            <a:r>
              <a:rPr lang="es-MX" dirty="0" smtClean="0"/>
              <a:t>Inmunocitoquímica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94310"/>
            <a:ext cx="1285884" cy="129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02560"/>
            <a:ext cx="1285884" cy="124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786190"/>
            <a:ext cx="1285884" cy="12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072074"/>
            <a:ext cx="1285884" cy="128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5072074"/>
            <a:ext cx="1261412" cy="125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2714620"/>
            <a:ext cx="1285884" cy="123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1785918" y="150017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Una proteína citoplasmática de unión a actina.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85918" y="285749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Proteína de unión a GTP.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85918" y="4000504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Proteína de acoplamiento con dominio SH3 amino-terminal que puede funcionar como un interruptor molecular que regula la fosforilación de tirosina  CAS (sustrato asociado a Crk).</a:t>
            </a:r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43240" y="5286388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Proteínas que regulan negativamente el transductor de señal p21 ras.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500826" y="2857496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Proteína con un dominio de unión a fosfotirosina N-terminal.</a:t>
            </a:r>
            <a:endParaRPr lang="es-MX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Se genero un proteoma enfocado en hESC usando transferencia Western a gran escala y se clasificaron las proteínas detectadas de acuerdo a la función y las vías de señalización.</a:t>
            </a:r>
          </a:p>
          <a:p>
            <a:r>
              <a:rPr lang="es-MX" dirty="0" smtClean="0"/>
              <a:t>Esta caracterización proporciona información básica importante sobre proteínas expresadas, sus isoformas y modificaciones postraduccionales, y herramientas para la investigación continua de las características moleculares subyacentes de </a:t>
            </a:r>
            <a:r>
              <a:rPr lang="es-MX" dirty="0" err="1" smtClean="0"/>
              <a:t>hESCs</a:t>
            </a:r>
            <a:r>
              <a:rPr lang="es-MX" dirty="0" smtClean="0"/>
              <a:t>.</a:t>
            </a:r>
            <a:endParaRPr lang="es-MX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14752"/>
            <a:ext cx="5587996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“ANALISIS PROTEOMICO DE GRAN ESCALA DE CELULAS MADRE EMBRIONARIAS HUMANAS”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71604" y="2643182"/>
            <a:ext cx="5715040" cy="1285884"/>
          </a:xfrm>
        </p:spPr>
        <p:txBody>
          <a:bodyPr>
            <a:normAutofit fontScale="92500" lnSpcReduction="20000"/>
          </a:bodyPr>
          <a:lstStyle/>
          <a:p>
            <a:r>
              <a:rPr lang="es-MX" sz="2400" b="1" dirty="0" smtClean="0"/>
              <a:t>Thomas C Schulz1, Anna </a:t>
            </a:r>
            <a:r>
              <a:rPr lang="es-MX" sz="2400" b="1" dirty="0" err="1" smtClean="0"/>
              <a:t>Maria</a:t>
            </a:r>
            <a:r>
              <a:rPr lang="es-MX" sz="2400" b="1" dirty="0" smtClean="0"/>
              <a:t> Swistowska2, Ying Liu3, </a:t>
            </a:r>
            <a:r>
              <a:rPr lang="es-MX" sz="2400" b="1" dirty="0" err="1" smtClean="0"/>
              <a:t>Andrzej</a:t>
            </a:r>
            <a:r>
              <a:rPr lang="es-MX" sz="2400" b="1" dirty="0" smtClean="0"/>
              <a:t> Swistowski2, Gail Palmarini1, </a:t>
            </a:r>
            <a:r>
              <a:rPr lang="es-MX" sz="2400" b="1" dirty="0" err="1" smtClean="0"/>
              <a:t>Sandii</a:t>
            </a:r>
            <a:r>
              <a:rPr lang="es-MX" sz="2400" b="1" dirty="0" smtClean="0"/>
              <a:t> N Brimble1, Eric Sherrer1, Allan J Robins1, </a:t>
            </a:r>
            <a:r>
              <a:rPr lang="es-MX" sz="2400" b="1" dirty="0" err="1" smtClean="0"/>
              <a:t>Mahendra</a:t>
            </a:r>
            <a:r>
              <a:rPr lang="es-MX" sz="2400" b="1" dirty="0" smtClean="0"/>
              <a:t> S Rao3 and </a:t>
            </a:r>
            <a:r>
              <a:rPr lang="es-MX" sz="2400" b="1" dirty="0" err="1" smtClean="0"/>
              <a:t>Xianmin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Zeng</a:t>
            </a:r>
            <a:r>
              <a:rPr lang="es-MX" sz="2400" b="1" dirty="0" smtClean="0"/>
              <a:t>*2 </a:t>
            </a:r>
            <a:endParaRPr lang="es-MX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000364" y="5000636"/>
            <a:ext cx="607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1Novocell Inc., 111 </a:t>
            </a:r>
            <a:r>
              <a:rPr lang="es-MX" sz="1600" b="1" dirty="0" err="1" smtClean="0"/>
              <a:t>Riverbend</a:t>
            </a:r>
            <a:r>
              <a:rPr lang="es-MX" sz="1600" b="1" dirty="0" smtClean="0"/>
              <a:t> </a:t>
            </a:r>
            <a:r>
              <a:rPr lang="es-MX" sz="1600" b="1" dirty="0" err="1" smtClean="0"/>
              <a:t>Rd</a:t>
            </a:r>
            <a:r>
              <a:rPr lang="es-MX" sz="1600" b="1" dirty="0" smtClean="0"/>
              <a:t>, </a:t>
            </a:r>
            <a:r>
              <a:rPr lang="es-MX" sz="1600" b="1" dirty="0" smtClean="0">
                <a:solidFill>
                  <a:srgbClr val="FF0000"/>
                </a:solidFill>
              </a:rPr>
              <a:t>Athens, GA</a:t>
            </a:r>
            <a:r>
              <a:rPr lang="es-MX" sz="1600" b="1" dirty="0" smtClean="0"/>
              <a:t>, USA, 2Buck </a:t>
            </a:r>
            <a:r>
              <a:rPr lang="es-MX" sz="1600" b="1" dirty="0" err="1" smtClean="0"/>
              <a:t>Institute</a:t>
            </a:r>
            <a:r>
              <a:rPr lang="es-MX" sz="1600" b="1" dirty="0" smtClean="0"/>
              <a:t> </a:t>
            </a:r>
            <a:r>
              <a:rPr lang="es-MX" sz="1600" b="1" dirty="0" err="1" smtClean="0"/>
              <a:t>for</a:t>
            </a:r>
            <a:r>
              <a:rPr lang="es-MX" sz="1600" b="1" dirty="0" smtClean="0"/>
              <a:t> </a:t>
            </a:r>
            <a:r>
              <a:rPr lang="es-MX" sz="1600" b="1" dirty="0" err="1" smtClean="0"/>
              <a:t>Age</a:t>
            </a:r>
            <a:r>
              <a:rPr lang="es-MX" sz="1600" b="1" dirty="0" smtClean="0"/>
              <a:t> </a:t>
            </a:r>
            <a:r>
              <a:rPr lang="es-MX" sz="1600" b="1" dirty="0" err="1" smtClean="0"/>
              <a:t>Research</a:t>
            </a:r>
            <a:r>
              <a:rPr lang="es-MX" sz="1600" b="1" dirty="0" smtClean="0"/>
              <a:t>, 8001 Redwood </a:t>
            </a:r>
            <a:r>
              <a:rPr lang="es-MX" sz="1600" b="1" dirty="0" err="1" smtClean="0"/>
              <a:t>Blvd</a:t>
            </a:r>
            <a:r>
              <a:rPr lang="es-MX" sz="1600" b="1" dirty="0" smtClean="0"/>
              <a:t>, </a:t>
            </a:r>
            <a:r>
              <a:rPr lang="es-MX" sz="1600" b="1" dirty="0" smtClean="0">
                <a:solidFill>
                  <a:srgbClr val="FF0000"/>
                </a:solidFill>
              </a:rPr>
              <a:t>Novato, CA</a:t>
            </a:r>
            <a:r>
              <a:rPr lang="es-MX" sz="1600" b="1" dirty="0" smtClean="0"/>
              <a:t>, USA and 3Stem </a:t>
            </a:r>
            <a:r>
              <a:rPr lang="es-MX" sz="1600" b="1" dirty="0" err="1" smtClean="0"/>
              <a:t>cells</a:t>
            </a:r>
            <a:r>
              <a:rPr lang="es-MX" sz="1600" b="1" dirty="0" smtClean="0"/>
              <a:t> and </a:t>
            </a:r>
            <a:r>
              <a:rPr lang="es-MX" sz="1600" b="1" dirty="0" err="1" smtClean="0"/>
              <a:t>regenerative</a:t>
            </a:r>
            <a:r>
              <a:rPr lang="es-MX" sz="1600" b="1" dirty="0" smtClean="0"/>
              <a:t> medicine, Invitrogen </a:t>
            </a:r>
            <a:r>
              <a:rPr lang="es-MX" sz="1600" b="1" dirty="0" err="1" smtClean="0"/>
              <a:t>Corp</a:t>
            </a:r>
            <a:r>
              <a:rPr lang="es-MX" sz="1600" b="1" dirty="0" smtClean="0"/>
              <a:t>, 1610 </a:t>
            </a:r>
            <a:r>
              <a:rPr lang="es-MX" sz="1600" b="1" dirty="0" err="1" smtClean="0"/>
              <a:t>Faraday</a:t>
            </a:r>
            <a:r>
              <a:rPr lang="es-MX" sz="1600" b="1" dirty="0" smtClean="0"/>
              <a:t> Ave, </a:t>
            </a:r>
            <a:r>
              <a:rPr lang="es-MX" sz="1600" b="1" dirty="0" smtClean="0">
                <a:solidFill>
                  <a:srgbClr val="FF0000"/>
                </a:solidFill>
              </a:rPr>
              <a:t>Carlsbad, CA</a:t>
            </a:r>
            <a:r>
              <a:rPr lang="es-MX" sz="1600" b="1" dirty="0" smtClean="0"/>
              <a:t>, USA </a:t>
            </a:r>
            <a:endParaRPr lang="es-MX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celulas madre embrionarias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505161">
            <a:off x="5652224" y="267686"/>
            <a:ext cx="3000396" cy="199872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5186386"/>
          </a:xfrm>
        </p:spPr>
        <p:txBody>
          <a:bodyPr>
            <a:normAutofit fontScale="92500"/>
          </a:bodyPr>
          <a:lstStyle/>
          <a:p>
            <a:r>
              <a:rPr lang="es-MX" sz="2400" dirty="0" smtClean="0"/>
              <a:t>Gran parte del conocimiento de las Células Madre Embrionarias Humanas (hESC) se basa en enfoques transcripcionales.</a:t>
            </a:r>
          </a:p>
          <a:p>
            <a:r>
              <a:rPr lang="es-MX" sz="2400" dirty="0" smtClean="0"/>
              <a:t>Solo predicen en parte la expresión de proteínas y no sobre la regulación transcripcional.</a:t>
            </a:r>
          </a:p>
          <a:p>
            <a:r>
              <a:rPr lang="es-MX" sz="2400" dirty="0" smtClean="0"/>
              <a:t>Describiremos el uso de dos ensayos de transferencia de Western a gran escala para la identificación de mas de 600 proteínas en hESC.</a:t>
            </a:r>
          </a:p>
          <a:p>
            <a:r>
              <a:rPr lang="es-MX" sz="2400" dirty="0" smtClean="0"/>
              <a:t>22 eventos de fosforilación en moléculas de señalización celular, así como posibles nuevos marcadores de hESC diferenciados.</a:t>
            </a:r>
          </a:p>
          <a:p>
            <a:r>
              <a:rPr lang="es-MX" sz="2400" dirty="0" smtClean="0"/>
              <a:t>Complementa el análisis </a:t>
            </a:r>
            <a:r>
              <a:rPr lang="es-MX" sz="2400" dirty="0" smtClean="0"/>
              <a:t>proteómico </a:t>
            </a:r>
            <a:r>
              <a:rPr lang="es-MX" sz="2400" dirty="0" smtClean="0"/>
              <a:t>y transcripcional para proporcionar información única sobre células madre pluripotentes humanas, y es un marco para el análisis continuo de la autorenovación.</a:t>
            </a:r>
          </a:p>
          <a:p>
            <a:endParaRPr lang="es-MX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7405" y="4929198"/>
            <a:ext cx="3416595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/>
          <a:lstStyle/>
          <a:p>
            <a:r>
              <a:rPr lang="es-MX" dirty="0" smtClean="0"/>
              <a:t>Metodología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5786478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Análisis de PowerBlot:</a:t>
            </a:r>
          </a:p>
          <a:p>
            <a:pPr lvl="1"/>
            <a:r>
              <a:rPr lang="es-MX" dirty="0" smtClean="0"/>
              <a:t>Se empleo una pantalla de transferencia western a gran escala para perfilar le expresión de proteínas en hESC no diferenciadas.</a:t>
            </a:r>
          </a:p>
          <a:p>
            <a:pPr lvl="1"/>
            <a:r>
              <a:rPr lang="es-MX" dirty="0" smtClean="0"/>
              <a:t>Este sistema utilizo 934 anticuerpos contra proteínas que representan 22 clases diferentes de funciones (Factores de transcripción, la ruta de la MAP quinasa MAPK y la apoptosis).</a:t>
            </a:r>
          </a:p>
          <a:p>
            <a:pPr lvl="1"/>
            <a:r>
              <a:rPr lang="es-MX" dirty="0" smtClean="0"/>
              <a:t>Para la pantalla de PowerBlot , el lisado de células completas de BG01 hESC se separo en 5 geles(A,B,C,D y F) con gradiente de 4-15%</a:t>
            </a:r>
          </a:p>
          <a:p>
            <a:pPr lvl="1"/>
            <a:r>
              <a:rPr lang="es-MX" dirty="0" smtClean="0"/>
              <a:t>Cada mancha contenía marcadores de tamaño y 39 carriles.</a:t>
            </a:r>
          </a:p>
          <a:p>
            <a:pPr lvl="1"/>
            <a:r>
              <a:rPr lang="es-MX" dirty="0" smtClean="0"/>
              <a:t>Cada carril se analizo con 1-8 anticuerpos para permitir la identificación precisa de proteínas bien separadas.</a:t>
            </a:r>
          </a:p>
          <a:p>
            <a:pPr lvl="1"/>
            <a:r>
              <a:rPr lang="es-MX" dirty="0" smtClean="0"/>
              <a:t>Los geles y las transferencias se realizaron por duplicado y las proteínas expresadas se identificaron x su tamaño predicho y se verificaron mediante inspección visual.</a:t>
            </a:r>
            <a:endParaRPr lang="es-MX" dirty="0"/>
          </a:p>
          <a:p>
            <a:pPr lvl="1"/>
            <a:r>
              <a:rPr lang="es-MX" dirty="0" smtClean="0"/>
              <a:t>Se detectaron 545 anticuerpos, que podrían comprimirse a 529 proteínas.</a:t>
            </a:r>
          </a:p>
          <a:p>
            <a:pPr lvl="1"/>
            <a:endParaRPr lang="es-MX" dirty="0" smtClean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500306"/>
            <a:ext cx="3257544" cy="1511288"/>
          </a:xfrm>
        </p:spPr>
        <p:txBody>
          <a:bodyPr/>
          <a:lstStyle/>
          <a:p>
            <a:r>
              <a:rPr lang="es-MX" dirty="0" smtClean="0"/>
              <a:t>PowerBlot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57166"/>
            <a:ext cx="4429155" cy="615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PowerBlot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857364"/>
            <a:ext cx="4786323" cy="432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/>
          <a:lstStyle/>
          <a:p>
            <a:r>
              <a:rPr lang="es-MX" dirty="0" smtClean="0"/>
              <a:t>PowerBlot</a:t>
            </a:r>
            <a:endParaRPr lang="es-MX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928802"/>
            <a:ext cx="378368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14282" y="1357298"/>
            <a:ext cx="53578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-En la figura F se muestra una ampliación del carril 24 del </a:t>
            </a:r>
            <a:r>
              <a:rPr lang="es-MX" dirty="0" err="1" smtClean="0"/>
              <a:t>Blot</a:t>
            </a:r>
            <a:r>
              <a:rPr lang="es-MX" dirty="0" smtClean="0"/>
              <a:t> C junto con marcadores de proteínas.</a:t>
            </a:r>
          </a:p>
          <a:p>
            <a:endParaRPr lang="es-MX" dirty="0" smtClean="0"/>
          </a:p>
          <a:p>
            <a:pPr>
              <a:buFontTx/>
              <a:buChar char="-"/>
            </a:pPr>
            <a:r>
              <a:rPr lang="es-MX" dirty="0" smtClean="0"/>
              <a:t>Se detectaron 13 proteínas que incluyen AKT, caveolin1 y ERK1 en múltiples carriles.</a:t>
            </a:r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r>
              <a:rPr lang="es-MX" dirty="0" smtClean="0"/>
              <a:t>383 anticuerpos no detectaron bandas en esta pantalla por falta de expresión.</a:t>
            </a:r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r>
              <a:rPr lang="es-MX" dirty="0" smtClean="0"/>
              <a:t>El tamaño de las proteínas detectadas vario de 15 </a:t>
            </a:r>
            <a:r>
              <a:rPr lang="es-MX" dirty="0" err="1" smtClean="0"/>
              <a:t>kD</a:t>
            </a:r>
            <a:r>
              <a:rPr lang="es-MX" dirty="0" smtClean="0"/>
              <a:t> a 280 </a:t>
            </a:r>
            <a:r>
              <a:rPr lang="es-MX" dirty="0" err="1" smtClean="0"/>
              <a:t>kD</a:t>
            </a:r>
            <a:r>
              <a:rPr lang="es-MX" dirty="0" smtClean="0"/>
              <a:t>.</a:t>
            </a:r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r>
              <a:rPr lang="es-MX" dirty="0" smtClean="0"/>
              <a:t>Las proteínas con la intensidad mas alta fueron el Receptor de </a:t>
            </a:r>
            <a:r>
              <a:rPr lang="es-MX" dirty="0" err="1" smtClean="0"/>
              <a:t>Bradiquinina</a:t>
            </a:r>
            <a:r>
              <a:rPr lang="es-MX" dirty="0" smtClean="0"/>
              <a:t> B2 (117926 unidades de intensidad normalizadas (</a:t>
            </a:r>
            <a:r>
              <a:rPr lang="es-MX" dirty="0" err="1" smtClean="0"/>
              <a:t>iu</a:t>
            </a:r>
            <a:r>
              <a:rPr lang="es-MX" dirty="0" smtClean="0"/>
              <a:t>)), </a:t>
            </a:r>
            <a:r>
              <a:rPr lang="es-MX" dirty="0" err="1" smtClean="0"/>
              <a:t>Carioperina</a:t>
            </a:r>
            <a:r>
              <a:rPr lang="es-MX" dirty="0" smtClean="0"/>
              <a:t> alfa 85698 </a:t>
            </a:r>
            <a:r>
              <a:rPr lang="es-MX" dirty="0" err="1" smtClean="0"/>
              <a:t>iu</a:t>
            </a:r>
            <a:r>
              <a:rPr lang="es-MX" dirty="0" smtClean="0"/>
              <a:t>, y </a:t>
            </a:r>
            <a:r>
              <a:rPr lang="es-MX" dirty="0" err="1" smtClean="0"/>
              <a:t>BiP</a:t>
            </a:r>
            <a:r>
              <a:rPr lang="es-MX" dirty="0" smtClean="0"/>
              <a:t> 74922 </a:t>
            </a:r>
            <a:r>
              <a:rPr lang="es-MX" dirty="0" err="1" smtClean="0"/>
              <a:t>ui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pPr>
              <a:buFontTx/>
              <a:buChar char="-"/>
            </a:pPr>
            <a:r>
              <a:rPr lang="es-MX" dirty="0" smtClean="0"/>
              <a:t>Las de intensidad mas baja detectadas fueron Inhibidor 2 247 </a:t>
            </a:r>
            <a:r>
              <a:rPr lang="es-MX" dirty="0" err="1" smtClean="0"/>
              <a:t>ui</a:t>
            </a:r>
            <a:r>
              <a:rPr lang="es-MX" dirty="0" smtClean="0"/>
              <a:t>, Caspasa 8 201 </a:t>
            </a:r>
            <a:r>
              <a:rPr lang="es-MX" dirty="0" err="1" smtClean="0"/>
              <a:t>ui</a:t>
            </a:r>
            <a:r>
              <a:rPr lang="es-MX" dirty="0" smtClean="0"/>
              <a:t> y OXA1Hs 195 </a:t>
            </a:r>
            <a:r>
              <a:rPr lang="es-MX" dirty="0" err="1" smtClean="0"/>
              <a:t>ui</a:t>
            </a:r>
            <a:r>
              <a:rPr lang="es-MX" dirty="0" smtClean="0"/>
              <a:t>.</a:t>
            </a:r>
            <a:endParaRPr lang="es-MX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PowerBlot</a:t>
            </a:r>
            <a:endParaRPr lang="es-MX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3388536" cy="277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571472" y="2571744"/>
            <a:ext cx="35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-Finalmente, con la consistencia de este ensayo se demostró trazando los valores de intensidad promedio normalizados para cada proteína, lo que revelo una relación lineal entre las muestras duplicadas.</a:t>
            </a:r>
            <a:endParaRPr lang="es-MX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Kinexus de </a:t>
            </a:r>
            <a:r>
              <a:rPr lang="es-MX" dirty="0" err="1" smtClean="0"/>
              <a:t>hESCs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Se utilizo una pantalla mas enfocada para perfilar la expresión de </a:t>
            </a:r>
            <a:r>
              <a:rPr lang="es-MX" dirty="0" smtClean="0"/>
              <a:t>protein </a:t>
            </a:r>
            <a:r>
              <a:rPr lang="es-MX" dirty="0" smtClean="0"/>
              <a:t>quinasas, fosfatasas y sitios fosforilados en moléculas de señalización celular en hESC.</a:t>
            </a:r>
          </a:p>
          <a:p>
            <a:r>
              <a:rPr lang="es-MX" dirty="0" smtClean="0"/>
              <a:t>Los ensayos de Kinexus contenían 140 anticuerpos contra estas clases relacionadas de proteínas y fosfo-sitios.</a:t>
            </a:r>
          </a:p>
          <a:p>
            <a:r>
              <a:rPr lang="es-MX" dirty="0" smtClean="0"/>
              <a:t>Se utilizaron 4 geles al 12.5% para la transferencia Western.</a:t>
            </a:r>
            <a:endParaRPr lang="es-MX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979</Words>
  <Application>Microsoft Office PowerPoint</Application>
  <PresentationFormat>Presentación en pantalla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Articulo</vt:lpstr>
      <vt:lpstr>“ANALISIS PROTEOMICO DE GRAN ESCALA DE CELULAS MADRE EMBRIONARIAS HUMANAS” </vt:lpstr>
      <vt:lpstr>Introducción</vt:lpstr>
      <vt:lpstr>Metodología</vt:lpstr>
      <vt:lpstr>PowerBlot</vt:lpstr>
      <vt:lpstr>PowerBlot</vt:lpstr>
      <vt:lpstr>PowerBlot</vt:lpstr>
      <vt:lpstr>PowerBlot</vt:lpstr>
      <vt:lpstr>Análisis Kinexus de hESCs</vt:lpstr>
      <vt:lpstr>Kinexus</vt:lpstr>
      <vt:lpstr>Clasificación Funcional de Proteínas expresadas en hEMSCs</vt:lpstr>
      <vt:lpstr>Clasificación Funcional de Proteínas expresadas en hEMSCs</vt:lpstr>
      <vt:lpstr>Clasificación Funcional de Proteínas expresadas en hEMSCs</vt:lpstr>
      <vt:lpstr>Clasificación Funcional de Proteínas expresadas en hEMSCs</vt:lpstr>
      <vt:lpstr>Inmunocitoquímica</vt:lpstr>
      <vt:lpstr>Inmunocitoquímica</vt:lpstr>
      <vt:lpstr>Conclusión: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“ANALISIS PROTEOMICO DE GRAN ESCALA DE CELULAS MADRE EMBRIONARIAS HUMANAS”</dc:title>
  <dc:creator>Jose Emanuel Arriaga</dc:creator>
  <cp:lastModifiedBy>Jose Emanuel Arriaga</cp:lastModifiedBy>
  <cp:revision>93</cp:revision>
  <dcterms:created xsi:type="dcterms:W3CDTF">2020-01-06T17:27:00Z</dcterms:created>
  <dcterms:modified xsi:type="dcterms:W3CDTF">2020-01-10T00:55:08Z</dcterms:modified>
</cp:coreProperties>
</file>