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</p:sldIdLst>
  <p:sldSz cx="12192000" cy="6858000"/>
  <p:notesSz cx="6858000" cy="9144000"/>
  <p:embeddedFontLst>
    <p:embeddedFont>
      <p:font typeface="ADLaM Display" panose="02010000000000000000" pitchFamily="2" charset="77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p+M08je3kyHLuBwux9BKcFWGD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/>
    <p:restoredTop sz="94658"/>
  </p:normalViewPr>
  <p:slideViewPr>
    <p:cSldViewPr snapToGrid="0">
      <p:cViewPr varScale="1">
        <p:scale>
          <a:sx n="132" d="100"/>
          <a:sy n="132" d="100"/>
        </p:scale>
        <p:origin x="168" y="200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D4E6-6D65-D7DE-A956-876D6BD48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4CC9-EEE4-8E5A-B82F-222CE299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0B2B-A088-4132-6A45-B16E523E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614D-FF6C-F7DB-797D-9F31809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8557-1415-D8F4-B913-52F11BD3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92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FC5B-9B12-B39A-06C9-072306EB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E851-C321-5CF5-039E-D1037BFD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39A0-F2F0-518F-3972-4999DB3F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F61F-FFBA-0A8E-F7B8-63367849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3601-572B-9DA1-0583-0B4AFD5A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FCE45-74B1-A274-2CF5-737CF147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8475-BBF8-E930-435D-4B0D8EEF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8EDD-454F-A52F-1311-4E765F01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7C7B-9B36-91AC-74BE-CB2A95D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33A7-F8BE-3187-542F-0F72327E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47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Picture">
  <p:cSld name="Title + Subtitle + Pictur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d7b8ca0b_0_2956"/>
          <p:cNvSpPr txBox="1">
            <a:spLocks noGrp="1"/>
          </p:cNvSpPr>
          <p:nvPr>
            <p:ph type="ctrTitle"/>
          </p:nvPr>
        </p:nvSpPr>
        <p:spPr>
          <a:xfrm>
            <a:off x="1280159" y="640080"/>
            <a:ext cx="10302300" cy="1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sz="5400" b="1" i="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dad7b8ca0b_0_2956"/>
          <p:cNvSpPr txBox="1">
            <a:spLocks noGrp="1"/>
          </p:cNvSpPr>
          <p:nvPr>
            <p:ph type="subTitle" idx="1"/>
          </p:nvPr>
        </p:nvSpPr>
        <p:spPr>
          <a:xfrm>
            <a:off x="1280158" y="2588447"/>
            <a:ext cx="78537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g2dad7b8ca0b_0_2956"/>
          <p:cNvSpPr>
            <a:spLocks noGrp="1"/>
          </p:cNvSpPr>
          <p:nvPr>
            <p:ph type="pic" idx="2"/>
          </p:nvPr>
        </p:nvSpPr>
        <p:spPr>
          <a:xfrm>
            <a:off x="8536252" y="3205313"/>
            <a:ext cx="3043200" cy="3043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62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and content">
  <p:cSld name="Title, image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d7b8ca0b_0_2965"/>
          <p:cNvSpPr txBox="1">
            <a:spLocks noGrp="1"/>
          </p:cNvSpPr>
          <p:nvPr>
            <p:ph type="title"/>
          </p:nvPr>
        </p:nvSpPr>
        <p:spPr>
          <a:xfrm>
            <a:off x="4114800" y="640080"/>
            <a:ext cx="74982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dad7b8ca0b_0_2965"/>
          <p:cNvSpPr txBox="1">
            <a:spLocks noGrp="1"/>
          </p:cNvSpPr>
          <p:nvPr>
            <p:ph type="sldNum" idx="12"/>
          </p:nvPr>
        </p:nvSpPr>
        <p:spPr>
          <a:xfrm>
            <a:off x="484632" y="722376"/>
            <a:ext cx="5211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spcBef>
                <a:spcPts val="0"/>
              </a:spcBef>
              <a:buNone/>
              <a:defRPr sz="1800" b="1" i="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2dad7b8ca0b_0_2965"/>
          <p:cNvSpPr>
            <a:spLocks noGrp="1"/>
          </p:cNvSpPr>
          <p:nvPr>
            <p:ph type="pic" idx="2"/>
          </p:nvPr>
        </p:nvSpPr>
        <p:spPr>
          <a:xfrm>
            <a:off x="1317615" y="895646"/>
            <a:ext cx="1956900" cy="195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g2dad7b8ca0b_0_2965"/>
          <p:cNvSpPr txBox="1">
            <a:spLocks noGrp="1"/>
          </p:cNvSpPr>
          <p:nvPr>
            <p:ph type="body" idx="1"/>
          </p:nvPr>
        </p:nvSpPr>
        <p:spPr>
          <a:xfrm>
            <a:off x="4114800" y="2194560"/>
            <a:ext cx="74982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30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g2dad7b8ca0b_0_2965"/>
          <p:cNvSpPr txBox="1">
            <a:spLocks noGrp="1"/>
          </p:cNvSpPr>
          <p:nvPr>
            <p:ph type="ftr" idx="11"/>
          </p:nvPr>
        </p:nvSpPr>
        <p:spPr>
          <a:xfrm>
            <a:off x="128016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2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1_Comparis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ad7b8ca0b_0_2981"/>
          <p:cNvSpPr txBox="1">
            <a:spLocks noGrp="1"/>
          </p:cNvSpPr>
          <p:nvPr>
            <p:ph type="title"/>
          </p:nvPr>
        </p:nvSpPr>
        <p:spPr>
          <a:xfrm>
            <a:off x="1280160" y="685800"/>
            <a:ext cx="91371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2dad7b8ca0b_0_2981"/>
          <p:cNvSpPr txBox="1">
            <a:spLocks noGrp="1"/>
          </p:cNvSpPr>
          <p:nvPr>
            <p:ph type="sldNum" idx="12"/>
          </p:nvPr>
        </p:nvSpPr>
        <p:spPr>
          <a:xfrm>
            <a:off x="486121" y="726630"/>
            <a:ext cx="5211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2dad7b8ca0b_0_2981"/>
          <p:cNvSpPr txBox="1">
            <a:spLocks noGrp="1"/>
          </p:cNvSpPr>
          <p:nvPr>
            <p:ph type="body" idx="1"/>
          </p:nvPr>
        </p:nvSpPr>
        <p:spPr>
          <a:xfrm>
            <a:off x="1280160" y="2327440"/>
            <a:ext cx="4846200" cy="4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g2dad7b8ca0b_0_2981"/>
          <p:cNvSpPr txBox="1">
            <a:spLocks noGrp="1"/>
          </p:cNvSpPr>
          <p:nvPr>
            <p:ph type="body" idx="2"/>
          </p:nvPr>
        </p:nvSpPr>
        <p:spPr>
          <a:xfrm>
            <a:off x="6723402" y="2327441"/>
            <a:ext cx="4846200" cy="4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g2dad7b8ca0b_0_2981"/>
          <p:cNvSpPr txBox="1">
            <a:spLocks noGrp="1"/>
          </p:cNvSpPr>
          <p:nvPr>
            <p:ph type="ftr" idx="11"/>
          </p:nvPr>
        </p:nvSpPr>
        <p:spPr>
          <a:xfrm>
            <a:off x="128016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59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ad7b8ca0b_0_2991"/>
          <p:cNvSpPr txBox="1">
            <a:spLocks noGrp="1"/>
          </p:cNvSpPr>
          <p:nvPr>
            <p:ph type="title"/>
          </p:nvPr>
        </p:nvSpPr>
        <p:spPr>
          <a:xfrm>
            <a:off x="5116544" y="614202"/>
            <a:ext cx="59181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dad7b8ca0b_0_2991"/>
          <p:cNvSpPr txBox="1">
            <a:spLocks noGrp="1"/>
          </p:cNvSpPr>
          <p:nvPr>
            <p:ph type="sldNum" idx="12"/>
          </p:nvPr>
        </p:nvSpPr>
        <p:spPr>
          <a:xfrm>
            <a:off x="486121" y="726630"/>
            <a:ext cx="5211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spcBef>
                <a:spcPts val="0"/>
              </a:spcBef>
              <a:buNone/>
              <a:defRPr sz="1800" b="1" i="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2dad7b8ca0b_0_2991"/>
          <p:cNvSpPr>
            <a:spLocks noGrp="1"/>
          </p:cNvSpPr>
          <p:nvPr>
            <p:ph type="pic" idx="2"/>
          </p:nvPr>
        </p:nvSpPr>
        <p:spPr>
          <a:xfrm>
            <a:off x="1280160" y="2530058"/>
            <a:ext cx="3708000" cy="370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g2dad7b8ca0b_0_2991"/>
          <p:cNvSpPr txBox="1">
            <a:spLocks noGrp="1"/>
          </p:cNvSpPr>
          <p:nvPr>
            <p:ph type="body" idx="1"/>
          </p:nvPr>
        </p:nvSpPr>
        <p:spPr>
          <a:xfrm>
            <a:off x="5116548" y="3161752"/>
            <a:ext cx="5918100" cy="31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g2dad7b8ca0b_0_2991"/>
          <p:cNvSpPr txBox="1">
            <a:spLocks noGrp="1"/>
          </p:cNvSpPr>
          <p:nvPr>
            <p:ph type="ftr" idx="11"/>
          </p:nvPr>
        </p:nvSpPr>
        <p:spPr>
          <a:xfrm>
            <a:off x="7238999" y="6356350"/>
            <a:ext cx="37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59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058D-58AE-C59A-2AA7-53E0BE0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BD66-7BAF-EC98-9545-99411AA7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A832-19BE-463B-E65D-C4BF2A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F8CE-CDD4-4F6F-C179-7349714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77CE-426E-4ABC-587D-728B268D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9154-E611-2599-7674-4B2C85F1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FBED-7F2D-85EC-68D6-117C791E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5ED8-3546-0E3C-8793-01DE8355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67EF-A41D-205B-4E3F-00EE7D16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945C-3E47-3BB7-F9B6-80F2E91F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66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255-1BC0-EB8B-E827-93782603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A530-32BB-AFA7-0AAA-10B610A7C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B01E1-79E1-52F0-F718-E36175CF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FA1D-3E2D-446C-5FB3-459653BD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A8DAF-41A2-6C1B-1528-C5B7A525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E9F-ACA2-F3D2-F885-37DEC7C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4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EEFB-90D0-572C-E2C8-D73CA214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5DBC-9C83-9054-C6B3-1402D7E0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2A344-F095-543F-27D1-95C56BCA8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60349-93A6-4E3E-75C0-9C48517B8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D8D4-9390-6B0E-BA91-4CC697D4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A5610-8DB1-5A42-49FE-4A862BF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8249-3C05-28AC-97CF-81C35E7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C0F-7BE1-6067-F4D4-774EF158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9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BCF2-C13B-5070-676D-662B0738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0E438-2FD3-0F44-7D35-5F2D0F2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50938-9942-5A18-8852-AC67D8A9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C337-23A8-A751-E111-7179D6D9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79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19452-13DF-DEFE-58DA-8D42CEE3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218-6783-59FB-D339-5769732A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9B746-3217-A625-7D0C-D4AA8C23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136B-95B2-BC41-1117-31E2E42F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634A-BC1B-AB46-6280-EF906743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9A1C-B4E6-6624-3324-B2DF7A41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C347-2C02-F1D3-E705-AF72E5EE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BA2C-EA06-1AA1-B3A8-B1790064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ACB7-808D-C6F3-1285-529F8538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04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01DD-A30A-D49F-8596-FB3AC26E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A6565-741B-60F9-1544-829C279E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DC58-88F9-5DB6-7F99-8913163C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D196-762F-551A-10E5-501C11E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E5B9-D740-A045-1A99-B1C7CBA2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26667-576A-556F-C5AE-25962F2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30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05A39-27BE-0C1A-F28D-3415319C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91ED-DC02-8075-F035-B9835D43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5762-47F0-D0E2-4E33-DFA870B6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2D5EB-2C1B-F84B-9BF8-EF4833B4C28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713F-1CCC-0231-841C-19DE3AAB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9542-4D76-661D-3F69-777783096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636872" y="4314304"/>
            <a:ext cx="6258062" cy="12302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000"/>
              </a:spcAft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tx1"/>
                </a:solidFill>
                <a:sym typeface="ADLaM Display"/>
              </a:rPr>
              <a:t>Investigating Negative Profit (Losses)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Clr>
                <a:schemeClr val="lt1"/>
              </a:buClr>
              <a:buSzPts val="1800"/>
            </a:pPr>
            <a:r>
              <a:rPr lang="en-US" b="1" dirty="0">
                <a:solidFill>
                  <a:schemeClr val="tx1"/>
                </a:solidFill>
                <a:sym typeface="ADLaM Display"/>
              </a:rPr>
              <a:t>Generated by the Product Subcategories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Google Shape;186;p1" descr="Unicorn Logo Template"/>
          <p:cNvPicPr preferRelativeResize="0"/>
          <p:nvPr/>
        </p:nvPicPr>
        <p:blipFill rotWithShape="1">
          <a:blip r:embed="rId3"/>
          <a:srcRect l="16618" r="20883" b="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</p:spPr>
      </p:pic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636872" y="1196291"/>
            <a:ext cx="6171565" cy="18046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5400"/>
            </a:pPr>
            <a:r>
              <a:rPr lang="en-US" sz="4400" dirty="0">
                <a:solidFill>
                  <a:schemeClr val="tx1"/>
                </a:solidFill>
              </a:rPr>
              <a:t>UNICORN STORE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Sales Report (2015 – 2018)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  <p:bldP spid="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>
            <a:spLocks noGrp="1"/>
          </p:cNvSpPr>
          <p:nvPr>
            <p:ph type="title"/>
          </p:nvPr>
        </p:nvSpPr>
        <p:spPr>
          <a:xfrm>
            <a:off x="1111038" y="879409"/>
            <a:ext cx="4135821" cy="78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920957" y="2255212"/>
            <a:ext cx="5466813" cy="114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</a:pPr>
            <a:r>
              <a:rPr lang="en-US" dirty="0"/>
              <a:t>Among the 17 subcategories, there are $2,307,249 total sales in the years from 2015 to 2018. Despite having profit, we have total $22,399 Loss.</a:t>
            </a:r>
            <a:endParaRPr dirty="0"/>
          </a:p>
        </p:txBody>
      </p:sp>
      <p:pic>
        <p:nvPicPr>
          <p:cNvPr id="194" name="Google Shape;194;p2" descr="Un empresario fallido y estresado perdió: vector de stock (libre de  regalías) 2172745435 | Shutterstock"/>
          <p:cNvPicPr preferRelativeResize="0"/>
          <p:nvPr/>
        </p:nvPicPr>
        <p:blipFill rotWithShape="1">
          <a:blip r:embed="rId3">
            <a:alphaModFix/>
          </a:blip>
          <a:srcRect b="9942"/>
          <a:stretch/>
        </p:blipFill>
        <p:spPr>
          <a:xfrm>
            <a:off x="6743247" y="2826327"/>
            <a:ext cx="5082529" cy="3454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18D1D9-A9F0-CAC5-B117-6EE557FE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0869"/>
              </p:ext>
            </p:extLst>
          </p:nvPr>
        </p:nvGraphicFramePr>
        <p:xfrm>
          <a:off x="1285606" y="3914395"/>
          <a:ext cx="2613432" cy="114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16">
                  <a:extLst>
                    <a:ext uri="{9D8B030D-6E8A-4147-A177-3AD203B41FA5}">
                      <a16:colId xmlns:a16="http://schemas.microsoft.com/office/drawing/2014/main" val="915228493"/>
                    </a:ext>
                  </a:extLst>
                </a:gridCol>
                <a:gridCol w="1306716">
                  <a:extLst>
                    <a:ext uri="{9D8B030D-6E8A-4147-A177-3AD203B41FA5}">
                      <a16:colId xmlns:a16="http://schemas.microsoft.com/office/drawing/2014/main" val="215350377"/>
                    </a:ext>
                  </a:extLst>
                </a:gridCol>
              </a:tblGrid>
              <a:tr h="400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6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$2,307,249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$22,399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3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>
            <a:spLocks noGrp="1"/>
          </p:cNvSpPr>
          <p:nvPr>
            <p:ph type="title"/>
          </p:nvPr>
        </p:nvSpPr>
        <p:spPr>
          <a:xfrm>
            <a:off x="723209" y="1119363"/>
            <a:ext cx="4258046" cy="56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3200" u="sng" dirty="0"/>
              <a:t>PROFIT / LOSS vs REVENUE</a:t>
            </a:r>
            <a:endParaRPr sz="32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7A72E-4288-89B5-286B-630BA12F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509" y="2304520"/>
            <a:ext cx="6081286" cy="3213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170FD-EDE4-B7BE-4902-4B0C59AA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8967" y="2304520"/>
            <a:ext cx="5873033" cy="3213907"/>
          </a:xfrm>
          <a:prstGeom prst="rect">
            <a:avLst/>
          </a:prstGeom>
        </p:spPr>
      </p:pic>
      <p:sp>
        <p:nvSpPr>
          <p:cNvPr id="6" name="Google Shape;200;p3">
            <a:extLst>
              <a:ext uri="{FF2B5EF4-FFF2-40B4-BE49-F238E27FC236}">
                <a16:creationId xmlns:a16="http://schemas.microsoft.com/office/drawing/2014/main" id="{83485A28-A119-6D19-08C6-7F40FCB8CC5B}"/>
              </a:ext>
            </a:extLst>
          </p:cNvPr>
          <p:cNvSpPr txBox="1">
            <a:spLocks/>
          </p:cNvSpPr>
          <p:nvPr/>
        </p:nvSpPr>
        <p:spPr>
          <a:xfrm>
            <a:off x="7476754" y="1119362"/>
            <a:ext cx="3712178" cy="5618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Open Sans"/>
              <a:buNone/>
            </a:pPr>
            <a:r>
              <a:rPr lang="en-US" sz="3200" u="sng" dirty="0"/>
              <a:t>PROFIT / LOSS vs Qty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D7DD1-AFF0-75FD-8373-0C5946D0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8275" y="991793"/>
            <a:ext cx="10941269" cy="46920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8AA8D6-7A2E-15B9-100A-D5803EF0955A}"/>
              </a:ext>
            </a:extLst>
          </p:cNvPr>
          <p:cNvSpPr/>
          <p:nvPr/>
        </p:nvSpPr>
        <p:spPr>
          <a:xfrm rot="1195610">
            <a:off x="1802305" y="3659332"/>
            <a:ext cx="2110496" cy="1273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DF8C0-047D-51F4-A43C-E6678DFE1AE5}"/>
              </a:ext>
            </a:extLst>
          </p:cNvPr>
          <p:cNvSpPr/>
          <p:nvPr/>
        </p:nvSpPr>
        <p:spPr>
          <a:xfrm>
            <a:off x="788275" y="3863586"/>
            <a:ext cx="92414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5DA8-EC4D-8D72-7326-116AB714E5DE}"/>
              </a:ext>
            </a:extLst>
          </p:cNvPr>
          <p:cNvSpPr/>
          <p:nvPr/>
        </p:nvSpPr>
        <p:spPr>
          <a:xfrm>
            <a:off x="799391" y="4295915"/>
            <a:ext cx="92414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7AA3-2E3C-5B24-154C-E5946FB4D568}"/>
              </a:ext>
            </a:extLst>
          </p:cNvPr>
          <p:cNvSpPr/>
          <p:nvPr/>
        </p:nvSpPr>
        <p:spPr>
          <a:xfrm>
            <a:off x="796588" y="4520426"/>
            <a:ext cx="92414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040831" y="547817"/>
            <a:ext cx="4347308" cy="56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</a:pPr>
            <a:r>
              <a:rPr lang="en-US" sz="2800" dirty="0"/>
              <a:t>LOSS BY 3 SUBCATEGORIES</a:t>
            </a:r>
            <a:endParaRPr sz="2800" dirty="0"/>
          </a:p>
        </p:txBody>
      </p:sp>
      <p:pic>
        <p:nvPicPr>
          <p:cNvPr id="216" name="Google Shape;2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62" y="1820904"/>
            <a:ext cx="5211323" cy="2270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32B57-4379-44D2-2436-B0F3B2EF5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5283"/>
              </p:ext>
            </p:extLst>
          </p:nvPr>
        </p:nvGraphicFramePr>
        <p:xfrm>
          <a:off x="1331061" y="4304662"/>
          <a:ext cx="9529877" cy="180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81">
                  <a:extLst>
                    <a:ext uri="{9D8B030D-6E8A-4147-A177-3AD203B41FA5}">
                      <a16:colId xmlns:a16="http://schemas.microsoft.com/office/drawing/2014/main" val="915228493"/>
                    </a:ext>
                  </a:extLst>
                </a:gridCol>
                <a:gridCol w="1590281">
                  <a:extLst>
                    <a:ext uri="{9D8B030D-6E8A-4147-A177-3AD203B41FA5}">
                      <a16:colId xmlns:a16="http://schemas.microsoft.com/office/drawing/2014/main" val="215350377"/>
                    </a:ext>
                  </a:extLst>
                </a:gridCol>
                <a:gridCol w="2860871">
                  <a:extLst>
                    <a:ext uri="{9D8B030D-6E8A-4147-A177-3AD203B41FA5}">
                      <a16:colId xmlns:a16="http://schemas.microsoft.com/office/drawing/2014/main" val="3525203159"/>
                    </a:ext>
                  </a:extLst>
                </a:gridCol>
                <a:gridCol w="1744222">
                  <a:extLst>
                    <a:ext uri="{9D8B030D-6E8A-4147-A177-3AD203B41FA5}">
                      <a16:colId xmlns:a16="http://schemas.microsoft.com/office/drawing/2014/main" val="3934306544"/>
                    </a:ext>
                  </a:extLst>
                </a:gridCol>
                <a:gridCol w="1744222">
                  <a:extLst>
                    <a:ext uri="{9D8B030D-6E8A-4147-A177-3AD203B41FA5}">
                      <a16:colId xmlns:a16="http://schemas.microsoft.com/office/drawing/2014/main" val="1793070489"/>
                    </a:ext>
                  </a:extLst>
                </a:gridCol>
              </a:tblGrid>
              <a:tr h="5560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SubCategory</a:t>
                      </a:r>
                      <a:r>
                        <a:rPr lang="en-US" dirty="0"/>
                        <a:t> “Table”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65810"/>
                  </a:ext>
                </a:extLst>
              </a:tr>
              <a:tr h="623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$2,307,249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$206,968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8349"/>
                  </a:ext>
                </a:extLst>
              </a:tr>
              <a:tr h="623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$22,399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$17,733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33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A922FF-AC0F-13E3-E97D-59303475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16297" y="1820904"/>
            <a:ext cx="3818241" cy="1919330"/>
          </a:xfrm>
          <a:prstGeom prst="rect">
            <a:avLst/>
          </a:prstGeom>
        </p:spPr>
      </p:pic>
      <p:pic>
        <p:nvPicPr>
          <p:cNvPr id="215" name="Google Shape;21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342" y="1921151"/>
            <a:ext cx="1662545" cy="96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showing the growth of a product&#10;&#10;Description automatically generated with medium confidence">
            <a:extLst>
              <a:ext uri="{FF2B5EF4-FFF2-40B4-BE49-F238E27FC236}">
                <a16:creationId xmlns:a16="http://schemas.microsoft.com/office/drawing/2014/main" id="{2A03DD2E-B2A9-C103-FFF5-AEBA549E4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13" y="866005"/>
            <a:ext cx="10235145" cy="51259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3967A-F581-B3D9-52F9-F05867096895}"/>
              </a:ext>
            </a:extLst>
          </p:cNvPr>
          <p:cNvSpPr/>
          <p:nvPr/>
        </p:nvSpPr>
        <p:spPr>
          <a:xfrm>
            <a:off x="9351816" y="1421477"/>
            <a:ext cx="665018" cy="440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title"/>
          </p:nvPr>
        </p:nvSpPr>
        <p:spPr>
          <a:xfrm>
            <a:off x="906087" y="581891"/>
            <a:ext cx="5253644" cy="93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842355" y="3200286"/>
            <a:ext cx="5591695" cy="195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More Investigation (Ex Product Name, Manufacturer) on </a:t>
            </a:r>
            <a:r>
              <a:rPr lang="en-US" b="1" dirty="0" err="1"/>
              <a:t>SubCategory</a:t>
            </a:r>
            <a:r>
              <a:rPr lang="en-US" b="1" dirty="0"/>
              <a:t> “Table”</a:t>
            </a:r>
            <a:endParaRPr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Research on the Market Trend of this </a:t>
            </a:r>
            <a:r>
              <a:rPr lang="en-US" b="1" dirty="0" err="1"/>
              <a:t>SubCategory</a:t>
            </a: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/>
              <a:t>Rectify the root cause</a:t>
            </a:r>
            <a:endParaRPr b="1" dirty="0"/>
          </a:p>
        </p:txBody>
      </p:sp>
      <p:pic>
        <p:nvPicPr>
          <p:cNvPr id="232" name="Google Shape;232;p7" descr="How To Supercharge Your Business Profits And Generate More Reven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839" y="1741491"/>
            <a:ext cx="4846320" cy="35499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56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Google Shape;239;p8" descr="Unicorn Logo Template"/>
          <p:cNvPicPr preferRelativeResize="0"/>
          <p:nvPr/>
        </p:nvPicPr>
        <p:blipFill rotWithShape="1">
          <a:blip r:embed="rId3"/>
          <a:srcRect l="16618" r="20883" b="1"/>
          <a:stretch/>
        </p:blipFill>
        <p:spPr>
          <a:xfrm>
            <a:off x="72154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</p:spPr>
      </p:pic>
      <p:sp>
        <p:nvSpPr>
          <p:cNvPr id="24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6570572" y="3331640"/>
            <a:ext cx="4057390" cy="22462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Ramya</a:t>
            </a:r>
          </a:p>
          <a:p>
            <a:pPr marL="0"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Arman</a:t>
            </a:r>
          </a:p>
          <a:p>
            <a:pPr marL="0"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Amna</a:t>
            </a:r>
          </a:p>
          <a:p>
            <a:pPr marL="0"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Sri Priya</a:t>
            </a:r>
          </a:p>
          <a:p>
            <a:pPr marL="0" lv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Analytics Team</a:t>
            </a:r>
          </a:p>
          <a:p>
            <a:pPr marL="0" lv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www.unicorn.com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lv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lvl="0" algn="l">
              <a:spcBef>
                <a:spcPts val="12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146</Words>
  <Application>Microsoft Macintosh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Display</vt:lpstr>
      <vt:lpstr>Aptos</vt:lpstr>
      <vt:lpstr>Arial</vt:lpstr>
      <vt:lpstr>Open Sans</vt:lpstr>
      <vt:lpstr>ADLaM Display</vt:lpstr>
      <vt:lpstr>Calibri</vt:lpstr>
      <vt:lpstr>Office Theme</vt:lpstr>
      <vt:lpstr>UNICORN STORE  Sales Report (2015 – 2018)</vt:lpstr>
      <vt:lpstr>INTRODUCTION</vt:lpstr>
      <vt:lpstr>PROFIT / LOSS vs REVENUE</vt:lpstr>
      <vt:lpstr>PowerPoint Presentation</vt:lpstr>
      <vt:lpstr>LOSS BY 3 SUBCATEGORIES</vt:lpstr>
      <vt:lpstr>PowerPoint Presentation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STORE</dc:title>
  <dc:creator>Jack Raifer Baruch</dc:creator>
  <cp:lastModifiedBy>Md Arman Kaishar</cp:lastModifiedBy>
  <cp:revision>7</cp:revision>
  <dcterms:created xsi:type="dcterms:W3CDTF">2024-05-07T16:00:47Z</dcterms:created>
  <dcterms:modified xsi:type="dcterms:W3CDTF">2024-05-13T08:02:41Z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