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9" r:id="rId3"/>
    <p:sldId id="261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foursquare.com/docs/places-api/" TargetMode="External"/><Relationship Id="rId1" Type="http://schemas.openxmlformats.org/officeDocument/2006/relationships/hyperlink" Target="https://en.wikipedia.org/wiki/List_of_neighbourhoods_in_Calgary" TargetMode="External"/><Relationship Id="rId6" Type="http://schemas.openxmlformats.org/officeDocument/2006/relationships/hyperlink" Target="http://acurrie.me/2014/08/21/what-on-earth-have-they-done-to-foursquare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s://fr.wikipedia.org/wiki/Wikip%C3%A9dia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neighbourhoods_in_Calgary" TargetMode="External"/><Relationship Id="rId2" Type="http://schemas.openxmlformats.org/officeDocument/2006/relationships/hyperlink" Target="https://fr.wikipedia.org/wiki/Wikip%C3%A9dia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s://developer.foursquare.com/docs/places-api/" TargetMode="External"/><Relationship Id="rId5" Type="http://schemas.openxmlformats.org/officeDocument/2006/relationships/hyperlink" Target="http://acurrie.me/2014/08/21/what-on-earth-have-they-done-to-foursquare/" TargetMode="External"/><Relationship Id="rId4" Type="http://schemas.openxmlformats.org/officeDocument/2006/relationships/image" Target="../media/image3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25C79-8D6E-46C6-81D4-7A30AE8A9DB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0DAC6C-7C1C-4D86-A4AA-A67C04732A07}">
      <dgm:prSet/>
      <dgm:spPr/>
      <dgm:t>
        <a:bodyPr/>
        <a:lstStyle/>
        <a:p>
          <a:r>
            <a:rPr lang="en-CA" dirty="0"/>
            <a:t>Competitive industry</a:t>
          </a:r>
          <a:endParaRPr lang="en-US" dirty="0"/>
        </a:p>
      </dgm:t>
    </dgm:pt>
    <dgm:pt modelId="{A0EECB4D-14B0-48F2-9543-FBC33FE08778}" type="parTrans" cxnId="{3235E36D-BD2F-482F-BDA6-C7A771DF5C3E}">
      <dgm:prSet/>
      <dgm:spPr/>
      <dgm:t>
        <a:bodyPr/>
        <a:lstStyle/>
        <a:p>
          <a:endParaRPr lang="en-US"/>
        </a:p>
      </dgm:t>
    </dgm:pt>
    <dgm:pt modelId="{8E390738-9C39-41DE-9ED5-FCB4F37453D6}" type="sibTrans" cxnId="{3235E36D-BD2F-482F-BDA6-C7A771DF5C3E}">
      <dgm:prSet/>
      <dgm:spPr/>
      <dgm:t>
        <a:bodyPr/>
        <a:lstStyle/>
        <a:p>
          <a:endParaRPr lang="en-US"/>
        </a:p>
      </dgm:t>
    </dgm:pt>
    <dgm:pt modelId="{3B7128C5-F2D5-4301-A8B0-BC292995AD96}">
      <dgm:prSet/>
      <dgm:spPr/>
      <dgm:t>
        <a:bodyPr/>
        <a:lstStyle/>
        <a:p>
          <a:r>
            <a:rPr lang="en-CA"/>
            <a:t>Success dependant on location</a:t>
          </a:r>
          <a:endParaRPr lang="en-US"/>
        </a:p>
      </dgm:t>
    </dgm:pt>
    <dgm:pt modelId="{DE191F7E-D819-4352-A4FF-9ADAB10AC9E3}" type="parTrans" cxnId="{4A6820F5-9AA7-4B86-99E3-952C182BED3E}">
      <dgm:prSet/>
      <dgm:spPr/>
      <dgm:t>
        <a:bodyPr/>
        <a:lstStyle/>
        <a:p>
          <a:endParaRPr lang="en-US"/>
        </a:p>
      </dgm:t>
    </dgm:pt>
    <dgm:pt modelId="{66D9A650-4D88-4105-BF8D-4887B50AFD77}" type="sibTrans" cxnId="{4A6820F5-9AA7-4B86-99E3-952C182BED3E}">
      <dgm:prSet/>
      <dgm:spPr/>
      <dgm:t>
        <a:bodyPr/>
        <a:lstStyle/>
        <a:p>
          <a:endParaRPr lang="en-US"/>
        </a:p>
      </dgm:t>
    </dgm:pt>
    <dgm:pt modelId="{2101D9D5-B326-45C9-9254-3DB88284A9A6}">
      <dgm:prSet/>
      <dgm:spPr/>
      <dgm:t>
        <a:bodyPr/>
        <a:lstStyle/>
        <a:p>
          <a:r>
            <a:rPr lang="en-CA"/>
            <a:t>Right type of restaurant for each neighborhood</a:t>
          </a:r>
          <a:endParaRPr lang="en-US"/>
        </a:p>
      </dgm:t>
    </dgm:pt>
    <dgm:pt modelId="{4CFC47B0-4145-445A-9D20-EB53FB9FEC16}" type="parTrans" cxnId="{1B57DD06-739E-469C-B2C7-DA1B6F136F96}">
      <dgm:prSet/>
      <dgm:spPr/>
      <dgm:t>
        <a:bodyPr/>
        <a:lstStyle/>
        <a:p>
          <a:endParaRPr lang="en-US"/>
        </a:p>
      </dgm:t>
    </dgm:pt>
    <dgm:pt modelId="{8BF83DBC-AE10-4F52-8B03-45368C3A04E1}" type="sibTrans" cxnId="{1B57DD06-739E-469C-B2C7-DA1B6F136F96}">
      <dgm:prSet/>
      <dgm:spPr/>
      <dgm:t>
        <a:bodyPr/>
        <a:lstStyle/>
        <a:p>
          <a:endParaRPr lang="en-US"/>
        </a:p>
      </dgm:t>
    </dgm:pt>
    <dgm:pt modelId="{F6E8E8E8-96AC-4DC7-ACC6-EE7418049672}" type="pres">
      <dgm:prSet presAssocID="{EC525C79-8D6E-46C6-81D4-7A30AE8A9DB5}" presName="linear" presStyleCnt="0">
        <dgm:presLayoutVars>
          <dgm:animLvl val="lvl"/>
          <dgm:resizeHandles val="exact"/>
        </dgm:presLayoutVars>
      </dgm:prSet>
      <dgm:spPr/>
    </dgm:pt>
    <dgm:pt modelId="{CB8D4C3A-F539-4E63-AFFD-883712126F5E}" type="pres">
      <dgm:prSet presAssocID="{300DAC6C-7C1C-4D86-A4AA-A67C04732A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EE3E1E-C8E0-4556-943D-5925B50D0DB5}" type="pres">
      <dgm:prSet presAssocID="{8E390738-9C39-41DE-9ED5-FCB4F37453D6}" presName="spacer" presStyleCnt="0"/>
      <dgm:spPr/>
    </dgm:pt>
    <dgm:pt modelId="{36CA3062-1AAB-4CA2-907B-B4A489CE189A}" type="pres">
      <dgm:prSet presAssocID="{3B7128C5-F2D5-4301-A8B0-BC292995AD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5FF047-B373-47B3-AC70-31C125CB6B85}" type="pres">
      <dgm:prSet presAssocID="{66D9A650-4D88-4105-BF8D-4887B50AFD77}" presName="spacer" presStyleCnt="0"/>
      <dgm:spPr/>
    </dgm:pt>
    <dgm:pt modelId="{024C121A-72F3-4DE1-B76A-C3A5CF1A3FF1}" type="pres">
      <dgm:prSet presAssocID="{2101D9D5-B326-45C9-9254-3DB88284A9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57DD06-739E-469C-B2C7-DA1B6F136F96}" srcId="{EC525C79-8D6E-46C6-81D4-7A30AE8A9DB5}" destId="{2101D9D5-B326-45C9-9254-3DB88284A9A6}" srcOrd="2" destOrd="0" parTransId="{4CFC47B0-4145-445A-9D20-EB53FB9FEC16}" sibTransId="{8BF83DBC-AE10-4F52-8B03-45368C3A04E1}"/>
    <dgm:cxn modelId="{76E37D3A-FC03-4A1B-9AD1-DF069FA426A6}" type="presOf" srcId="{300DAC6C-7C1C-4D86-A4AA-A67C04732A07}" destId="{CB8D4C3A-F539-4E63-AFFD-883712126F5E}" srcOrd="0" destOrd="0" presId="urn:microsoft.com/office/officeart/2005/8/layout/vList2"/>
    <dgm:cxn modelId="{F6266E63-B944-478D-9404-4AAB550621A7}" type="presOf" srcId="{EC525C79-8D6E-46C6-81D4-7A30AE8A9DB5}" destId="{F6E8E8E8-96AC-4DC7-ACC6-EE7418049672}" srcOrd="0" destOrd="0" presId="urn:microsoft.com/office/officeart/2005/8/layout/vList2"/>
    <dgm:cxn modelId="{3235E36D-BD2F-482F-BDA6-C7A771DF5C3E}" srcId="{EC525C79-8D6E-46C6-81D4-7A30AE8A9DB5}" destId="{300DAC6C-7C1C-4D86-A4AA-A67C04732A07}" srcOrd="0" destOrd="0" parTransId="{A0EECB4D-14B0-48F2-9543-FBC33FE08778}" sibTransId="{8E390738-9C39-41DE-9ED5-FCB4F37453D6}"/>
    <dgm:cxn modelId="{48DEFDD8-E7C9-4464-8544-4CD10B1F3B37}" type="presOf" srcId="{2101D9D5-B326-45C9-9254-3DB88284A9A6}" destId="{024C121A-72F3-4DE1-B76A-C3A5CF1A3FF1}" srcOrd="0" destOrd="0" presId="urn:microsoft.com/office/officeart/2005/8/layout/vList2"/>
    <dgm:cxn modelId="{43D9AAE9-2F86-4C1C-B57B-7DAC016A9A12}" type="presOf" srcId="{3B7128C5-F2D5-4301-A8B0-BC292995AD96}" destId="{36CA3062-1AAB-4CA2-907B-B4A489CE189A}" srcOrd="0" destOrd="0" presId="urn:microsoft.com/office/officeart/2005/8/layout/vList2"/>
    <dgm:cxn modelId="{4A6820F5-9AA7-4B86-99E3-952C182BED3E}" srcId="{EC525C79-8D6E-46C6-81D4-7A30AE8A9DB5}" destId="{3B7128C5-F2D5-4301-A8B0-BC292995AD96}" srcOrd="1" destOrd="0" parTransId="{DE191F7E-D819-4352-A4FF-9ADAB10AC9E3}" sibTransId="{66D9A650-4D88-4105-BF8D-4887B50AFD77}"/>
    <dgm:cxn modelId="{C316F94C-D064-46F5-BF62-7DDFA4501E6B}" type="presParOf" srcId="{F6E8E8E8-96AC-4DC7-ACC6-EE7418049672}" destId="{CB8D4C3A-F539-4E63-AFFD-883712126F5E}" srcOrd="0" destOrd="0" presId="urn:microsoft.com/office/officeart/2005/8/layout/vList2"/>
    <dgm:cxn modelId="{75A1150D-CF48-4347-82E8-F3FD6233792E}" type="presParOf" srcId="{F6E8E8E8-96AC-4DC7-ACC6-EE7418049672}" destId="{47EE3E1E-C8E0-4556-943D-5925B50D0DB5}" srcOrd="1" destOrd="0" presId="urn:microsoft.com/office/officeart/2005/8/layout/vList2"/>
    <dgm:cxn modelId="{4760160C-421E-4442-9689-F220CCF9DB0A}" type="presParOf" srcId="{F6E8E8E8-96AC-4DC7-ACC6-EE7418049672}" destId="{36CA3062-1AAB-4CA2-907B-B4A489CE189A}" srcOrd="2" destOrd="0" presId="urn:microsoft.com/office/officeart/2005/8/layout/vList2"/>
    <dgm:cxn modelId="{731EB618-9C17-4F02-BB19-380B1CE12682}" type="presParOf" srcId="{F6E8E8E8-96AC-4DC7-ACC6-EE7418049672}" destId="{6C5FF047-B373-47B3-AC70-31C125CB6B85}" srcOrd="3" destOrd="0" presId="urn:microsoft.com/office/officeart/2005/8/layout/vList2"/>
    <dgm:cxn modelId="{D9A0A835-A09F-4E28-B0AF-46FD6955C5E4}" type="presParOf" srcId="{F6E8E8E8-96AC-4DC7-ACC6-EE7418049672}" destId="{024C121A-72F3-4DE1-B76A-C3A5CF1A3F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525C79-8D6E-46C6-81D4-7A30AE8A9DB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0DAC6C-7C1C-4D86-A4AA-A67C04732A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>
              <a:hlinkClick xmlns:r="http://schemas.openxmlformats.org/officeDocument/2006/relationships" r:id="rId1"/>
            </a:rPr>
            <a:t>Calgary neighborhood data from Wikipedia </a:t>
          </a:r>
          <a:endParaRPr lang="en-US"/>
        </a:p>
      </dgm:t>
    </dgm:pt>
    <dgm:pt modelId="{A0EECB4D-14B0-48F2-9543-FBC33FE08778}" type="parTrans" cxnId="{3235E36D-BD2F-482F-BDA6-C7A771DF5C3E}">
      <dgm:prSet/>
      <dgm:spPr/>
      <dgm:t>
        <a:bodyPr/>
        <a:lstStyle/>
        <a:p>
          <a:endParaRPr lang="en-US"/>
        </a:p>
      </dgm:t>
    </dgm:pt>
    <dgm:pt modelId="{8E390738-9C39-41DE-9ED5-FCB4F37453D6}" type="sibTrans" cxnId="{3235E36D-BD2F-482F-BDA6-C7A771DF5C3E}">
      <dgm:prSet/>
      <dgm:spPr/>
      <dgm:t>
        <a:bodyPr/>
        <a:lstStyle/>
        <a:p>
          <a:endParaRPr lang="en-US"/>
        </a:p>
      </dgm:t>
    </dgm:pt>
    <dgm:pt modelId="{3B7128C5-F2D5-4301-A8B0-BC292995AD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>
              <a:hlinkClick xmlns:r="http://schemas.openxmlformats.org/officeDocument/2006/relationships" r:id="rId2"/>
            </a:rPr>
            <a:t>Calgary neighborhood venue data from Foursquare</a:t>
          </a:r>
          <a:endParaRPr lang="en-US"/>
        </a:p>
      </dgm:t>
    </dgm:pt>
    <dgm:pt modelId="{DE191F7E-D819-4352-A4FF-9ADAB10AC9E3}" type="parTrans" cxnId="{4A6820F5-9AA7-4B86-99E3-952C182BED3E}">
      <dgm:prSet/>
      <dgm:spPr/>
      <dgm:t>
        <a:bodyPr/>
        <a:lstStyle/>
        <a:p>
          <a:endParaRPr lang="en-US"/>
        </a:p>
      </dgm:t>
    </dgm:pt>
    <dgm:pt modelId="{66D9A650-4D88-4105-BF8D-4887B50AFD77}" type="sibTrans" cxnId="{4A6820F5-9AA7-4B86-99E3-952C182BED3E}">
      <dgm:prSet/>
      <dgm:spPr/>
      <dgm:t>
        <a:bodyPr/>
        <a:lstStyle/>
        <a:p>
          <a:endParaRPr lang="en-US"/>
        </a:p>
      </dgm:t>
    </dgm:pt>
    <dgm:pt modelId="{2101D9D5-B326-45C9-9254-3DB88284A9A6}">
      <dgm:prSet/>
      <dgm:spPr/>
      <dgm:t>
        <a:bodyPr/>
        <a:lstStyle/>
        <a:p>
          <a:endParaRPr lang="en-US" dirty="0"/>
        </a:p>
      </dgm:t>
    </dgm:pt>
    <dgm:pt modelId="{4CFC47B0-4145-445A-9D20-EB53FB9FEC16}" type="parTrans" cxnId="{1B57DD06-739E-469C-B2C7-DA1B6F136F96}">
      <dgm:prSet/>
      <dgm:spPr/>
      <dgm:t>
        <a:bodyPr/>
        <a:lstStyle/>
        <a:p>
          <a:endParaRPr lang="en-US"/>
        </a:p>
      </dgm:t>
    </dgm:pt>
    <dgm:pt modelId="{8BF83DBC-AE10-4F52-8B03-45368C3A04E1}" type="sibTrans" cxnId="{1B57DD06-739E-469C-B2C7-DA1B6F136F96}">
      <dgm:prSet/>
      <dgm:spPr/>
      <dgm:t>
        <a:bodyPr/>
        <a:lstStyle/>
        <a:p>
          <a:endParaRPr lang="en-US"/>
        </a:p>
      </dgm:t>
    </dgm:pt>
    <dgm:pt modelId="{B2DA8AF2-15C2-4680-A9B8-DDDDAD14D9B0}" type="pres">
      <dgm:prSet presAssocID="{EC525C79-8D6E-46C6-81D4-7A30AE8A9DB5}" presName="root" presStyleCnt="0">
        <dgm:presLayoutVars>
          <dgm:dir/>
          <dgm:resizeHandles val="exact"/>
        </dgm:presLayoutVars>
      </dgm:prSet>
      <dgm:spPr/>
    </dgm:pt>
    <dgm:pt modelId="{6EB844DA-9098-441D-95F5-EA8F539F3DE9}" type="pres">
      <dgm:prSet presAssocID="{300DAC6C-7C1C-4D86-A4AA-A67C04732A07}" presName="compNode" presStyleCnt="0"/>
      <dgm:spPr/>
    </dgm:pt>
    <dgm:pt modelId="{B3CF3C26-FD10-4EE7-BA6E-DD2CC0B798E5}" type="pres">
      <dgm:prSet presAssocID="{300DAC6C-7C1C-4D86-A4AA-A67C04732A07}" presName="iconBgRect" presStyleLbl="bgShp" presStyleIdx="0" presStyleCnt="2"/>
      <dgm:spPr/>
    </dgm:pt>
    <dgm:pt modelId="{F77EC57F-0F0D-4442-B011-F72208D1D698}" type="pres">
      <dgm:prSet presAssocID="{300DAC6C-7C1C-4D86-A4AA-A67C04732A07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7000" b="-7000"/>
          </a:stretch>
        </a:blipFill>
        <a:ln>
          <a:noFill/>
        </a:ln>
      </dgm:spPr>
    </dgm:pt>
    <dgm:pt modelId="{6BFEC70D-A4AE-41A7-A5B3-3B5F004983D6}" type="pres">
      <dgm:prSet presAssocID="{300DAC6C-7C1C-4D86-A4AA-A67C04732A07}" presName="spaceRect" presStyleCnt="0"/>
      <dgm:spPr/>
    </dgm:pt>
    <dgm:pt modelId="{8DC53E2E-2908-448B-9104-1709269C210C}" type="pres">
      <dgm:prSet presAssocID="{300DAC6C-7C1C-4D86-A4AA-A67C04732A07}" presName="textRect" presStyleLbl="revTx" presStyleIdx="0" presStyleCnt="2">
        <dgm:presLayoutVars>
          <dgm:chMax val="1"/>
          <dgm:chPref val="1"/>
        </dgm:presLayoutVars>
      </dgm:prSet>
      <dgm:spPr/>
    </dgm:pt>
    <dgm:pt modelId="{3C6F075C-71A1-4B1D-ADCE-707C5FCBE2FF}" type="pres">
      <dgm:prSet presAssocID="{8E390738-9C39-41DE-9ED5-FCB4F37453D6}" presName="sibTrans" presStyleCnt="0"/>
      <dgm:spPr/>
    </dgm:pt>
    <dgm:pt modelId="{854D4D1E-0E74-4635-A975-3FDF1F5BEF9E}" type="pres">
      <dgm:prSet presAssocID="{3B7128C5-F2D5-4301-A8B0-BC292995AD96}" presName="compNode" presStyleCnt="0"/>
      <dgm:spPr/>
    </dgm:pt>
    <dgm:pt modelId="{2D3D8A78-8207-4E03-8171-7ECEF39A5DF5}" type="pres">
      <dgm:prSet presAssocID="{3B7128C5-F2D5-4301-A8B0-BC292995AD96}" presName="iconBgRect" presStyleLbl="bgShp" presStyleIdx="1" presStyleCnt="2"/>
      <dgm:spPr/>
    </dgm:pt>
    <dgm:pt modelId="{226E6766-8A4D-46D4-BA45-A34D0FD04387}" type="pres">
      <dgm:prSet presAssocID="{3B7128C5-F2D5-4301-A8B0-BC292995AD96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6F46D09-CA97-4601-B456-9AEDB0461375}" type="pres">
      <dgm:prSet presAssocID="{3B7128C5-F2D5-4301-A8B0-BC292995AD96}" presName="spaceRect" presStyleCnt="0"/>
      <dgm:spPr/>
    </dgm:pt>
    <dgm:pt modelId="{C15DE183-07F5-49E5-BB70-3416C036B712}" type="pres">
      <dgm:prSet presAssocID="{3B7128C5-F2D5-4301-A8B0-BC292995AD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57DD06-739E-469C-B2C7-DA1B6F136F96}" srcId="{3B7128C5-F2D5-4301-A8B0-BC292995AD96}" destId="{2101D9D5-B326-45C9-9254-3DB88284A9A6}" srcOrd="0" destOrd="0" parTransId="{4CFC47B0-4145-445A-9D20-EB53FB9FEC16}" sibTransId="{8BF83DBC-AE10-4F52-8B03-45368C3A04E1}"/>
    <dgm:cxn modelId="{9082D913-A20B-49EC-BFBF-C1EFDC99D2C5}" type="presOf" srcId="{3B7128C5-F2D5-4301-A8B0-BC292995AD96}" destId="{C15DE183-07F5-49E5-BB70-3416C036B712}" srcOrd="0" destOrd="0" presId="urn:microsoft.com/office/officeart/2018/5/layout/IconCircleLabelList"/>
    <dgm:cxn modelId="{3CDDC317-DD51-472A-9097-A0C52DA4288F}" type="presOf" srcId="{EC525C79-8D6E-46C6-81D4-7A30AE8A9DB5}" destId="{B2DA8AF2-15C2-4680-A9B8-DDDDAD14D9B0}" srcOrd="0" destOrd="0" presId="urn:microsoft.com/office/officeart/2018/5/layout/IconCircleLabelList"/>
    <dgm:cxn modelId="{3235E36D-BD2F-482F-BDA6-C7A771DF5C3E}" srcId="{EC525C79-8D6E-46C6-81D4-7A30AE8A9DB5}" destId="{300DAC6C-7C1C-4D86-A4AA-A67C04732A07}" srcOrd="0" destOrd="0" parTransId="{A0EECB4D-14B0-48F2-9543-FBC33FE08778}" sibTransId="{8E390738-9C39-41DE-9ED5-FCB4F37453D6}"/>
    <dgm:cxn modelId="{B7DBE3DC-9DD6-4F9D-B113-6F541232F602}" type="presOf" srcId="{300DAC6C-7C1C-4D86-A4AA-A67C04732A07}" destId="{8DC53E2E-2908-448B-9104-1709269C210C}" srcOrd="0" destOrd="0" presId="urn:microsoft.com/office/officeart/2018/5/layout/IconCircleLabelList"/>
    <dgm:cxn modelId="{4A6820F5-9AA7-4B86-99E3-952C182BED3E}" srcId="{EC525C79-8D6E-46C6-81D4-7A30AE8A9DB5}" destId="{3B7128C5-F2D5-4301-A8B0-BC292995AD96}" srcOrd="1" destOrd="0" parTransId="{DE191F7E-D819-4352-A4FF-9ADAB10AC9E3}" sibTransId="{66D9A650-4D88-4105-BF8D-4887B50AFD77}"/>
    <dgm:cxn modelId="{59E011B1-4FCF-4DD0-8A51-EB812F3F6911}" type="presParOf" srcId="{B2DA8AF2-15C2-4680-A9B8-DDDDAD14D9B0}" destId="{6EB844DA-9098-441D-95F5-EA8F539F3DE9}" srcOrd="0" destOrd="0" presId="urn:microsoft.com/office/officeart/2018/5/layout/IconCircleLabelList"/>
    <dgm:cxn modelId="{5CAFAE96-68CA-4BFE-964B-FB588866A5F3}" type="presParOf" srcId="{6EB844DA-9098-441D-95F5-EA8F539F3DE9}" destId="{B3CF3C26-FD10-4EE7-BA6E-DD2CC0B798E5}" srcOrd="0" destOrd="0" presId="urn:microsoft.com/office/officeart/2018/5/layout/IconCircleLabelList"/>
    <dgm:cxn modelId="{E6F6EBB3-F4D4-41AE-B8B7-8992AC323418}" type="presParOf" srcId="{6EB844DA-9098-441D-95F5-EA8F539F3DE9}" destId="{F77EC57F-0F0D-4442-B011-F72208D1D698}" srcOrd="1" destOrd="0" presId="urn:microsoft.com/office/officeart/2018/5/layout/IconCircleLabelList"/>
    <dgm:cxn modelId="{4AFA07BD-0987-47B8-9755-8BC832DFFB66}" type="presParOf" srcId="{6EB844DA-9098-441D-95F5-EA8F539F3DE9}" destId="{6BFEC70D-A4AE-41A7-A5B3-3B5F004983D6}" srcOrd="2" destOrd="0" presId="urn:microsoft.com/office/officeart/2018/5/layout/IconCircleLabelList"/>
    <dgm:cxn modelId="{1528F6F7-DEEC-40CD-9239-3BB10D6D2F74}" type="presParOf" srcId="{6EB844DA-9098-441D-95F5-EA8F539F3DE9}" destId="{8DC53E2E-2908-448B-9104-1709269C210C}" srcOrd="3" destOrd="0" presId="urn:microsoft.com/office/officeart/2018/5/layout/IconCircleLabelList"/>
    <dgm:cxn modelId="{C8F36EF1-FE83-4C84-B4F8-DE5D14554B5C}" type="presParOf" srcId="{B2DA8AF2-15C2-4680-A9B8-DDDDAD14D9B0}" destId="{3C6F075C-71A1-4B1D-ADCE-707C5FCBE2FF}" srcOrd="1" destOrd="0" presId="urn:microsoft.com/office/officeart/2018/5/layout/IconCircleLabelList"/>
    <dgm:cxn modelId="{1484096E-9D55-42B4-B884-C3D0E19CF179}" type="presParOf" srcId="{B2DA8AF2-15C2-4680-A9B8-DDDDAD14D9B0}" destId="{854D4D1E-0E74-4635-A975-3FDF1F5BEF9E}" srcOrd="2" destOrd="0" presId="urn:microsoft.com/office/officeart/2018/5/layout/IconCircleLabelList"/>
    <dgm:cxn modelId="{2E099212-14AC-458E-85FB-E76A797A1343}" type="presParOf" srcId="{854D4D1E-0E74-4635-A975-3FDF1F5BEF9E}" destId="{2D3D8A78-8207-4E03-8171-7ECEF39A5DF5}" srcOrd="0" destOrd="0" presId="urn:microsoft.com/office/officeart/2018/5/layout/IconCircleLabelList"/>
    <dgm:cxn modelId="{2DB4A76B-B5FE-4EDD-84D1-766A459CC704}" type="presParOf" srcId="{854D4D1E-0E74-4635-A975-3FDF1F5BEF9E}" destId="{226E6766-8A4D-46D4-BA45-A34D0FD04387}" srcOrd="1" destOrd="0" presId="urn:microsoft.com/office/officeart/2018/5/layout/IconCircleLabelList"/>
    <dgm:cxn modelId="{AAEF06DD-7F27-4025-84C7-E10DD35A12F8}" type="presParOf" srcId="{854D4D1E-0E74-4635-A975-3FDF1F5BEF9E}" destId="{16F46D09-CA97-4601-B456-9AEDB0461375}" srcOrd="2" destOrd="0" presId="urn:microsoft.com/office/officeart/2018/5/layout/IconCircleLabelList"/>
    <dgm:cxn modelId="{F2538528-47D0-4823-A035-F813DB02A60C}" type="presParOf" srcId="{854D4D1E-0E74-4635-A975-3FDF1F5BEF9E}" destId="{C15DE183-07F5-49E5-BB70-3416C036B7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D4C3A-F539-4E63-AFFD-883712126F5E}">
      <dsp:nvSpPr>
        <dsp:cNvPr id="0" name=""/>
        <dsp:cNvSpPr/>
      </dsp:nvSpPr>
      <dsp:spPr>
        <a:xfrm>
          <a:off x="0" y="32016"/>
          <a:ext cx="5906327" cy="1469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Competitive industry</a:t>
          </a:r>
          <a:endParaRPr lang="en-US" sz="3700" kern="1200" dirty="0"/>
        </a:p>
      </dsp:txBody>
      <dsp:txXfrm>
        <a:off x="71751" y="103767"/>
        <a:ext cx="5762825" cy="1326328"/>
      </dsp:txXfrm>
    </dsp:sp>
    <dsp:sp modelId="{36CA3062-1AAB-4CA2-907B-B4A489CE189A}">
      <dsp:nvSpPr>
        <dsp:cNvPr id="0" name=""/>
        <dsp:cNvSpPr/>
      </dsp:nvSpPr>
      <dsp:spPr>
        <a:xfrm>
          <a:off x="0" y="1608407"/>
          <a:ext cx="5906327" cy="146983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Success dependant on location</a:t>
          </a:r>
          <a:endParaRPr lang="en-US" sz="3700" kern="1200"/>
        </a:p>
      </dsp:txBody>
      <dsp:txXfrm>
        <a:off x="71751" y="1680158"/>
        <a:ext cx="5762825" cy="1326328"/>
      </dsp:txXfrm>
    </dsp:sp>
    <dsp:sp modelId="{024C121A-72F3-4DE1-B76A-C3A5CF1A3FF1}">
      <dsp:nvSpPr>
        <dsp:cNvPr id="0" name=""/>
        <dsp:cNvSpPr/>
      </dsp:nvSpPr>
      <dsp:spPr>
        <a:xfrm>
          <a:off x="0" y="3184797"/>
          <a:ext cx="5906327" cy="14698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Right type of restaurant for each neighborhood</a:t>
          </a:r>
          <a:endParaRPr lang="en-US" sz="3700" kern="1200"/>
        </a:p>
      </dsp:txBody>
      <dsp:txXfrm>
        <a:off x="71751" y="3256548"/>
        <a:ext cx="5762825" cy="132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F3C26-FD10-4EE7-BA6E-DD2CC0B798E5}">
      <dsp:nvSpPr>
        <dsp:cNvPr id="0" name=""/>
        <dsp:cNvSpPr/>
      </dsp:nvSpPr>
      <dsp:spPr>
        <a:xfrm>
          <a:off x="2044800" y="37627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EC57F-0F0D-4442-B011-F72208D1D698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7000" b="-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3E2E-2908-448B-9104-1709269C210C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>
              <a:hlinkClick xmlns:r="http://schemas.openxmlformats.org/officeDocument/2006/relationships" r:id="rId3"/>
            </a:rPr>
            <a:t>Calgary neighborhood data from Wikipedia </a:t>
          </a:r>
          <a:endParaRPr lang="en-US" sz="2000" kern="1200"/>
        </a:p>
      </dsp:txBody>
      <dsp:txXfrm>
        <a:off x="1342800" y="3256272"/>
        <a:ext cx="3600000" cy="720000"/>
      </dsp:txXfrm>
    </dsp:sp>
    <dsp:sp modelId="{2D3D8A78-8207-4E03-8171-7ECEF39A5DF5}">
      <dsp:nvSpPr>
        <dsp:cNvPr id="0" name=""/>
        <dsp:cNvSpPr/>
      </dsp:nvSpPr>
      <dsp:spPr>
        <a:xfrm>
          <a:off x="6274800" y="37627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E6766-8A4D-46D4-BA45-A34D0FD04387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DE183-07F5-49E5-BB70-3416C036B712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>
              <a:hlinkClick xmlns:r="http://schemas.openxmlformats.org/officeDocument/2006/relationships" r:id="rId6"/>
            </a:rPr>
            <a:t>Calgary neighborhood venue data from Foursquare</a:t>
          </a:r>
          <a:endParaRPr lang="en-US" sz="2000" kern="1200"/>
        </a:p>
      </dsp:txBody>
      <dsp:txXfrm>
        <a:off x="5572800" y="325627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39C5-F290-41ED-BE9A-D5E79B448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FFBC8-3942-4DC7-B441-98F88856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E0CF-9E8D-4813-8AAF-EE6B7259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16E5-74C4-4C18-9150-3449594B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0A98-1D3D-4348-A281-0A3815D1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18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9DF7-8C7F-44FF-8A1A-D1515C35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0DC3E-2D5F-47DD-8F18-84A7D2320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1C54-F36D-4465-8A25-A1193F59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5327-1922-4F1F-AA7E-93E50983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2112-E237-44F9-B8E3-6CB7401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5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57657-B454-4780-8C8C-80CED83CE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6464B-657F-48B8-879E-C28E0A514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B92A-75C9-4212-B2BD-33959831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2B0F-22D8-4640-BCBD-EB907C03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0A33-74BB-4080-8F1A-75C36E12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4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B3B-9B77-456A-9248-EE4B7FBE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B424-EEA7-416D-8BCB-C95D2C4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9472-F210-4FD6-9EDE-0FB72C10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FBFA-8BF8-4007-9096-B5062D33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4B44-C8B4-4BBF-B0CF-DAF644C1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E8D8-4204-47FE-A86A-DA03B8B4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70743-F31B-42A1-A8AC-7E8A11A7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C13F-1E67-404B-AD16-15FFABE4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4F79-184E-4322-B6F3-2DDACA5B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0F07D-8933-4F19-9284-F060F7A3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3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C86A-D6E6-4746-9854-F30D97D5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09C9-88F5-47BB-BC62-2D60E256A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D0FC-744B-4D1D-8FF1-B5063B606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CE39D-7968-4041-B5C0-BBBDB2EB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9048E-04FA-45F4-B600-76C340E3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39328-DF43-4624-BB49-9EB2BADF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8241-D6DF-4A2A-9393-F3FACE11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9A88F-8F87-434B-A941-C0F406E4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6E72-0F1D-42F2-BFE0-54550D1F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3CB74-A94E-405E-9E17-5347772E6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7C8DF-3ACF-41B7-B1CE-D024A5C9E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127F9-9003-4B41-9AC2-CFBA9A00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11EF6-655F-442B-98C2-399AE6F6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E82C9-141A-48DD-9398-F8754A3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817A-32B8-4CB1-B9BC-B25B8947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B3E2B-4BD9-482E-84EC-B57EAAAB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9BEE6-67D8-4AD3-A0EA-560A2FE7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BD836-2297-4561-AA08-FFEBBC0D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E998B-A961-4A0D-BB85-5942727B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9D090-C88E-400C-83E4-FF3314E4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0409-F131-489C-86E6-2D71C000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8B67-EE00-49D9-9D40-8C1D1293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71A3-D185-49E2-89E4-5873005C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E6BE1-481D-4040-9C97-8CC0E6C27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D9191-CDEE-4363-8A3D-7D039FE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4BC8E-3925-467C-968F-044C61FF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63528-EE9A-4F0C-A0E9-7E8F3F6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B6E2-AFDD-4274-8C32-594C0C2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87246-C1BA-4C76-8269-8F978568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E2-F4BA-4F82-B403-C8CA6120E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558B-BCFE-4431-A4BA-289D4597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D8BB3-924A-4B71-9975-ECE81198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1D5F-B130-45A0-857E-57A81D78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C8689-AF6D-47FC-8BAA-6C4D0BCE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C9C95-BF2E-4926-AAA1-317F437B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E99B9-CE02-4CAA-B583-69F320077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8DDD-1AF3-465B-B329-0D294DD69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FAA8-6133-4110-8A6C-85B2B95D3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42C80-7736-4159-BF20-45853176B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4" b="1415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8B618-08F3-4AB4-A432-D9517058A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CA" sz="3100" b="1"/>
              <a:t>Finding the best spot for opening a new restaurant in Calgary</a:t>
            </a:r>
            <a:br>
              <a:rPr lang="en-CA" sz="3100"/>
            </a:br>
            <a:endParaRPr lang="en-CA" sz="3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50732-4DF8-430A-B83F-47E931FF3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CA" sz="2000"/>
              <a:t>IBM Data Science Capstone Project,, May,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DCFB-E192-4A7C-B354-BA464752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CA" dirty="0"/>
              <a:t>Business Challenge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B5F5FED-A950-4B12-A1E0-BC21B66106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28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DCFB-E192-4A7C-B354-BA464752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/>
              <a:t>Data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B5F5FED-A950-4B12-A1E0-BC21B6610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4402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28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BDA4-B089-4E08-A12E-71E43DAA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Calgary Neighborhoods</a:t>
            </a:r>
          </a:p>
        </p:txBody>
      </p:sp>
      <p:pic>
        <p:nvPicPr>
          <p:cNvPr id="6" name="Content Placeholder 5" descr="A bridge over a body of water&#10;&#10;Description automatically generated">
            <a:extLst>
              <a:ext uri="{FF2B5EF4-FFF2-40B4-BE49-F238E27FC236}">
                <a16:creationId xmlns:a16="http://schemas.microsoft.com/office/drawing/2014/main" id="{45484374-BBF2-42BA-8271-7C6E068E9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88" y="1866900"/>
            <a:ext cx="5880100" cy="4268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53513-26CF-429A-8E7C-50C4D01E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8" y="1866900"/>
            <a:ext cx="4032250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6B0C-260F-44FF-AC83-8F3835BC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Clustering based on restaurant type</a:t>
            </a:r>
            <a:br>
              <a:rPr lang="en-CA" b="1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300383-0599-43E6-9E83-AB593434E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Cluster0: biggest cluster, diverse with the highest eastern restaurant count</a:t>
            </a:r>
          </a:p>
          <a:p>
            <a:r>
              <a:rPr lang="en-CA" sz="2400" dirty="0"/>
              <a:t>Cluster1: Mostly pizza place, wing joint and Italian restaurant </a:t>
            </a:r>
          </a:p>
          <a:p>
            <a:r>
              <a:rPr lang="en-CA" sz="2400" dirty="0"/>
              <a:t>Cluster2: Mostly Pubs,</a:t>
            </a:r>
            <a:r>
              <a:rPr lang="en-CA" dirty="0"/>
              <a:t> </a:t>
            </a:r>
            <a:r>
              <a:rPr lang="en-CA" sz="2400" dirty="0"/>
              <a:t>wing joints, falafel restaurant </a:t>
            </a:r>
          </a:p>
          <a:p>
            <a:r>
              <a:rPr lang="en-CA" sz="2400" dirty="0"/>
              <a:t>Cluster3: Indian restaurant neighborhood</a:t>
            </a:r>
          </a:p>
          <a:p>
            <a:r>
              <a:rPr lang="en-CA" sz="2400" dirty="0"/>
              <a:t>Cluster4: Mostly fast food, wing joints, falafel restaurant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B7E228-E0F0-4AAB-9B48-AABE766CA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AF157-3531-4008-BE7D-9BB8A8D4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81" y="1887965"/>
            <a:ext cx="4552950" cy="40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7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A052-BD6C-463C-B11C-3020E96E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rtl="0"/>
            <a:r>
              <a:rPr lang="en-CA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based on venue count and population density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B64EA-D2FD-4D5F-949A-E4AAADA46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133"/>
            <a:ext cx="461699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DAA5B-30B5-4A03-AACC-DF969D4189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83483" y="2330786"/>
            <a:ext cx="5655181" cy="35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6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5356-D0A4-447E-8573-58290D63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1A66-6BBB-444C-A354-A23E7736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Cluster1 and 2 are saturated with pizza places and pubs respectively</a:t>
            </a:r>
          </a:p>
          <a:p>
            <a:r>
              <a:rPr lang="en-CA" dirty="0"/>
              <a:t>Cluster3 can be defined as Indian food cluster</a:t>
            </a:r>
          </a:p>
          <a:p>
            <a:r>
              <a:rPr lang="en-CA" dirty="0"/>
              <a:t>Count_Cluster0,  the inner-city area, high venue count per population density. Very competitive</a:t>
            </a:r>
          </a:p>
          <a:p>
            <a:r>
              <a:rPr lang="en-CA" dirty="0"/>
              <a:t>Count_Cluster1, suburban area, very low venue count per population density less competition </a:t>
            </a:r>
          </a:p>
          <a:p>
            <a:r>
              <a:rPr lang="en-CA" dirty="0"/>
              <a:t>Count_Cluster2, medium venue count per population density. moderately competitive</a:t>
            </a:r>
          </a:p>
          <a:p>
            <a:r>
              <a:rPr lang="en-CA" dirty="0"/>
              <a:t>Count_Cluster3, downtown area, highest population density with 140 venues in a very </a:t>
            </a:r>
            <a:r>
              <a:rPr lang="en-CA"/>
              <a:t>compact area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993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Finding the best spot for opening a new restaurant in Calgary </vt:lpstr>
      <vt:lpstr>Business Challenge</vt:lpstr>
      <vt:lpstr>Data Sources</vt:lpstr>
      <vt:lpstr>Calgary Neighborhoods</vt:lpstr>
      <vt:lpstr>Clustering based on restaurant type </vt:lpstr>
      <vt:lpstr>Clustering based on venue count and population density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spot for opening a new restaurant in Calgary </dc:title>
  <dc:creator>Arman Sepah Vand</dc:creator>
  <cp:lastModifiedBy>Arman Sepah Vand</cp:lastModifiedBy>
  <cp:revision>3</cp:revision>
  <dcterms:created xsi:type="dcterms:W3CDTF">2020-05-21T23:58:55Z</dcterms:created>
  <dcterms:modified xsi:type="dcterms:W3CDTF">2020-05-22T00:14:51Z</dcterms:modified>
</cp:coreProperties>
</file>