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PT Mono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44" Type="http://schemas.openxmlformats.org/officeDocument/2006/relationships/font" Target="fonts/PTMon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370847b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370847b8d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370847b8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370847b8d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70847b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4370847b8d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70847b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370847b8d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70847b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370847b8d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70847b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370847b8d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370847b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370847b8d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70847b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4370847b8d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70847b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4370847b8d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370847b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370847b8d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370847b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370847b8d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370847b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370847b8d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70847b8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4370847b8d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370847b8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4370847b8d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70847b8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370847b8d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370847b8d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370847b8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4370847b8d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370847b8d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370847b8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4370847b8d_0_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370847b8d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370847b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370847b8d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370847b8d_0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370847b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370847b8d_0_1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0847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370847b8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70847b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370847b8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70847b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4370847b8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70847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4370847b8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370847b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4370847b8d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70847b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370847b8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370847b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4370847b8d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лист">
  <p:cSld name="Титульный лист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191689" y="6142307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506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  <a:defRPr b="0" i="0" sz="2531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рминология">
  <p:cSld name="Терминологи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одзаголовок и текст">
  <p:cSld name="Заголовок, подзаголовок и текс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картинка">
  <p:cSld name="Заголовок, текст и картинк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люсы и минусы">
  <p:cSld name="Плюсы и минусы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+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вертикальных объекта">
  <p:cSld name="Два вертикальных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06593" y="209073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мятка к шаблону">
  <p:cSld name="Памятка к шаблон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721809" y="1638555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6454588" y="284448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7" name="Google Shape;27;p3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rgbClr val="C002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41509" y="236938"/>
            <a:ext cx="1164362" cy="1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5452222" y="442503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87540" y="2198644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0020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135135" y="468133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чего нужен код/формула?</a:t>
            </a:r>
            <a:b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Укажите назначение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11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16" y="374922"/>
            <a:ext cx="691853" cy="6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омашнее задание">
  <p:cSld name="Домашнее задани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611460" y="5001268"/>
            <a:ext cx="195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4922750"/>
            <a:ext cx="9144000" cy="20362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2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2298459" y="2598372"/>
            <a:ext cx="665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</a:t>
            </a: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екст">
  <p:cSld name="Заголовок и 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www.pylint.org/" TargetMode="External"/><Relationship Id="rId5" Type="http://schemas.openxmlformats.org/officeDocument/2006/relationships/hyperlink" Target="http://flake8.pycqa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ИНТЕНСИВ ПО PYTHON</a:t>
            </a:r>
            <a:endParaRPr b="1" i="0" sz="7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419651" y="6142300"/>
            <a:ext cx="3406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</a:pPr>
            <a:r>
              <a:rPr lang="ru-RU"/>
              <a:t>Елизарова Алена</a:t>
            </a:r>
            <a:endParaRPr b="0" i="0" sz="2400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</a:pPr>
            <a:r>
              <a:rPr lang="ru-RU"/>
              <a:t>Лекция 2</a:t>
            </a:r>
            <a:endParaRPr b="0" i="0" sz="2531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Строки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some_str = 'Valid'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some_str2 = "Valid too"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some_str3 = """Valid as well"""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some_raw_str = r'Valid raw str'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Операции со строками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'Hello' + ' world'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'hello ' * 3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'hello[1:4] # 'ell'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'hello'[::-1] # 'olleh'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len(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'hello') # 5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611450" y="1582450"/>
            <a:ext cx="7527600" cy="5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Методы строк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some_str = 'hello world'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some_str.count('l') # 3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some_str.capitalize() # Hello world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some_str.isdigit() # False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600"/>
              <a:t>https://pythonworld.ru/tipy-dannyx-v-python/stroki-funkcii-i-metody-strok.html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/>
              <a:t>Оператор </a:t>
            </a:r>
            <a:r>
              <a:rPr b="1" lang="ru-RU" sz="1600"/>
              <a:t>in</a:t>
            </a:r>
            <a:r>
              <a:rPr lang="ru-RU" sz="1600"/>
              <a:t> проверяет на вхождение элемента в последовательность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'hello' in 'hello world' # True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/>
              <a:t>Оператор </a:t>
            </a:r>
            <a:r>
              <a:rPr b="1" lang="ru-RU" sz="1600"/>
              <a:t>for … in</a:t>
            </a:r>
            <a:r>
              <a:rPr lang="ru-RU" sz="1600"/>
              <a:t>  итерируется по каждому элементу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for i in 'hello':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print(i) # выведет каждую букву hello поочередно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Форматирование строк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&gt;&gt;&gt;'%s do not like this method'%('I')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'I do not like this method'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&gt;&gt;&gt;'{} method is much {}'.format('I', 'better')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'This method is much better'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&gt;&gt;&gt;'{name} likes {what} most of all'.format(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    name='Alena',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    what='this method'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#f-строки &gt;= python 3.6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attribute = 'new'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&gt;&gt;&gt; f'This method is {attribute} in Python 3.6'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Конструкции управления потоком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If … elif ... else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welcome_str = 'Hello, System, this is Nick'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if 'Nick' in welcome_str: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   print('This is Nick')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elif 'Mary' in welcome_srt: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   print('This is Mary')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   print('Unknown person detected!')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аналог тернарного оператора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person_name = None # объект типа NoneType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test_text = person_name if person_name else </a:t>
            </a: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'Name'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Конструкции управления потоком</a:t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while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i =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while i &lt; 100: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   i +=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print(i) # 100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 sz="1800"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for i in range(3):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   print(i) # 0 1 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pass # определяет пустой блок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break # выход из цикла досрочно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continue # перейти к следующей итерации цикла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Коллекции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Списки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empty_list = []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empty_list = list()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none_list = [None] * 10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user_list = [[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'Alena', 5.5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], [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'Sergey', 6.9]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len(user_list)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user_list[0]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user_list[0:]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new_user_list = user_list[:] # скопирует список в новый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user_list.append([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'Oleg', 3.2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user_list.extend([[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Lera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, 5.7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]])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del user_list(2)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Коллекции</a:t>
            </a:r>
            <a:endParaRPr/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Сортировка списка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= [7, 4, 6, 3]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возвращает новый список, не изменяя старый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my_sorted_list = sorted(my_list)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сортирует исходный список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my_sorted_list.sort()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Коллекции</a:t>
            </a:r>
            <a:endParaRPr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Кортежи - неизменяемые списки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empty_tuple</a:t>
            </a: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 = 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empty_tuply = tuple()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immutables = ('int', 'str', 'tuple')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/>
              <a:t>Кортежи хэшируемы и могут использоваться в качестве ключей словаря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Коллекции</a:t>
            </a:r>
            <a:endParaRPr/>
          </a:p>
        </p:txBody>
      </p:sp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Словари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empty_dict = 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empty_dict = dict()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teachers =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'Math': 'Kate Johnson',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'English': 'David Lewis'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teachers['Math'] # </a:t>
            </a: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Kate Johnson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teachers.get('Math','Unknown')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teachers['Chemistry'] = 'Julia White'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teachers.update({'Chemistry': 'Nolan Black'})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del teachers['Math']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'Chemistry' in teachers # True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for i in teachers: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	print(i) # итерируемся по ключам словаря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Коллекции</a:t>
            </a:r>
            <a:endParaRPr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 Множества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empty_set = set()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empty_set = {1, 2, 3, 4}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empty_set.add(1)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empty_set.remove(1)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# множества поддерживают мат. операции над множествами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# объединение |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# пересечение &amp;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# разность -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# симметрическая разность ^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 sz="1800"/>
              <a:t>frozenset - неизменяемые множества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flashback to lesson 1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3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Команды linux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pwd, 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ls, cd, 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mkdir, rm, cp, mv, tree, man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virtualenv venv (venv - название окружения)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deactivate - деактивировать окружение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Альтернатива запуска скрипта под виртуальным окр.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200">
                <a:latin typeface="PT Mono"/>
                <a:ea typeface="PT Mono"/>
                <a:cs typeface="PT Mono"/>
                <a:sym typeface="PT Mono"/>
              </a:rPr>
              <a:t>/Users/a.elizarova/workspace/track2sem/track2semvenv/bin/python file_name.py</a:t>
            </a:r>
            <a:endParaRPr sz="1200">
              <a:latin typeface="PT Mono"/>
              <a:ea typeface="PT Mono"/>
              <a:cs typeface="PT Mono"/>
              <a:sym typeface="PT Mono"/>
            </a:endParaRPr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200">
              <a:latin typeface="PT Mono"/>
              <a:ea typeface="PT Mono"/>
              <a:cs typeface="PT Mono"/>
              <a:sym typeface="PT Mono"/>
            </a:endParaRPr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Редакторы кода</a:t>
            </a:r>
            <a:endParaRPr b="1"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ru-RU"/>
              <a:t>hard mode:</a:t>
            </a:r>
            <a:r>
              <a:rPr lang="ru-RU"/>
              <a:t> vim, emacs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ru-RU"/>
              <a:t>модульные:</a:t>
            </a:r>
            <a:r>
              <a:rPr lang="ru-RU"/>
              <a:t> Sublime, Visual Studio Code, Atom</a:t>
            </a:r>
            <a:endParaRPr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i="1" lang="ru-RU"/>
              <a:t>полноценные IDE:</a:t>
            </a:r>
            <a:r>
              <a:rPr lang="ru-RU"/>
              <a:t> PyCharm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Функции</a:t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def multiply(a, b):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	'''Multiply a by b'''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	return a*b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multiply.__doc__ - docstring для функции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Классы</a:t>
            </a:r>
            <a:endParaRPr/>
          </a:p>
        </p:txBody>
      </p:sp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isinstance(3, int) # проверка на принадлежность классу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# объявляем пустой класс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class Human(object):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pass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print(dir(Human)) # методы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class Planet(object):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count = 0 # экзепляр класса	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def __init__(self, name):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self.name = name # атрибут экземпляра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def __str__(self):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return self.name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planet = Planet(</a:t>
            </a: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'Earth'</a:t>
            </a: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) # создаем экземпляр класса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Модули и пакеты</a:t>
            </a:r>
            <a:endParaRPr/>
          </a:p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file.py - модуль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--app/ - пакет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 |--__init__.py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 |--hello.py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Валидные импорты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import sys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from sys import path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from sys import *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import sys as s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from sys import path as sys_path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Тестирование. unittest</a:t>
            </a:r>
            <a:endParaRPr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import unittest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def multiply(a, b):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return a*b</a:t>
            </a: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class TestMultiplyItems(unittest.TestCase):</a:t>
            </a: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def test_multiply(self):</a:t>
            </a: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self.assertEqual(multiply(2, 3), 6)</a:t>
            </a: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if __name__ == '__main__':</a:t>
            </a:r>
            <a:br>
              <a:rPr lang="ru-RU" sz="16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unittest.main()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# запуск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python -m unittest my_module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PEP8. Линтеры.</a:t>
            </a:r>
            <a:endParaRPr/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611450" y="1582450"/>
            <a:ext cx="7527600" cy="5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https://www.python.org/dev/peps/pep-0008/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4"/>
              </a:rPr>
              <a:t>https://www.pylint.org/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5"/>
              </a:rPr>
              <a:t>http://flake8.pycqa.org/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Интерактив</a:t>
            </a:r>
            <a:endParaRPr/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1.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 = b = 0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a += 1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print(a, b)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2.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x = y = []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x.append(1)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print(x, y)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Интерактив</a:t>
            </a:r>
            <a:endParaRPr/>
          </a:p>
        </p:txBody>
      </p:sp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3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 = [1, 2, 3, 4]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a.append(a)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print(a[4][4][4])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4.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12 * 5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print(_)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Интерактив</a:t>
            </a:r>
            <a:endParaRPr/>
          </a:p>
        </p:txBody>
      </p:sp>
      <p:sp>
        <p:nvSpPr>
          <p:cNvPr id="340" name="Google Shape;340;p4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611449" y="1582450"/>
            <a:ext cx="81372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5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Some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 = type("Some", (object,), {"x": "hello"})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6.1.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,b,*c = (1,2,3,4,5,6,7,8)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6.2.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a,*b,c = (1,2,3,4,5,6,7,8)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Интерактив</a:t>
            </a:r>
            <a:endParaRPr/>
          </a:p>
        </p:txBody>
      </p:sp>
      <p:sp>
        <p:nvSpPr>
          <p:cNvPr id="348" name="Google Shape;348;p4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611449" y="1582450"/>
            <a:ext cx="8137200" cy="46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7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l = ["spam", "ham", "eggs"]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list(enumerate(l))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8.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x = [1,2,3]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y = x[:]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9.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import __hello__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</a:pPr>
            <a:r>
              <a:rPr lang="ru-RU"/>
              <a:t>2</a:t>
            </a:r>
            <a:endParaRPr b="1" i="0" sz="4000" u="none" cap="none" strike="noStrike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611449" y="1582450"/>
            <a:ext cx="81036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Реализовать класс DoubleLinkedList на Python - 5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Написать тесты (unittest) для класса - 4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Проверить граничные условия в тестах - 1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Проверить корректность и стиль кода с помощью pylint или flake8 - 2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46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ru-RU"/>
              <a:t>8 октября 2018</a:t>
            </a:r>
            <a:endParaRPr b="0" i="1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Python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6206725" y="5754150"/>
            <a:ext cx="267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400"/>
              <a:t>Г</a:t>
            </a:r>
            <a:r>
              <a:rPr lang="ru-RU" sz="1400"/>
              <a:t>видо Ван Россум</a:t>
            </a:r>
            <a:endParaRPr sz="1400"/>
          </a:p>
          <a:p>
            <a:pPr indent="-323838" lvl="0" marL="4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400"/>
              <a:t>(создатель языка Python)</a:t>
            </a:r>
            <a:endParaRPr sz="140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775" y="1856313"/>
            <a:ext cx="25336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11453" y="1582450"/>
            <a:ext cx="51684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Интерпретируемый язык с динамической типизацией и автоматической сборкой мусора.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Python - название спецификации языка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/>
              <a:t>Реализации: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CPython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IronPython (DotNet)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PyPy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https://github.com/python/cpython</a:t>
            </a:r>
            <a:endParaRPr i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/>
              <a:t>h</a:t>
            </a:r>
            <a:r>
              <a:rPr i="1" lang="ru-RU">
                <a:solidFill>
                  <a:srgbClr val="000000"/>
                </a:solidFill>
              </a:rPr>
              <a:t>ttps://www.python.org/doc/</a:t>
            </a:r>
            <a:endParaRPr i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Начинаем программировать &gt;&gt;&gt;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11450" y="1582451"/>
            <a:ext cx="75276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python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Python 3.6.2 (v3.6.2:5fd33b5926, Jul 16 2017, 20:11:06)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[GCC 4.2.1 (Apple Inc. build 5666) (dot 3)] on darwin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Type "help", "copyright", "credits" or "license" for more information.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 2 * 3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6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&gt;&gt;&gt;help(print)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&gt;&gt;&gt;exit()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#Запуск скрипта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python file_name.py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Переменные</a:t>
            </a:r>
            <a:endParaRPr/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611450" y="1582451"/>
            <a:ext cx="75276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num = 1 # операция присваивания переменной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# num значения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допустимые символы: буквы, цифры, _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НО: начинается с буквы или _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valid: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num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_num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__num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num35num35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first_num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invalid: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1num = 1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11450" y="1582451"/>
            <a:ext cx="75276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Целые числа (int)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num = 42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num = 42_000_000 # начиная с python 3.6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&gt;&gt;&gt;print(type(num))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&lt;class 'int'&gt;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Вещественные числа (float)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float_num = 3.14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float_num = 3.14e2 # 3.14 умножить на 10 в степени 2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Конвертация типов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float_num = float(num)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11450" y="1582450"/>
            <a:ext cx="75276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Комплексные числа</a:t>
            </a:r>
            <a:r>
              <a:rPr b="1" lang="ru-RU"/>
              <a:t> (complex)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num = 14 + 1j # num.real, num.imag - для доступа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             # до реальной и мнимой частей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Основные операции с числами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+ - * / ** % //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&gt;&gt;&gt; 6 * 6.0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36.0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&gt;&gt;&gt; 36 / 6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6.0 # результат деления всегда вещественный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&gt;&gt;&gt; 8 / 0 # ZeroDivisionError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# % - остаток от деления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# ** - возведение в степень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PT Mono"/>
                <a:ea typeface="PT Mono"/>
                <a:cs typeface="PT Mono"/>
                <a:sym typeface="PT Mono"/>
              </a:rPr>
              <a:t> # // - целочисленное деление</a:t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Меняем местами переменные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&gt;&gt;&gt;a, b = b, a # swap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Логический тип (bool)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True, False # подтип целого числа, т.е. 1 и 0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&gt;&gt;&gt;13 == 13 # True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&gt;&gt;&gt;13 != 13 # False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 &lt; &lt;= &gt;=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1 &lt; 2 &lt; 3 # множественное сравнение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Базовые типы и конструкции</a:t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ru-RU"/>
              <a:t>Логические выражения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and, or, not # порядок выполнения - по 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     # приоритету или с помощью ()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Логические выражения ленивы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&gt;&gt;&gt;x = 13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&gt;&gt;&gt;y = False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&gt;&gt;&gt;print(x or y)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13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