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256" r:id="rId5"/>
    <p:sldId id="266" r:id="rId6"/>
    <p:sldId id="304" r:id="rId7"/>
    <p:sldId id="278" r:id="rId8"/>
    <p:sldId id="279" r:id="rId9"/>
    <p:sldId id="285" r:id="rId10"/>
    <p:sldId id="291" r:id="rId11"/>
    <p:sldId id="286" r:id="rId12"/>
    <p:sldId id="283" r:id="rId13"/>
    <p:sldId id="284" r:id="rId14"/>
    <p:sldId id="287" r:id="rId15"/>
    <p:sldId id="280" r:id="rId16"/>
    <p:sldId id="290" r:id="rId17"/>
    <p:sldId id="305" r:id="rId18"/>
    <p:sldId id="292" r:id="rId19"/>
    <p:sldId id="308" r:id="rId20"/>
    <p:sldId id="310" r:id="rId21"/>
    <p:sldId id="296" r:id="rId22"/>
    <p:sldId id="297" r:id="rId23"/>
    <p:sldId id="288" r:id="rId24"/>
    <p:sldId id="306" r:id="rId25"/>
    <p:sldId id="293" r:id="rId26"/>
    <p:sldId id="298" r:id="rId27"/>
    <p:sldId id="311" r:id="rId28"/>
    <p:sldId id="282" r:id="rId29"/>
    <p:sldId id="294" r:id="rId30"/>
    <p:sldId id="299" r:id="rId31"/>
    <p:sldId id="300" r:id="rId32"/>
    <p:sldId id="301" r:id="rId33"/>
    <p:sldId id="302" r:id="rId34"/>
    <p:sldId id="303" r:id="rId35"/>
    <p:sldId id="276" r:id="rId3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39" autoAdjust="0"/>
    <p:restoredTop sz="94598" autoAdjust="0"/>
  </p:normalViewPr>
  <p:slideViewPr>
    <p:cSldViewPr snapToGrid="0">
      <p:cViewPr varScale="1">
        <p:scale>
          <a:sx n="88" d="100"/>
          <a:sy n="88" d="100"/>
        </p:scale>
        <p:origin x="114" y="7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06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Armando" userId="ee233db4-3f18-489b-b760-117ab626a537" providerId="ADAL" clId="{9A65756F-14C8-4C36-8B2A-FC03B2F3D65D}"/>
    <pc:docChg chg="undo custSel modSld">
      <pc:chgData name="Antonio, Armando" userId="ee233db4-3f18-489b-b760-117ab626a537" providerId="ADAL" clId="{9A65756F-14C8-4C36-8B2A-FC03B2F3D65D}" dt="2024-09-30T14:57:15.560" v="11" actId="20577"/>
      <pc:docMkLst>
        <pc:docMk/>
      </pc:docMkLst>
      <pc:sldChg chg="modSp mod">
        <pc:chgData name="Antonio, Armando" userId="ee233db4-3f18-489b-b760-117ab626a537" providerId="ADAL" clId="{9A65756F-14C8-4C36-8B2A-FC03B2F3D65D}" dt="2024-09-30T14:42:49.345" v="1" actId="122"/>
        <pc:sldMkLst>
          <pc:docMk/>
          <pc:sldMk cId="2106347884" sldId="266"/>
        </pc:sldMkLst>
        <pc:spChg chg="mod">
          <ac:chgData name="Antonio, Armando" userId="ee233db4-3f18-489b-b760-117ab626a537" providerId="ADAL" clId="{9A65756F-14C8-4C36-8B2A-FC03B2F3D65D}" dt="2024-09-30T14:42:49.345" v="1" actId="122"/>
          <ac:spMkLst>
            <pc:docMk/>
            <pc:sldMk cId="2106347884" sldId="266"/>
            <ac:spMk id="18" creationId="{87F2C169-25EA-4609-BC8A-BCA7C433EEE4}"/>
          </ac:spMkLst>
        </pc:spChg>
      </pc:sldChg>
      <pc:sldChg chg="modSp mod">
        <pc:chgData name="Antonio, Armando" userId="ee233db4-3f18-489b-b760-117ab626a537" providerId="ADAL" clId="{9A65756F-14C8-4C36-8B2A-FC03B2F3D65D}" dt="2024-09-30T14:57:15.560" v="11" actId="20577"/>
        <pc:sldMkLst>
          <pc:docMk/>
          <pc:sldMk cId="2900547865" sldId="278"/>
        </pc:sldMkLst>
        <pc:graphicFrameChg chg="mod modGraphic">
          <ac:chgData name="Antonio, Armando" userId="ee233db4-3f18-489b-b760-117ab626a537" providerId="ADAL" clId="{9A65756F-14C8-4C36-8B2A-FC03B2F3D65D}" dt="2024-09-30T14:57:15.560" v="11" actId="20577"/>
          <ac:graphicFrameMkLst>
            <pc:docMk/>
            <pc:sldMk cId="2900547865" sldId="278"/>
            <ac:graphicFrameMk id="11" creationId="{621263C3-7785-0D65-1CDF-99A25130564F}"/>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968B7DF-994D-403E-832B-ECB4EC0E6E2B}" type="datetime1">
              <a:rPr lang="es-MX" smtClean="0"/>
              <a:t>08/10/2024</a:t>
            </a:fld>
            <a:endParaRPr lang="es-MX"/>
          </a:p>
        </p:txBody>
      </p:sp>
      <p:sp>
        <p:nvSpPr>
          <p:cNvPr id="4" name="Marcador de pie de página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s-MX" smtClean="0"/>
              <a:t>‹Nº›</a:t>
            </a:fld>
            <a:endParaRPr lang="es-MX"/>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9379509-EC4B-4036-819C-7CD6BB954FD4}" type="datetime1">
              <a:rPr lang="es-MX" noProof="0" smtClean="0"/>
              <a:t>08/10/2024</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s-MX" noProof="0" smtClean="0"/>
              <a:t>‹Nº›</a:t>
            </a:fld>
            <a:endParaRPr lang="es-MX"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a:t>
            </a:fld>
            <a:endParaRPr lang="es-MX"/>
          </a:p>
        </p:txBody>
      </p:sp>
    </p:spTree>
    <p:extLst>
      <p:ext uri="{BB962C8B-B14F-4D97-AF65-F5344CB8AC3E}">
        <p14:creationId xmlns:p14="http://schemas.microsoft.com/office/powerpoint/2010/main" val="773021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11</a:t>
            </a:fld>
            <a:endParaRPr lang="es-MX"/>
          </a:p>
        </p:txBody>
      </p:sp>
    </p:spTree>
    <p:extLst>
      <p:ext uri="{BB962C8B-B14F-4D97-AF65-F5344CB8AC3E}">
        <p14:creationId xmlns:p14="http://schemas.microsoft.com/office/powerpoint/2010/main" val="3355202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12</a:t>
            </a:fld>
            <a:endParaRPr lang="es-MX"/>
          </a:p>
        </p:txBody>
      </p:sp>
    </p:spTree>
    <p:extLst>
      <p:ext uri="{BB962C8B-B14F-4D97-AF65-F5344CB8AC3E}">
        <p14:creationId xmlns:p14="http://schemas.microsoft.com/office/powerpoint/2010/main" val="3125291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13</a:t>
            </a:fld>
            <a:endParaRPr lang="es-MX"/>
          </a:p>
        </p:txBody>
      </p:sp>
    </p:spTree>
    <p:extLst>
      <p:ext uri="{BB962C8B-B14F-4D97-AF65-F5344CB8AC3E}">
        <p14:creationId xmlns:p14="http://schemas.microsoft.com/office/powerpoint/2010/main" val="407297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15</a:t>
            </a:fld>
            <a:endParaRPr lang="es-MX"/>
          </a:p>
        </p:txBody>
      </p:sp>
    </p:spTree>
    <p:extLst>
      <p:ext uri="{BB962C8B-B14F-4D97-AF65-F5344CB8AC3E}">
        <p14:creationId xmlns:p14="http://schemas.microsoft.com/office/powerpoint/2010/main" val="3868642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16</a:t>
            </a:fld>
            <a:endParaRPr lang="es-MX"/>
          </a:p>
        </p:txBody>
      </p:sp>
    </p:spTree>
    <p:extLst>
      <p:ext uri="{BB962C8B-B14F-4D97-AF65-F5344CB8AC3E}">
        <p14:creationId xmlns:p14="http://schemas.microsoft.com/office/powerpoint/2010/main" val="1013093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17</a:t>
            </a:fld>
            <a:endParaRPr lang="es-MX"/>
          </a:p>
        </p:txBody>
      </p:sp>
    </p:spTree>
    <p:extLst>
      <p:ext uri="{BB962C8B-B14F-4D97-AF65-F5344CB8AC3E}">
        <p14:creationId xmlns:p14="http://schemas.microsoft.com/office/powerpoint/2010/main" val="2306216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18</a:t>
            </a:fld>
            <a:endParaRPr lang="es-MX"/>
          </a:p>
        </p:txBody>
      </p:sp>
    </p:spTree>
    <p:extLst>
      <p:ext uri="{BB962C8B-B14F-4D97-AF65-F5344CB8AC3E}">
        <p14:creationId xmlns:p14="http://schemas.microsoft.com/office/powerpoint/2010/main" val="283181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19</a:t>
            </a:fld>
            <a:endParaRPr lang="es-MX"/>
          </a:p>
        </p:txBody>
      </p:sp>
    </p:spTree>
    <p:extLst>
      <p:ext uri="{BB962C8B-B14F-4D97-AF65-F5344CB8AC3E}">
        <p14:creationId xmlns:p14="http://schemas.microsoft.com/office/powerpoint/2010/main" val="850225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20</a:t>
            </a:fld>
            <a:endParaRPr lang="es-MX"/>
          </a:p>
        </p:txBody>
      </p:sp>
    </p:spTree>
    <p:extLst>
      <p:ext uri="{BB962C8B-B14F-4D97-AF65-F5344CB8AC3E}">
        <p14:creationId xmlns:p14="http://schemas.microsoft.com/office/powerpoint/2010/main" val="1915856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21</a:t>
            </a:fld>
            <a:endParaRPr lang="es-MX"/>
          </a:p>
        </p:txBody>
      </p:sp>
    </p:spTree>
    <p:extLst>
      <p:ext uri="{BB962C8B-B14F-4D97-AF65-F5344CB8AC3E}">
        <p14:creationId xmlns:p14="http://schemas.microsoft.com/office/powerpoint/2010/main" val="357679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a:p>
        </p:txBody>
      </p:sp>
      <p:sp>
        <p:nvSpPr>
          <p:cNvPr id="4" name="Marcador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s-MX"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MX"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22</a:t>
            </a:fld>
            <a:endParaRPr lang="es-MX"/>
          </a:p>
        </p:txBody>
      </p:sp>
    </p:spTree>
    <p:extLst>
      <p:ext uri="{BB962C8B-B14F-4D97-AF65-F5344CB8AC3E}">
        <p14:creationId xmlns:p14="http://schemas.microsoft.com/office/powerpoint/2010/main" val="4172054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23</a:t>
            </a:fld>
            <a:endParaRPr lang="es-MX"/>
          </a:p>
        </p:txBody>
      </p:sp>
    </p:spTree>
    <p:extLst>
      <p:ext uri="{BB962C8B-B14F-4D97-AF65-F5344CB8AC3E}">
        <p14:creationId xmlns:p14="http://schemas.microsoft.com/office/powerpoint/2010/main" val="250124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24</a:t>
            </a:fld>
            <a:endParaRPr lang="es-MX"/>
          </a:p>
        </p:txBody>
      </p:sp>
    </p:spTree>
    <p:extLst>
      <p:ext uri="{BB962C8B-B14F-4D97-AF65-F5344CB8AC3E}">
        <p14:creationId xmlns:p14="http://schemas.microsoft.com/office/powerpoint/2010/main" val="4048307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25</a:t>
            </a:fld>
            <a:endParaRPr lang="es-MX"/>
          </a:p>
        </p:txBody>
      </p:sp>
    </p:spTree>
    <p:extLst>
      <p:ext uri="{BB962C8B-B14F-4D97-AF65-F5344CB8AC3E}">
        <p14:creationId xmlns:p14="http://schemas.microsoft.com/office/powerpoint/2010/main" val="1932025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26</a:t>
            </a:fld>
            <a:endParaRPr lang="es-MX"/>
          </a:p>
        </p:txBody>
      </p:sp>
    </p:spTree>
    <p:extLst>
      <p:ext uri="{BB962C8B-B14F-4D97-AF65-F5344CB8AC3E}">
        <p14:creationId xmlns:p14="http://schemas.microsoft.com/office/powerpoint/2010/main" val="1051040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27</a:t>
            </a:fld>
            <a:endParaRPr lang="es-MX"/>
          </a:p>
        </p:txBody>
      </p:sp>
    </p:spTree>
    <p:extLst>
      <p:ext uri="{BB962C8B-B14F-4D97-AF65-F5344CB8AC3E}">
        <p14:creationId xmlns:p14="http://schemas.microsoft.com/office/powerpoint/2010/main" val="125699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28</a:t>
            </a:fld>
            <a:endParaRPr lang="es-MX"/>
          </a:p>
        </p:txBody>
      </p:sp>
    </p:spTree>
    <p:extLst>
      <p:ext uri="{BB962C8B-B14F-4D97-AF65-F5344CB8AC3E}">
        <p14:creationId xmlns:p14="http://schemas.microsoft.com/office/powerpoint/2010/main" val="94554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29</a:t>
            </a:fld>
            <a:endParaRPr lang="es-MX"/>
          </a:p>
        </p:txBody>
      </p:sp>
    </p:spTree>
    <p:extLst>
      <p:ext uri="{BB962C8B-B14F-4D97-AF65-F5344CB8AC3E}">
        <p14:creationId xmlns:p14="http://schemas.microsoft.com/office/powerpoint/2010/main" val="1063954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30</a:t>
            </a:fld>
            <a:endParaRPr lang="es-MX"/>
          </a:p>
        </p:txBody>
      </p:sp>
    </p:spTree>
    <p:extLst>
      <p:ext uri="{BB962C8B-B14F-4D97-AF65-F5344CB8AC3E}">
        <p14:creationId xmlns:p14="http://schemas.microsoft.com/office/powerpoint/2010/main" val="2029580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31</a:t>
            </a:fld>
            <a:endParaRPr lang="es-MX"/>
          </a:p>
        </p:txBody>
      </p:sp>
    </p:spTree>
    <p:extLst>
      <p:ext uri="{BB962C8B-B14F-4D97-AF65-F5344CB8AC3E}">
        <p14:creationId xmlns:p14="http://schemas.microsoft.com/office/powerpoint/2010/main" val="425122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4</a:t>
            </a:fld>
            <a:endParaRPr lang="es-MX"/>
          </a:p>
        </p:txBody>
      </p:sp>
    </p:spTree>
    <p:extLst>
      <p:ext uri="{BB962C8B-B14F-4D97-AF65-F5344CB8AC3E}">
        <p14:creationId xmlns:p14="http://schemas.microsoft.com/office/powerpoint/2010/main" val="3602187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798C5307-140F-447F-BCBA-BB92E3A2906B}" type="slidenum">
              <a:rPr lang="es-MX" smtClean="0"/>
              <a:t>32</a:t>
            </a:fld>
            <a:endParaRPr lang="es-MX"/>
          </a:p>
        </p:txBody>
      </p:sp>
    </p:spTree>
    <p:extLst>
      <p:ext uri="{BB962C8B-B14F-4D97-AF65-F5344CB8AC3E}">
        <p14:creationId xmlns:p14="http://schemas.microsoft.com/office/powerpoint/2010/main" val="126407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5</a:t>
            </a:fld>
            <a:endParaRPr lang="es-MX"/>
          </a:p>
        </p:txBody>
      </p:sp>
    </p:spTree>
    <p:extLst>
      <p:ext uri="{BB962C8B-B14F-4D97-AF65-F5344CB8AC3E}">
        <p14:creationId xmlns:p14="http://schemas.microsoft.com/office/powerpoint/2010/main" val="34934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6</a:t>
            </a:fld>
            <a:endParaRPr lang="es-MX"/>
          </a:p>
        </p:txBody>
      </p:sp>
    </p:spTree>
    <p:extLst>
      <p:ext uri="{BB962C8B-B14F-4D97-AF65-F5344CB8AC3E}">
        <p14:creationId xmlns:p14="http://schemas.microsoft.com/office/powerpoint/2010/main" val="112333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7</a:t>
            </a:fld>
            <a:endParaRPr lang="es-MX"/>
          </a:p>
        </p:txBody>
      </p:sp>
    </p:spTree>
    <p:extLst>
      <p:ext uri="{BB962C8B-B14F-4D97-AF65-F5344CB8AC3E}">
        <p14:creationId xmlns:p14="http://schemas.microsoft.com/office/powerpoint/2010/main" val="40947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8</a:t>
            </a:fld>
            <a:endParaRPr lang="es-MX"/>
          </a:p>
        </p:txBody>
      </p:sp>
    </p:spTree>
    <p:extLst>
      <p:ext uri="{BB962C8B-B14F-4D97-AF65-F5344CB8AC3E}">
        <p14:creationId xmlns:p14="http://schemas.microsoft.com/office/powerpoint/2010/main" val="979695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9</a:t>
            </a:fld>
            <a:endParaRPr lang="es-MX"/>
          </a:p>
        </p:txBody>
      </p:sp>
    </p:spTree>
    <p:extLst>
      <p:ext uri="{BB962C8B-B14F-4D97-AF65-F5344CB8AC3E}">
        <p14:creationId xmlns:p14="http://schemas.microsoft.com/office/powerpoint/2010/main" val="2843819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798C5307-140F-447F-BCBA-BB92E3A2906B}" type="slidenum">
              <a:rPr lang="es-MX" smtClean="0"/>
              <a:t>10</a:t>
            </a:fld>
            <a:endParaRPr lang="es-MX"/>
          </a:p>
        </p:txBody>
      </p:sp>
    </p:spTree>
    <p:extLst>
      <p:ext uri="{BB962C8B-B14F-4D97-AF65-F5344CB8AC3E}">
        <p14:creationId xmlns:p14="http://schemas.microsoft.com/office/powerpoint/2010/main" val="232525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sp useBgFill="1">
        <p:nvSpPr>
          <p:cNvPr id="8" name="Rectángulo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ángulo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ítulo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s-ES" noProof="0"/>
              <a:t>Haga clic para modificar el estilo de título del patrón</a:t>
            </a:r>
            <a:endParaRPr lang="es-MX" noProof="0" dirty="0"/>
          </a:p>
        </p:txBody>
      </p:sp>
      <p:sp>
        <p:nvSpPr>
          <p:cNvPr id="11" name="Subtítulo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s-ES" noProof="0"/>
              <a:t>Haga clic para modificar el estilo de subtítulo del patrón</a:t>
            </a:r>
            <a:endParaRPr lang="es-MX" noProof="0" dirty="0"/>
          </a:p>
        </p:txBody>
      </p:sp>
      <p:sp>
        <p:nvSpPr>
          <p:cNvPr id="18" name="Marcador de posición de imagen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s-MX" noProof="0" dirty="0"/>
              <a:t>Haz clic para agregar foto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a de contenido 2">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ítulo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s-MX" noProof="0"/>
              <a:t>Haz clic para agregar un título</a:t>
            </a:r>
          </a:p>
        </p:txBody>
      </p:sp>
      <p:sp>
        <p:nvSpPr>
          <p:cNvPr id="12" name="Marcador de texto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s-MX" noProof="0"/>
              <a:t>Haz clic para agregar un subtítulo</a:t>
            </a:r>
          </a:p>
        </p:txBody>
      </p:sp>
      <p:sp>
        <p:nvSpPr>
          <p:cNvPr id="17" name="Marcador de texto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s-MX" noProof="0"/>
              <a:t>Haz clic para agregar texto</a:t>
            </a:r>
          </a:p>
        </p:txBody>
      </p:sp>
      <p:sp>
        <p:nvSpPr>
          <p:cNvPr id="14" name="Marcador de texto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s-MX" noProof="0"/>
              <a:t>Haga clic para agregar un subtítulo</a:t>
            </a:r>
          </a:p>
        </p:txBody>
      </p:sp>
      <p:sp>
        <p:nvSpPr>
          <p:cNvPr id="18" name="Marcador de texto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s-MX" noProof="0"/>
              <a:t>Haz clic para agregar texto</a:t>
            </a:r>
          </a:p>
        </p:txBody>
      </p:sp>
      <p:sp>
        <p:nvSpPr>
          <p:cNvPr id="6" name="Marcador de pie de página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50" b="0" i="0" u="none" strike="noStrike" kern="1200" cap="none" spc="0" normalizeH="0" noProof="0">
                <a:ln>
                  <a:noFill/>
                </a:ln>
                <a:solidFill>
                  <a:prstClr val="black"/>
                </a:solidFill>
                <a:effectLst/>
                <a:uLnTx/>
                <a:uFillTx/>
                <a:latin typeface="Avenir Next LT Pro"/>
                <a:ea typeface="+mn-ea"/>
                <a:cs typeface="+mn-cs"/>
              </a:rPr>
              <a:t>Título de la presentación</a:t>
            </a:r>
          </a:p>
        </p:txBody>
      </p:sp>
      <p:sp>
        <p:nvSpPr>
          <p:cNvPr id="7" name="Marcador de fecha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s-MX" noProof="0">
                <a:solidFill>
                  <a:prstClr val="black"/>
                </a:solidFill>
              </a:rPr>
              <a:t>20XX</a:t>
            </a:r>
          </a:p>
        </p:txBody>
      </p:sp>
      <p:sp>
        <p:nvSpPr>
          <p:cNvPr id="8" name="Marcador de número de diapositiva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a de contenido 3">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ítulo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s-MX" noProof="0"/>
              <a:t>Haz clic para agregar un título</a:t>
            </a:r>
          </a:p>
        </p:txBody>
      </p:sp>
      <p:sp>
        <p:nvSpPr>
          <p:cNvPr id="8" name="Marcador de texto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s-MX" noProof="0"/>
              <a:t>Haga clic para agregar un subtítulo</a:t>
            </a:r>
          </a:p>
        </p:txBody>
      </p:sp>
      <p:sp>
        <p:nvSpPr>
          <p:cNvPr id="14" name="Marcador de texto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s-MX" noProof="0"/>
              <a:t>Haz clic para agregar texto</a:t>
            </a:r>
          </a:p>
        </p:txBody>
      </p:sp>
      <p:sp>
        <p:nvSpPr>
          <p:cNvPr id="12" name="Marcador de texto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s-MX" noProof="0"/>
              <a:t>Haga clic para agregar un subtítulo</a:t>
            </a:r>
          </a:p>
        </p:txBody>
      </p:sp>
      <p:sp>
        <p:nvSpPr>
          <p:cNvPr id="15" name="Marcador de texto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s-MX" noProof="0"/>
              <a:t>Haz clic para agregar texto</a:t>
            </a:r>
          </a:p>
        </p:txBody>
      </p:sp>
      <p:sp>
        <p:nvSpPr>
          <p:cNvPr id="10" name="Marcador de texto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s-MX" noProof="0"/>
              <a:t>Haz clic para agregar un subtítulo</a:t>
            </a:r>
          </a:p>
        </p:txBody>
      </p:sp>
      <p:sp>
        <p:nvSpPr>
          <p:cNvPr id="16" name="Marcador de texto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s-MX" noProof="0"/>
              <a:t>Haz clic para agregar texto</a:t>
            </a:r>
          </a:p>
        </p:txBody>
      </p:sp>
      <p:sp>
        <p:nvSpPr>
          <p:cNvPr id="2" name="Marcador de pie de página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50" b="0" i="0" u="none" strike="noStrike" kern="1200" cap="none" spc="0" normalizeH="0" noProof="0">
                <a:ln>
                  <a:noFill/>
                </a:ln>
                <a:solidFill>
                  <a:prstClr val="black"/>
                </a:solidFill>
                <a:effectLst/>
                <a:uLnTx/>
                <a:uFillTx/>
                <a:latin typeface="Avenir Next LT Pro"/>
                <a:ea typeface="+mn-ea"/>
                <a:cs typeface="+mn-cs"/>
              </a:rPr>
              <a:t>Título de la presentación</a:t>
            </a:r>
          </a:p>
        </p:txBody>
      </p:sp>
      <p:sp>
        <p:nvSpPr>
          <p:cNvPr id="3" name="Marcador de fecha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s-MX" noProof="0">
                <a:solidFill>
                  <a:prstClr val="black"/>
                </a:solidFill>
              </a:rPr>
              <a:t>20XX</a:t>
            </a:r>
          </a:p>
        </p:txBody>
      </p:sp>
      <p:sp>
        <p:nvSpPr>
          <p:cNvPr id="4" name="Marcador de número de diapositiva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ierre">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ítulo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es-ES" sz="5400" noProof="0"/>
              <a:t>Haga clic para modificar el estilo de título del patrón</a:t>
            </a:r>
            <a:endParaRPr lang="es-MX" sz="5400" noProof="0"/>
          </a:p>
        </p:txBody>
      </p:sp>
      <p:sp>
        <p:nvSpPr>
          <p:cNvPr id="11" name="Subtítulo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es-ES" noProof="0">
                <a:solidFill>
                  <a:schemeClr val="accent1"/>
                </a:solidFill>
              </a:rPr>
              <a:t>Haga clic para modificar el estilo de subtítulo del patrón</a:t>
            </a:r>
            <a:endParaRPr lang="es-MX" noProof="0">
              <a:solidFill>
                <a:schemeClr val="accent1"/>
              </a:solidFill>
            </a:endParaRPr>
          </a:p>
        </p:txBody>
      </p:sp>
      <p:sp>
        <p:nvSpPr>
          <p:cNvPr id="19" name="Marcador de posición de imagen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es-MX" noProof="0"/>
              <a:t>Haz clic para agregar foto</a:t>
            </a:r>
          </a:p>
        </p:txBody>
      </p:sp>
      <p:sp>
        <p:nvSpPr>
          <p:cNvPr id="13" name="Marcador de pie de página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s-MX" noProof="0"/>
              <a:t>Título de la presentación</a:t>
            </a:r>
          </a:p>
        </p:txBody>
      </p:sp>
      <p:sp>
        <p:nvSpPr>
          <p:cNvPr id="23" name="Marcador de posición de imagen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es-MX" noProof="0"/>
              <a:t>Haz clic para agregar foto</a:t>
            </a:r>
          </a:p>
        </p:txBody>
      </p:sp>
      <p:sp>
        <p:nvSpPr>
          <p:cNvPr id="15" name="Marcador de fecha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s-MX" noProof="0"/>
              <a:t>20XX</a:t>
            </a:r>
          </a:p>
        </p:txBody>
      </p:sp>
      <p:sp>
        <p:nvSpPr>
          <p:cNvPr id="16" name="Marcador de número de diapositiva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es-MX" noProof="0" smtClean="0"/>
              <a:pPr rtl="0"/>
              <a:t>‹Nº›</a:t>
            </a:fld>
            <a:endParaRPr lang="es-MX"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ángulo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ángulo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ítulo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s-ES" noProof="0">
                <a:solidFill>
                  <a:srgbClr val="FFFFFF"/>
                </a:solidFill>
              </a:rPr>
              <a:t>Haga clic para modificar el estilo de título del patrón</a:t>
            </a:r>
            <a:endParaRPr lang="es-MX" noProof="0" dirty="0">
              <a:solidFill>
                <a:srgbClr val="FFFFFF"/>
              </a:solidFill>
            </a:endParaRPr>
          </a:p>
        </p:txBody>
      </p:sp>
      <p:sp>
        <p:nvSpPr>
          <p:cNvPr id="13" name="Marcador de pie de página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s-MX" noProof="0" dirty="0"/>
              <a:t>Título de la presentación</a:t>
            </a:r>
          </a:p>
        </p:txBody>
      </p:sp>
      <p:sp>
        <p:nvSpPr>
          <p:cNvPr id="19" name="Marcador de posición de imagen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s-MX" noProof="0" dirty="0"/>
              <a:t>Haz clic para agregar foto</a:t>
            </a:r>
          </a:p>
        </p:txBody>
      </p:sp>
      <p:sp>
        <p:nvSpPr>
          <p:cNvPr id="20" name="Marcador de posición de imagen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s-MX" noProof="0" dirty="0"/>
              <a:t>Haz clic para agregar foto</a:t>
            </a:r>
          </a:p>
        </p:txBody>
      </p:sp>
      <p:sp>
        <p:nvSpPr>
          <p:cNvPr id="24" name="Marcador de texto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s-MX" noProof="0" dirty="0"/>
              <a:t>Haz clic para agregar texto</a:t>
            </a:r>
          </a:p>
        </p:txBody>
      </p:sp>
      <p:sp>
        <p:nvSpPr>
          <p:cNvPr id="14" name="Marcador de fecha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s-MX" noProof="0" dirty="0">
                <a:solidFill>
                  <a:prstClr val="black"/>
                </a:solidFill>
              </a:rPr>
              <a:t>20XX</a:t>
            </a:r>
          </a:p>
        </p:txBody>
      </p:sp>
      <p:sp>
        <p:nvSpPr>
          <p:cNvPr id="15" name="Marcador de número de diapositiva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ítulo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s-ES" noProof="0">
                <a:solidFill>
                  <a:srgbClr val="FFFFFF"/>
                </a:solidFill>
              </a:rPr>
              <a:t>Haga clic para modificar el estilo de título del patrón</a:t>
            </a:r>
            <a:endParaRPr lang="es-MX" noProof="0">
              <a:solidFill>
                <a:srgbClr val="FFFFFF"/>
              </a:solidFill>
            </a:endParaRPr>
          </a:p>
        </p:txBody>
      </p:sp>
      <p:sp>
        <p:nvSpPr>
          <p:cNvPr id="12" name="Marcador de posición de imagen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s-MX" noProof="0"/>
              <a:t>Haz clic para agregar foto</a:t>
            </a:r>
          </a:p>
        </p:txBody>
      </p:sp>
      <p:sp>
        <p:nvSpPr>
          <p:cNvPr id="7" name="Marcador de pie de página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s-MX" noProof="0">
                <a:effectLst>
                  <a:outerShdw blurRad="38100" dist="38100" dir="2700000" algn="tl">
                    <a:srgbClr val="000000">
                      <a:alpha val="43137"/>
                    </a:srgbClr>
                  </a:outerShdw>
                </a:effectLst>
              </a:rPr>
              <a:t>Título de la presentación</a:t>
            </a:r>
          </a:p>
        </p:txBody>
      </p:sp>
      <p:sp>
        <p:nvSpPr>
          <p:cNvPr id="6" name="Marcador de contenido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s-ES" noProof="0"/>
              <a:t>Haga clic para modificar los estilos de texto del patrón</a:t>
            </a:r>
          </a:p>
        </p:txBody>
      </p:sp>
      <p:sp>
        <p:nvSpPr>
          <p:cNvPr id="8" name="Marcador de fecha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s-MX" noProof="0">
                <a:solidFill>
                  <a:prstClr val="black"/>
                </a:solidFill>
              </a:rPr>
              <a:t>20XX</a:t>
            </a:r>
          </a:p>
        </p:txBody>
      </p:sp>
      <p:sp>
        <p:nvSpPr>
          <p:cNvPr id="9" name="Marcador de número de diapositiva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lto de sección">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ítulo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s-ES" sz="6000" noProof="0"/>
              <a:t>Haga clic para modificar el estilo de título del patrón</a:t>
            </a:r>
            <a:endParaRPr lang="es-MX" sz="6000" noProof="0"/>
          </a:p>
        </p:txBody>
      </p:sp>
      <p:sp>
        <p:nvSpPr>
          <p:cNvPr id="5" name="Subtítulo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s-ES" noProof="0"/>
              <a:t>Haga clic para modificar el estilo de subtítulo del patrón</a:t>
            </a:r>
            <a:endParaRPr lang="es-MX" noProof="0"/>
          </a:p>
        </p:txBody>
      </p:sp>
      <p:sp>
        <p:nvSpPr>
          <p:cNvPr id="16" name="Marcador de posición de imagen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s-MX" noProof="0"/>
              <a:t>Haz clic para agregar foto</a:t>
            </a:r>
          </a:p>
        </p:txBody>
      </p:sp>
      <p:sp>
        <p:nvSpPr>
          <p:cNvPr id="8" name="Marcador de pie de página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s-MX" noProof="0">
                <a:effectLst>
                  <a:outerShdw blurRad="38100" dist="38100" dir="2700000" algn="tl">
                    <a:srgbClr val="000000">
                      <a:alpha val="43137"/>
                    </a:srgbClr>
                  </a:outerShdw>
                </a:effectLst>
              </a:rPr>
              <a:t>Título de la presentación</a:t>
            </a:r>
          </a:p>
        </p:txBody>
      </p:sp>
      <p:sp>
        <p:nvSpPr>
          <p:cNvPr id="14" name="Marcador de posición de imagen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s-MX" noProof="0"/>
              <a:t>Haz clic para agregar foto</a:t>
            </a:r>
          </a:p>
        </p:txBody>
      </p:sp>
      <p:sp>
        <p:nvSpPr>
          <p:cNvPr id="17" name="Marcador de posición de imagen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s-MX" noProof="0"/>
              <a:t>Haz clic para agregar foto</a:t>
            </a:r>
          </a:p>
        </p:txBody>
      </p:sp>
      <p:sp>
        <p:nvSpPr>
          <p:cNvPr id="10" name="Marcador de fecha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s-MX" noProof="0">
                <a:effectLst>
                  <a:outerShdw blurRad="38100" dist="38100" dir="2700000" algn="tl">
                    <a:srgbClr val="000000">
                      <a:alpha val="43137"/>
                    </a:srgbClr>
                  </a:outerShdw>
                </a:effectLst>
              </a:rPr>
              <a:t>20XX</a:t>
            </a:r>
          </a:p>
        </p:txBody>
      </p:sp>
      <p:sp>
        <p:nvSpPr>
          <p:cNvPr id="11" name="Marcador de número de diapositiva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s-MX" noProof="0" smtClean="0">
                <a:effectLst>
                  <a:outerShdw blurRad="38100" dist="38100" dir="2700000" algn="tl">
                    <a:srgbClr val="000000">
                      <a:alpha val="43137"/>
                    </a:srgbClr>
                  </a:outerShdw>
                </a:effectLst>
              </a:rPr>
              <a:pPr rtl="0">
                <a:defRPr/>
              </a:pPr>
              <a:t>‹Nº›</a:t>
            </a:fld>
            <a:endParaRPr lang="es-MX"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ítulo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s-MX" noProof="0"/>
              <a:t>Haz clic para agregar texto</a:t>
            </a:r>
          </a:p>
        </p:txBody>
      </p:sp>
      <p:sp>
        <p:nvSpPr>
          <p:cNvPr id="13" name="Marcador de pie de página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s-MX" noProof="0"/>
              <a:t>Título de la presentación</a:t>
            </a:r>
          </a:p>
        </p:txBody>
      </p:sp>
      <p:sp>
        <p:nvSpPr>
          <p:cNvPr id="3" name="Marcador de contenido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s-MX" noProof="0"/>
              <a:t>Haz clic para agregar contenido</a:t>
            </a:r>
          </a:p>
        </p:txBody>
      </p:sp>
      <p:sp>
        <p:nvSpPr>
          <p:cNvPr id="14" name="Marcador de fecha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s-MX" noProof="0">
                <a:solidFill>
                  <a:prstClr val="black"/>
                </a:solidFill>
              </a:rPr>
              <a:t>20XX</a:t>
            </a:r>
          </a:p>
        </p:txBody>
      </p:sp>
      <p:sp>
        <p:nvSpPr>
          <p:cNvPr id="15" name="Marcador de número de diapositiva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ítulo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s-MX" noProof="0"/>
              <a:t>Haz clic para agregar texto</a:t>
            </a:r>
          </a:p>
        </p:txBody>
      </p:sp>
      <p:sp>
        <p:nvSpPr>
          <p:cNvPr id="9" name="Marcador de pie de página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s-MX" noProof="0"/>
              <a:t>Título de la presentación</a:t>
            </a:r>
          </a:p>
        </p:txBody>
      </p:sp>
      <p:sp>
        <p:nvSpPr>
          <p:cNvPr id="3" name="Marcador de contenido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s-MX" noProof="0"/>
              <a:t>Haz clic para agregar contenido</a:t>
            </a:r>
          </a:p>
        </p:txBody>
      </p:sp>
      <p:sp>
        <p:nvSpPr>
          <p:cNvPr id="10" name="Marcador de fecha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s-MX" noProof="0">
                <a:solidFill>
                  <a:prstClr val="black"/>
                </a:solidFill>
              </a:rPr>
              <a:t>20XX</a:t>
            </a:r>
          </a:p>
        </p:txBody>
      </p:sp>
      <p:sp>
        <p:nvSpPr>
          <p:cNvPr id="11" name="Marcador de número de diapositiva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26" name="Marcador de posición de imagen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s-MX" noProof="0"/>
              <a:t>Haz clic para agregar foto</a:t>
            </a:r>
          </a:p>
        </p:txBody>
      </p:sp>
      <p:sp>
        <p:nvSpPr>
          <p:cNvPr id="17" name="Título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s-ES" noProof="0">
                <a:solidFill>
                  <a:srgbClr val="FFFFFF"/>
                </a:solidFill>
                <a:effectLst>
                  <a:outerShdw blurRad="38100" dist="38100" dir="2700000" algn="tl">
                    <a:srgbClr val="000000">
                      <a:alpha val="43137"/>
                    </a:srgbClr>
                  </a:outerShdw>
                </a:effectLst>
              </a:rPr>
              <a:t>Haga clic para modificar el estilo de título del patrón</a:t>
            </a:r>
            <a:endParaRPr lang="es-MX" noProof="0">
              <a:solidFill>
                <a:srgbClr val="FFFFFF"/>
              </a:solidFill>
              <a:effectLst>
                <a:outerShdw blurRad="38100" dist="38100" dir="2700000" algn="tl">
                  <a:srgbClr val="000000">
                    <a:alpha val="43137"/>
                  </a:srgbClr>
                </a:outerShdw>
              </a:effectLst>
            </a:endParaRPr>
          </a:p>
        </p:txBody>
      </p:sp>
      <p:sp>
        <p:nvSpPr>
          <p:cNvPr id="18" name="Subtítulo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s-ES" noProof="0">
                <a:solidFill>
                  <a:srgbClr val="FFFFFF"/>
                </a:solidFill>
                <a:effectLst>
                  <a:outerShdw blurRad="38100" dist="38100" dir="2700000" algn="tl">
                    <a:srgbClr val="000000">
                      <a:alpha val="43137"/>
                    </a:srgbClr>
                  </a:outerShdw>
                </a:effectLst>
              </a:rPr>
              <a:t>Haga clic para modificar el estilo de subtítulo del patrón</a:t>
            </a:r>
            <a:endParaRPr lang="es-MX" noProof="0">
              <a:solidFill>
                <a:srgbClr val="FFFFFF"/>
              </a:solidFill>
              <a:effectLst>
                <a:outerShdw blurRad="38100" dist="38100" dir="2700000" algn="tl">
                  <a:srgbClr val="000000">
                    <a:alpha val="43137"/>
                  </a:srgbClr>
                </a:outerShdw>
              </a:effectLst>
            </a:endParaRPr>
          </a:p>
        </p:txBody>
      </p:sp>
      <p:sp>
        <p:nvSpPr>
          <p:cNvPr id="19" name="Marcador de pie de página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s-MX" noProof="0">
                <a:effectLst>
                  <a:outerShdw blurRad="38100" dist="38100" dir="2700000" algn="tl">
                    <a:srgbClr val="000000">
                      <a:alpha val="43137"/>
                    </a:srgbClr>
                  </a:outerShdw>
                </a:effectLst>
              </a:rPr>
              <a:t>Título de la presentación</a:t>
            </a:r>
          </a:p>
        </p:txBody>
      </p:sp>
      <p:sp>
        <p:nvSpPr>
          <p:cNvPr id="20" name="Marcador de fecha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s-MX" noProof="0">
                <a:effectLst>
                  <a:outerShdw blurRad="38100" dist="38100" dir="2700000" algn="tl">
                    <a:srgbClr val="000000">
                      <a:alpha val="43137"/>
                    </a:srgbClr>
                  </a:outerShdw>
                </a:effectLst>
              </a:rPr>
              <a:t>20XX</a:t>
            </a:r>
          </a:p>
        </p:txBody>
      </p:sp>
      <p:sp>
        <p:nvSpPr>
          <p:cNvPr id="21" name="Marcador de número de diapositiva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s-MX" noProof="0" smtClean="0">
                <a:effectLst>
                  <a:outerShdw blurRad="38100" dist="38100" dir="2700000" algn="tl">
                    <a:srgbClr val="000000">
                      <a:alpha val="43137"/>
                    </a:srgbClr>
                  </a:outerShdw>
                </a:effectLst>
              </a:rPr>
              <a:pPr rtl="0">
                <a:defRPr/>
              </a:pPr>
              <a:t>‹Nº›</a:t>
            </a:fld>
            <a:endParaRPr lang="es-MX"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ítulo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s-MX" noProof="0"/>
              <a:t>Haz clic para agregar un título</a:t>
            </a:r>
          </a:p>
        </p:txBody>
      </p:sp>
      <p:sp>
        <p:nvSpPr>
          <p:cNvPr id="8" name="Marcador de contenido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s-MX" noProof="0"/>
              <a:t>Haz clic para agregar contenido</a:t>
            </a:r>
          </a:p>
        </p:txBody>
      </p:sp>
      <p:sp>
        <p:nvSpPr>
          <p:cNvPr id="4" name="Marcador de pie de página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s-MX" noProof="0">
                <a:solidFill>
                  <a:prstClr val="black"/>
                </a:solidFill>
              </a:rPr>
              <a:t>Título de la presentación</a:t>
            </a:r>
          </a:p>
        </p:txBody>
      </p:sp>
      <p:sp>
        <p:nvSpPr>
          <p:cNvPr id="5" name="Marcador de fecha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s-MX" noProof="0">
                <a:solidFill>
                  <a:prstClr val="black"/>
                </a:solidFill>
              </a:rPr>
              <a:t>20XX</a:t>
            </a:r>
          </a:p>
        </p:txBody>
      </p:sp>
      <p:sp>
        <p:nvSpPr>
          <p:cNvPr id="6" name="Marcador de número de diapositiva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ítulo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s-MX" noProof="0"/>
              <a:t>Haz clic para agregar un título</a:t>
            </a:r>
          </a:p>
        </p:txBody>
      </p:sp>
      <p:sp>
        <p:nvSpPr>
          <p:cNvPr id="9" name="Marcador de contenido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s-MX" noProof="0"/>
              <a:t>Haz clic para agregar contenido</a:t>
            </a:r>
          </a:p>
        </p:txBody>
      </p:sp>
      <p:sp>
        <p:nvSpPr>
          <p:cNvPr id="4" name="Marcador de pie de página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s-MX" noProof="0">
                <a:solidFill>
                  <a:prstClr val="black"/>
                </a:solidFill>
              </a:rPr>
              <a:t>Título de la presentación</a:t>
            </a:r>
          </a:p>
        </p:txBody>
      </p:sp>
      <p:sp>
        <p:nvSpPr>
          <p:cNvPr id="5" name="Marcador de fecha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s-MX" noProof="0">
                <a:solidFill>
                  <a:prstClr val="black"/>
                </a:solidFill>
              </a:rPr>
              <a:t>20XX</a:t>
            </a:r>
          </a:p>
        </p:txBody>
      </p:sp>
      <p:sp>
        <p:nvSpPr>
          <p:cNvPr id="6" name="Marcador de número de diapositiva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s-MX" noProof="0"/>
              <a:t>Haga clic para modificar el estilo de título del patrón</a:t>
            </a:r>
          </a:p>
        </p:txBody>
      </p:sp>
      <p:sp>
        <p:nvSpPr>
          <p:cNvPr id="3" name="Marcador de texto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s-MX" noProof="0"/>
              <a:t>20XX</a:t>
            </a:r>
          </a:p>
        </p:txBody>
      </p:sp>
      <p:sp>
        <p:nvSpPr>
          <p:cNvPr id="5" name="Marcador de pie de página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s-MX" sz="1050" noProof="0"/>
              <a:t>Título de la presentación</a:t>
            </a:r>
          </a:p>
        </p:txBody>
      </p:sp>
      <p:sp>
        <p:nvSpPr>
          <p:cNvPr id="6" name="Marcador de número de diapositiva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s-MX" noProof="0" smtClean="0"/>
              <a:pPr rtl="0"/>
              <a:t>‹Nº›</a:t>
            </a:fld>
            <a:endParaRPr lang="es-MX"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98D150CF-F888-48EA-89E8-311ED5E9161B}"/>
              </a:ext>
            </a:extLst>
          </p:cNvPr>
          <p:cNvSpPr>
            <a:spLocks noGrp="1"/>
          </p:cNvSpPr>
          <p:nvPr>
            <p:ph type="ctrTitle"/>
          </p:nvPr>
        </p:nvSpPr>
        <p:spPr>
          <a:xfrm>
            <a:off x="649043" y="753034"/>
            <a:ext cx="7244225" cy="3887390"/>
          </a:xfrm>
        </p:spPr>
        <p:txBody>
          <a:bodyPr rtlCol="0"/>
          <a:lstStyle/>
          <a:p>
            <a:pPr rtl="0"/>
            <a:r>
              <a:rPr lang="en-US" spc="-30" dirty="0"/>
              <a:t>Introduction</a:t>
            </a:r>
            <a:r>
              <a:rPr lang="es-MX" spc="-30" dirty="0"/>
              <a:t> Git</a:t>
            </a:r>
          </a:p>
        </p:txBody>
      </p:sp>
      <p:sp>
        <p:nvSpPr>
          <p:cNvPr id="8" name="Subtítulo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lstStyle/>
          <a:p>
            <a:pPr rtl="0"/>
            <a:r>
              <a:rPr lang="es-MX" dirty="0"/>
              <a:t>Armando Antonio</a:t>
            </a:r>
          </a:p>
        </p:txBody>
      </p:sp>
      <p:pic>
        <p:nvPicPr>
          <p:cNvPr id="5" name="Marcador de posición de imagen 4" descr="Una imagen que muestra el cielo, exterior, naturaleza, amanecer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r>
              <a:rPr lang="en-US" sz="3200" dirty="0"/>
              <a:t>8. Switch to, create, delete, and rename branches.</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10</a:t>
            </a:fld>
            <a:endParaRPr lang="es-MX"/>
          </a:p>
        </p:txBody>
      </p:sp>
      <p:graphicFrame>
        <p:nvGraphicFramePr>
          <p:cNvPr id="2" name="Tabla 1">
            <a:extLst>
              <a:ext uri="{FF2B5EF4-FFF2-40B4-BE49-F238E27FC236}">
                <a16:creationId xmlns:a16="http://schemas.microsoft.com/office/drawing/2014/main" id="{D1760AA2-EE89-1617-A445-1605842FF70A}"/>
              </a:ext>
            </a:extLst>
          </p:cNvPr>
          <p:cNvGraphicFramePr>
            <a:graphicFrameLocks noGrp="1"/>
          </p:cNvGraphicFramePr>
          <p:nvPr>
            <p:extLst>
              <p:ext uri="{D42A27DB-BD31-4B8C-83A1-F6EECF244321}">
                <p14:modId xmlns:p14="http://schemas.microsoft.com/office/powerpoint/2010/main" val="3178603329"/>
              </p:ext>
            </p:extLst>
          </p:nvPr>
        </p:nvGraphicFramePr>
        <p:xfrm>
          <a:off x="494643" y="1210313"/>
          <a:ext cx="10620046" cy="2306320"/>
        </p:xfrm>
        <a:graphic>
          <a:graphicData uri="http://schemas.openxmlformats.org/drawingml/2006/table">
            <a:tbl>
              <a:tblPr firstRow="1" bandRow="1">
                <a:tableStyleId>{72833802-FEF1-4C79-8D5D-14CF1EAF98D9}</a:tableStyleId>
              </a:tblPr>
              <a:tblGrid>
                <a:gridCol w="6110246">
                  <a:extLst>
                    <a:ext uri="{9D8B030D-6E8A-4147-A177-3AD203B41FA5}">
                      <a16:colId xmlns:a16="http://schemas.microsoft.com/office/drawing/2014/main" val="3717712742"/>
                    </a:ext>
                  </a:extLst>
                </a:gridCol>
                <a:gridCol w="4509800">
                  <a:extLst>
                    <a:ext uri="{9D8B030D-6E8A-4147-A177-3AD203B41FA5}">
                      <a16:colId xmlns:a16="http://schemas.microsoft.com/office/drawing/2014/main" val="2824276423"/>
                    </a:ext>
                  </a:extLst>
                </a:gridCol>
              </a:tblGrid>
              <a:tr h="370840">
                <a:tc>
                  <a:txBody>
                    <a:bodyPr/>
                    <a:lstStyle/>
                    <a:p>
                      <a:r>
                        <a:rPr lang="en-US" sz="1200" dirty="0"/>
                        <a:t>Command</a:t>
                      </a:r>
                    </a:p>
                  </a:txBody>
                  <a:tcPr/>
                </a:tc>
                <a:tc>
                  <a:txBody>
                    <a:bodyPr/>
                    <a:lstStyle/>
                    <a:p>
                      <a:r>
                        <a:rPr lang="en-US" sz="1200" dirty="0"/>
                        <a:t>Description</a:t>
                      </a:r>
                    </a:p>
                  </a:txBody>
                  <a:tcPr/>
                </a:tc>
                <a:extLst>
                  <a:ext uri="{0D108BD9-81ED-4DB2-BD59-A6C34878D82A}">
                    <a16:rowId xmlns:a16="http://schemas.microsoft.com/office/drawing/2014/main" val="559445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effectLst/>
                          <a:latin typeface="Courier New" panose="02070309020205020404" pitchFamily="49" charset="0"/>
                          <a:ea typeface="Times New Roman" panose="02020603050405020304" pitchFamily="18" charset="0"/>
                          <a:cs typeface="Courier New" panose="02070309020205020404" pitchFamily="49" charset="0"/>
                        </a:rPr>
                        <a:t>git checkout -b </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new-branch</a:t>
                      </a:r>
                      <a:endParaRPr lang="es-MX" sz="1200" kern="100" dirty="0">
                        <a:effectLst/>
                        <a:latin typeface="Courier New" panose="02070309020205020404" pitchFamily="49" charset="0"/>
                        <a:ea typeface="Calibri" panose="020F0502020204030204" pitchFamily="34" charset="0"/>
                        <a:cs typeface="Courier New" panose="02070309020205020404" pitchFamily="49" charset="0"/>
                      </a:endParaRPr>
                    </a:p>
                  </a:txBody>
                  <a:tcPr/>
                </a:tc>
                <a:tc>
                  <a:txBody>
                    <a:bodyPr/>
                    <a:lstStyle/>
                    <a:p>
                      <a:r>
                        <a:rPr lang="en-US" sz="1200" kern="1200" dirty="0">
                          <a:solidFill>
                            <a:schemeClr val="tx1"/>
                          </a:solidFill>
                          <a:latin typeface="+mn-lt"/>
                          <a:ea typeface="+mn-ea"/>
                          <a:cs typeface="+mn-cs"/>
                        </a:rPr>
                        <a:t>Create a New Branch.</a:t>
                      </a:r>
                    </a:p>
                  </a:txBody>
                  <a:tcPr/>
                </a:tc>
                <a:extLst>
                  <a:ext uri="{0D108BD9-81ED-4DB2-BD59-A6C34878D82A}">
                    <a16:rowId xmlns:a16="http://schemas.microsoft.com/office/drawing/2014/main" val="4098663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effectLst/>
                          <a:latin typeface="Courier New" panose="02070309020205020404" pitchFamily="49" charset="0"/>
                          <a:ea typeface="Times New Roman" panose="02020603050405020304" pitchFamily="18" charset="0"/>
                          <a:cs typeface="Courier New" panose="02070309020205020404" pitchFamily="49" charset="0"/>
                        </a:rPr>
                        <a:t>git checkout </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branch-name</a:t>
                      </a:r>
                      <a:endParaRPr lang="es-MX" sz="1200" kern="100" dirty="0">
                        <a:effectLst/>
                        <a:latin typeface="Courier New" panose="02070309020205020404" pitchFamily="49" charset="0"/>
                        <a:ea typeface="Calibri" panose="020F0502020204030204" pitchFamily="34" charset="0"/>
                        <a:cs typeface="Courier New" panose="02070309020205020404" pitchFamily="49" charset="0"/>
                      </a:endParaRPr>
                    </a:p>
                  </a:txBody>
                  <a:tcPr/>
                </a:tc>
                <a:tc>
                  <a:txBody>
                    <a:bodyPr/>
                    <a:lstStyle/>
                    <a:p>
                      <a:r>
                        <a:rPr lang="en-US" sz="1200" kern="1200" dirty="0">
                          <a:solidFill>
                            <a:schemeClr val="tx1"/>
                          </a:solidFill>
                          <a:latin typeface="+mn-lt"/>
                          <a:ea typeface="+mn-ea"/>
                          <a:cs typeface="+mn-cs"/>
                        </a:rPr>
                        <a:t>Switch to a Branch In Your Local Repo.</a:t>
                      </a:r>
                    </a:p>
                  </a:txBody>
                  <a:tcPr/>
                </a:tc>
                <a:extLst>
                  <a:ext uri="{0D108BD9-81ED-4DB2-BD59-A6C34878D82A}">
                    <a16:rowId xmlns:a16="http://schemas.microsoft.com/office/drawing/2014/main" val="16889594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effectLst/>
                          <a:latin typeface="Courier New" panose="02070309020205020404" pitchFamily="49" charset="0"/>
                          <a:ea typeface="Times New Roman" panose="02020603050405020304" pitchFamily="18" charset="0"/>
                          <a:cs typeface="Courier New" panose="02070309020205020404" pitchFamily="49" charset="0"/>
                        </a:rPr>
                        <a:t>git branch -d </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branch-name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noProof="0" dirty="0">
                          <a:solidFill>
                            <a:schemeClr val="tx1"/>
                          </a:solidFill>
                          <a:effectLst/>
                          <a:latin typeface="Courier New" panose="02070309020205020404" pitchFamily="49" charset="0"/>
                          <a:ea typeface="+mn-ea"/>
                          <a:cs typeface="Courier New" panose="02070309020205020404" pitchFamily="49" charset="0"/>
                        </a:rPr>
                        <a:t>git branch -D </a:t>
                      </a:r>
                      <a:r>
                        <a:rPr lang="en-US" sz="1200" b="0" kern="0" noProof="0" dirty="0">
                          <a:solidFill>
                            <a:schemeClr val="tx1"/>
                          </a:solidFill>
                          <a:effectLst/>
                          <a:latin typeface="Courier New" panose="02070309020205020404" pitchFamily="49" charset="0"/>
                          <a:ea typeface="+mn-ea"/>
                          <a:cs typeface="Courier New" panose="02070309020205020404" pitchFamily="49" charset="0"/>
                        </a:rPr>
                        <a:t>my-branch-name</a:t>
                      </a:r>
                    </a:p>
                  </a:txBody>
                  <a:tcPr/>
                </a:tc>
                <a:tc>
                  <a:txBody>
                    <a:bodyPr/>
                    <a:lstStyle/>
                    <a:p>
                      <a:r>
                        <a:rPr lang="en-US" sz="1200" kern="1200" noProof="0" dirty="0">
                          <a:solidFill>
                            <a:schemeClr val="tx1"/>
                          </a:solidFill>
                          <a:latin typeface="+mn-lt"/>
                          <a:ea typeface="+mn-ea"/>
                          <a:cs typeface="+mn-cs"/>
                        </a:rPr>
                        <a:t>Delete Branches.</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-d </a:t>
                      </a:r>
                      <a:r>
                        <a:rPr lang="en-US" sz="1200" b="0" i="0" kern="1200" dirty="0">
                          <a:solidFill>
                            <a:schemeClr val="tx1"/>
                          </a:solidFill>
                          <a:effectLst/>
                          <a:latin typeface="+mn-lt"/>
                          <a:ea typeface="+mn-ea"/>
                          <a:cs typeface="+mn-cs"/>
                        </a:rPr>
                        <a:t>option only deletes the branch if it has already been merged. The </a:t>
                      </a:r>
                      <a:r>
                        <a:rPr lang="en-US" sz="1200" b="1" i="0"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 option is a shortcut for </a:t>
                      </a:r>
                      <a:r>
                        <a:rPr lang="en-US" sz="1200" b="1" i="0" kern="1200" dirty="0">
                          <a:solidFill>
                            <a:schemeClr val="tx1"/>
                          </a:solidFill>
                          <a:effectLst/>
                          <a:latin typeface="+mn-lt"/>
                          <a:ea typeface="+mn-ea"/>
                          <a:cs typeface="+mn-cs"/>
                        </a:rPr>
                        <a:t>--delete --force</a:t>
                      </a:r>
                      <a:r>
                        <a:rPr lang="en-US" sz="1200" b="0" i="0" kern="1200" dirty="0">
                          <a:solidFill>
                            <a:schemeClr val="tx1"/>
                          </a:solidFill>
                          <a:effectLst/>
                          <a:latin typeface="+mn-lt"/>
                          <a:ea typeface="+mn-ea"/>
                          <a:cs typeface="+mn-cs"/>
                        </a:rPr>
                        <a:t>, which deletes the branch irrespective of its merged status.</a:t>
                      </a:r>
                      <a:endParaRPr lang="es-MX" sz="1200" kern="1200" dirty="0">
                        <a:solidFill>
                          <a:schemeClr val="tx1"/>
                        </a:solidFill>
                        <a:latin typeface="+mn-lt"/>
                        <a:ea typeface="+mn-ea"/>
                        <a:cs typeface="+mn-cs"/>
                      </a:endParaRPr>
                    </a:p>
                  </a:txBody>
                  <a:tcPr/>
                </a:tc>
                <a:extLst>
                  <a:ext uri="{0D108BD9-81ED-4DB2-BD59-A6C34878D82A}">
                    <a16:rowId xmlns:a16="http://schemas.microsoft.com/office/drawing/2014/main" val="39965577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effectLst/>
                          <a:latin typeface="Courier New" panose="02070309020205020404" pitchFamily="49" charset="0"/>
                          <a:ea typeface="Times New Roman" panose="02020603050405020304" pitchFamily="18" charset="0"/>
                          <a:cs typeface="Courier New" panose="02070309020205020404" pitchFamily="49" charset="0"/>
                        </a:rPr>
                        <a:t>git branch -m </a:t>
                      </a:r>
                      <a:r>
                        <a:rPr lang="en-US" sz="1200" kern="0" dirty="0">
                          <a:effectLst/>
                          <a:latin typeface="Courier New" panose="02070309020205020404" pitchFamily="49" charset="0"/>
                          <a:ea typeface="Times New Roman" panose="02020603050405020304" pitchFamily="18" charset="0"/>
                          <a:cs typeface="Courier New" panose="02070309020205020404" pitchFamily="49" charset="0"/>
                        </a:rPr>
                        <a:t>old-name new-name</a:t>
                      </a:r>
                      <a:endParaRPr lang="es-MX" sz="1200" kern="100" dirty="0">
                        <a:latin typeface="Courier New" panose="02070309020205020404" pitchFamily="49" charset="0"/>
                        <a:ea typeface="Times New Roman" panose="02020603050405020304" pitchFamily="18"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Rename Branch.</a:t>
                      </a:r>
                      <a:endParaRPr lang="en-US" sz="1200" dirty="0"/>
                    </a:p>
                  </a:txBody>
                  <a:tcPr/>
                </a:tc>
                <a:extLst>
                  <a:ext uri="{0D108BD9-81ED-4DB2-BD59-A6C34878D82A}">
                    <a16:rowId xmlns:a16="http://schemas.microsoft.com/office/drawing/2014/main" val="1179717028"/>
                  </a:ext>
                </a:extLst>
              </a:tr>
            </a:tbl>
          </a:graphicData>
        </a:graphic>
      </p:graphicFrame>
      <p:pic>
        <p:nvPicPr>
          <p:cNvPr id="2050" name="Picture 2" descr="Git Branches — The Turing Way">
            <a:extLst>
              <a:ext uri="{FF2B5EF4-FFF2-40B4-BE49-F238E27FC236}">
                <a16:creationId xmlns:a16="http://schemas.microsoft.com/office/drawing/2014/main" id="{BFCE8B86-BD38-1A4D-9932-271BD56DE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244" y="3668119"/>
            <a:ext cx="7204476" cy="2464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34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r>
              <a:rPr lang="en-US" sz="3200" dirty="0"/>
              <a:t>9. Git Log, Git Log --online</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2285479"/>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457451" y="1298406"/>
            <a:ext cx="7050180" cy="765453"/>
          </a:xfrm>
        </p:spPr>
        <p:txBody>
          <a:bodyPr rtlCol="0" anchor="ctr">
            <a:normAutofit/>
          </a:bodyPr>
          <a:lstStyle/>
          <a:p>
            <a:pPr marL="0" indent="0">
              <a:buNone/>
            </a:pPr>
            <a:r>
              <a:rPr lang="en-US" sz="2100" dirty="0"/>
              <a:t>View the commit history in detail or simplified format.</a:t>
            </a:r>
            <a:endParaRPr lang="en-US"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11</a:t>
            </a:fld>
            <a:endParaRPr lang="es-MX"/>
          </a:p>
        </p:txBody>
      </p:sp>
      <p:graphicFrame>
        <p:nvGraphicFramePr>
          <p:cNvPr id="5" name="Tabla 4">
            <a:extLst>
              <a:ext uri="{FF2B5EF4-FFF2-40B4-BE49-F238E27FC236}">
                <a16:creationId xmlns:a16="http://schemas.microsoft.com/office/drawing/2014/main" id="{FCC0375C-B8B7-E500-D4C2-C66813AB8E00}"/>
              </a:ext>
            </a:extLst>
          </p:cNvPr>
          <p:cNvGraphicFramePr>
            <a:graphicFrameLocks noGrp="1"/>
          </p:cNvGraphicFramePr>
          <p:nvPr>
            <p:extLst>
              <p:ext uri="{D42A27DB-BD31-4B8C-83A1-F6EECF244321}">
                <p14:modId xmlns:p14="http://schemas.microsoft.com/office/powerpoint/2010/main" val="1374777247"/>
              </p:ext>
            </p:extLst>
          </p:nvPr>
        </p:nvGraphicFramePr>
        <p:xfrm>
          <a:off x="2457451" y="2285479"/>
          <a:ext cx="8908541" cy="1889760"/>
        </p:xfrm>
        <a:graphic>
          <a:graphicData uri="http://schemas.openxmlformats.org/drawingml/2006/table">
            <a:tbl>
              <a:tblPr firstRow="1" bandRow="1">
                <a:tableStyleId>{0E3FDE45-AF77-4B5C-9715-49D594BDF05E}</a:tableStyleId>
              </a:tblPr>
              <a:tblGrid>
                <a:gridCol w="2089836">
                  <a:extLst>
                    <a:ext uri="{9D8B030D-6E8A-4147-A177-3AD203B41FA5}">
                      <a16:colId xmlns:a16="http://schemas.microsoft.com/office/drawing/2014/main" val="890638092"/>
                    </a:ext>
                  </a:extLst>
                </a:gridCol>
                <a:gridCol w="6818705">
                  <a:extLst>
                    <a:ext uri="{9D8B030D-6E8A-4147-A177-3AD203B41FA5}">
                      <a16:colId xmlns:a16="http://schemas.microsoft.com/office/drawing/2014/main" val="267417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0" dirty="0">
                          <a:effectLst/>
                          <a:latin typeface="Courier New" panose="02070309020205020404" pitchFamily="49" charset="0"/>
                          <a:ea typeface="Times New Roman" panose="02020603050405020304" pitchFamily="18" charset="0"/>
                          <a:cs typeface="Courier New" panose="02070309020205020404" pitchFamily="49" charset="0"/>
                        </a:rPr>
                        <a:t>git log</a:t>
                      </a:r>
                      <a:endParaRPr lang="en-US" sz="1400" b="1" kern="0" dirty="0">
                        <a:latin typeface="Courier New" panose="02070309020205020404" pitchFamily="49" charset="0"/>
                        <a:ea typeface="Times New Roman" panose="02020603050405020304" pitchFamily="18" charset="0"/>
                        <a:cs typeface="Courier New" panose="02070309020205020404" pitchFamily="49" charset="0"/>
                      </a:endParaRPr>
                    </a:p>
                  </a:txBody>
                  <a:tcPr/>
                </a:tc>
                <a:tc>
                  <a:txBody>
                    <a:bodyPr/>
                    <a:lstStyle/>
                    <a:p>
                      <a:r>
                        <a:rPr lang="en-US" sz="1400" b="0" kern="1200" spc="-20" baseline="0" dirty="0">
                          <a:solidFill>
                            <a:schemeClr val="tx1"/>
                          </a:solidFill>
                          <a:latin typeface="+mn-lt"/>
                          <a:ea typeface="+mn-ea"/>
                          <a:cs typeface="+mn-cs"/>
                        </a:rPr>
                        <a:t>Show commit history of are repository and detailed information like commit hash, author, date, and commit message.</a:t>
                      </a:r>
                    </a:p>
                    <a:p>
                      <a:endParaRPr lang="en-US" sz="1400" b="0" kern="1200" spc="-20" baseline="0" dirty="0">
                        <a:solidFill>
                          <a:schemeClr val="tx1"/>
                        </a:solidFill>
                        <a:latin typeface="+mn-lt"/>
                        <a:ea typeface="+mn-ea"/>
                        <a:cs typeface="+mn-cs"/>
                      </a:endParaRPr>
                    </a:p>
                    <a:p>
                      <a:r>
                        <a:rPr lang="en-US" sz="1400" b="1" kern="1200" spc="-20" baseline="0" noProof="0" dirty="0">
                          <a:solidFill>
                            <a:schemeClr val="tx1"/>
                          </a:solidFill>
                          <a:latin typeface="+mn-lt"/>
                          <a:ea typeface="+mn-ea"/>
                          <a:cs typeface="+mn-cs"/>
                        </a:rPr>
                        <a:t>Reviewing Commit History, Debugging</a:t>
                      </a:r>
                    </a:p>
                  </a:txBody>
                  <a:tcPr/>
                </a:tc>
                <a:extLst>
                  <a:ext uri="{0D108BD9-81ED-4DB2-BD59-A6C34878D82A}">
                    <a16:rowId xmlns:a16="http://schemas.microsoft.com/office/drawing/2014/main" val="35521734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0" dirty="0">
                          <a:effectLst/>
                          <a:latin typeface="Courier New" panose="02070309020205020404" pitchFamily="49" charset="0"/>
                          <a:ea typeface="Times New Roman" panose="02020603050405020304" pitchFamily="18" charset="0"/>
                          <a:cs typeface="Courier New" panose="02070309020205020404" pitchFamily="49" charset="0"/>
                        </a:rPr>
                        <a:t>git lo</a:t>
                      </a:r>
                      <a:r>
                        <a:rPr lang="en-US" sz="1400" b="1" kern="0" dirty="0">
                          <a:latin typeface="Courier New" panose="02070309020205020404" pitchFamily="49" charset="0"/>
                          <a:ea typeface="Times New Roman" panose="02020603050405020304" pitchFamily="18" charset="0"/>
                          <a:cs typeface="Courier New" panose="02070309020205020404" pitchFamily="49" charset="0"/>
                        </a:rPr>
                        <a:t>g </a:t>
                      </a:r>
                      <a:r>
                        <a:rPr lang="en-US" sz="1400" kern="0" dirty="0">
                          <a:latin typeface="Courier New" panose="02070309020205020404" pitchFamily="49" charset="0"/>
                          <a:ea typeface="Times New Roman" panose="02020603050405020304" pitchFamily="18" charset="0"/>
                          <a:cs typeface="Courier New" panose="02070309020205020404" pitchFamily="49" charset="0"/>
                        </a:rPr>
                        <a:t>--online</a:t>
                      </a:r>
                      <a:endParaRPr lang="en-US" sz="1400" b="1" kern="0" dirty="0">
                        <a:effectLst/>
                        <a:latin typeface="Courier New" panose="02070309020205020404" pitchFamily="49" charset="0"/>
                        <a:ea typeface="Times New Roman" panose="02020603050405020304" pitchFamily="18" charset="0"/>
                        <a:cs typeface="Courier New" panose="02070309020205020404" pitchFamily="49" charset="0"/>
                      </a:endParaRPr>
                    </a:p>
                  </a:txBody>
                  <a:tcPr/>
                </a:tc>
                <a:tc>
                  <a:txBody>
                    <a:bodyPr/>
                    <a:lstStyle/>
                    <a:p>
                      <a:pPr marL="0" algn="l" defTabSz="914400" rtl="0" eaLnBrk="1" latinLnBrk="0" hangingPunct="1"/>
                      <a:r>
                        <a:rPr lang="en-US" sz="1400" b="0" kern="1200" spc="-20" baseline="0" dirty="0">
                          <a:solidFill>
                            <a:schemeClr val="tx1"/>
                          </a:solidFill>
                          <a:latin typeface="+mn-lt"/>
                          <a:ea typeface="+mn-ea"/>
                          <a:cs typeface="+mn-cs"/>
                        </a:rPr>
                        <a:t>Displays each commit on a single line, showing only the abbreviated commit hash and the commit message</a:t>
                      </a:r>
                    </a:p>
                    <a:p>
                      <a:pPr marL="0" algn="l" defTabSz="914400" rtl="0" eaLnBrk="1" latinLnBrk="0" hangingPunct="1"/>
                      <a:endParaRPr lang="en-US" sz="1400" b="0" kern="1200" spc="-20" baseline="0" dirty="0">
                        <a:solidFill>
                          <a:schemeClr val="tx1"/>
                        </a:solidFill>
                        <a:latin typeface="+mn-lt"/>
                        <a:ea typeface="+mn-ea"/>
                        <a:cs typeface="+mn-cs"/>
                      </a:endParaRPr>
                    </a:p>
                    <a:p>
                      <a:pPr marL="0" algn="l" defTabSz="914400" rtl="0" eaLnBrk="1" latinLnBrk="0" hangingPunct="1"/>
                      <a:r>
                        <a:rPr lang="en-US" sz="1400" b="1" kern="1200" spc="-20" baseline="0" noProof="0" dirty="0">
                          <a:solidFill>
                            <a:schemeClr val="tx1"/>
                          </a:solidFill>
                          <a:latin typeface="+mn-lt"/>
                          <a:ea typeface="+mn-ea"/>
                          <a:cs typeface="+mn-cs"/>
                        </a:rPr>
                        <a:t>Quick Overview, Simplified View </a:t>
                      </a:r>
                    </a:p>
                  </a:txBody>
                  <a:tcPr/>
                </a:tc>
                <a:extLst>
                  <a:ext uri="{0D108BD9-81ED-4DB2-BD59-A6C34878D82A}">
                    <a16:rowId xmlns:a16="http://schemas.microsoft.com/office/drawing/2014/main" val="1483257243"/>
                  </a:ext>
                </a:extLst>
              </a:tr>
            </a:tbl>
          </a:graphicData>
        </a:graphic>
      </p:graphicFrame>
    </p:spTree>
    <p:extLst>
      <p:ext uri="{BB962C8B-B14F-4D97-AF65-F5344CB8AC3E}">
        <p14:creationId xmlns:p14="http://schemas.microsoft.com/office/powerpoint/2010/main" val="366086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248509" y="137795"/>
            <a:ext cx="9406372" cy="803380"/>
          </a:xfrm>
        </p:spPr>
        <p:txBody>
          <a:bodyPr rtlCol="0">
            <a:normAutofit fontScale="90000"/>
          </a:bodyPr>
          <a:lstStyle/>
          <a:p>
            <a:pPr algn="l" rtl="0"/>
            <a:r>
              <a:rPr lang="en-US" dirty="0"/>
              <a:t>10. Update Local Repository</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2831396"/>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841172" y="1298406"/>
            <a:ext cx="7050180" cy="765453"/>
          </a:xfrm>
        </p:spPr>
        <p:txBody>
          <a:bodyPr rtlCol="0" anchor="ctr">
            <a:normAutofit lnSpcReduction="10000"/>
          </a:bodyPr>
          <a:lstStyle/>
          <a:p>
            <a:pPr marL="0" indent="0">
              <a:buNone/>
            </a:pPr>
            <a:r>
              <a:rPr lang="en-US" sz="2100" dirty="0"/>
              <a:t>Fetch updates from the remote repository and merge them into your local branch.</a:t>
            </a:r>
            <a:endParaRPr lang="en-US"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12</a:t>
            </a:fld>
            <a:endParaRPr lang="es-MX"/>
          </a:p>
        </p:txBody>
      </p:sp>
      <p:graphicFrame>
        <p:nvGraphicFramePr>
          <p:cNvPr id="9" name="Tabla 8">
            <a:extLst>
              <a:ext uri="{FF2B5EF4-FFF2-40B4-BE49-F238E27FC236}">
                <a16:creationId xmlns:a16="http://schemas.microsoft.com/office/drawing/2014/main" id="{23E74EA5-971B-8832-F6FE-3A4ECFDC119C}"/>
              </a:ext>
            </a:extLst>
          </p:cNvPr>
          <p:cNvGraphicFramePr>
            <a:graphicFrameLocks noGrp="1"/>
          </p:cNvGraphicFramePr>
          <p:nvPr>
            <p:extLst>
              <p:ext uri="{D42A27DB-BD31-4B8C-83A1-F6EECF244321}">
                <p14:modId xmlns:p14="http://schemas.microsoft.com/office/powerpoint/2010/main" val="1836084901"/>
              </p:ext>
            </p:extLst>
          </p:nvPr>
        </p:nvGraphicFramePr>
        <p:xfrm>
          <a:off x="2841172" y="2827709"/>
          <a:ext cx="8908541" cy="1468120"/>
        </p:xfrm>
        <a:graphic>
          <a:graphicData uri="http://schemas.openxmlformats.org/drawingml/2006/table">
            <a:tbl>
              <a:tblPr firstRow="1" bandRow="1">
                <a:tableStyleId>{0E3FDE45-AF77-4B5C-9715-49D594BDF05E}</a:tableStyleId>
              </a:tblPr>
              <a:tblGrid>
                <a:gridCol w="3560290">
                  <a:extLst>
                    <a:ext uri="{9D8B030D-6E8A-4147-A177-3AD203B41FA5}">
                      <a16:colId xmlns:a16="http://schemas.microsoft.com/office/drawing/2014/main" val="890638092"/>
                    </a:ext>
                  </a:extLst>
                </a:gridCol>
                <a:gridCol w="5348251">
                  <a:extLst>
                    <a:ext uri="{9D8B030D-6E8A-4147-A177-3AD203B41FA5}">
                      <a16:colId xmlns:a16="http://schemas.microsoft.com/office/drawing/2014/main" val="267417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effectLst/>
                          <a:latin typeface="Courier New" panose="02070309020205020404" pitchFamily="49" charset="0"/>
                          <a:ea typeface="Times New Roman" panose="02020603050405020304" pitchFamily="18" charset="0"/>
                          <a:cs typeface="Courier New" panose="02070309020205020404" pitchFamily="49" charset="0"/>
                        </a:rPr>
                        <a:t>git fetch </a:t>
                      </a:r>
                      <a:r>
                        <a:rPr lang="en-US" sz="1200" b="0" kern="0" dirty="0">
                          <a:effectLst/>
                          <a:latin typeface="Courier New" panose="02070309020205020404" pitchFamily="49" charset="0"/>
                          <a:ea typeface="Times New Roman" panose="02020603050405020304" pitchFamily="18" charset="0"/>
                          <a:cs typeface="Courier New" panose="02070309020205020404" pitchFamily="49" charset="0"/>
                        </a:rPr>
                        <a:t>origin</a:t>
                      </a:r>
                      <a:endParaRPr lang="en-US" sz="1200" b="1" kern="0" dirty="0">
                        <a:latin typeface="Courier New" panose="02070309020205020404" pitchFamily="49" charset="0"/>
                        <a:ea typeface="Times New Roman" panose="02020603050405020304" pitchFamily="18" charset="0"/>
                        <a:cs typeface="Courier New" panose="02070309020205020404" pitchFamily="49" charset="0"/>
                      </a:endParaRPr>
                    </a:p>
                  </a:txBody>
                  <a:tcPr/>
                </a:tc>
                <a:tc>
                  <a:txBody>
                    <a:bodyPr/>
                    <a:lstStyle/>
                    <a:p>
                      <a:pPr marL="0" algn="l" defTabSz="914400" rtl="0" eaLnBrk="1" latinLnBrk="0" hangingPunct="1"/>
                      <a:r>
                        <a:rPr lang="en-US" sz="1200" b="0" kern="1200" spc="-20" baseline="0" dirty="0">
                          <a:solidFill>
                            <a:schemeClr val="tx1"/>
                          </a:solidFill>
                          <a:latin typeface="+mn-lt"/>
                          <a:ea typeface="+mn-ea"/>
                          <a:cs typeface="+mn-cs"/>
                        </a:rPr>
                        <a:t>Downloads commits, files, and references from a remote repository into your local repository.</a:t>
                      </a:r>
                      <a:endParaRPr lang="en-US" sz="1200" b="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35521734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latin typeface="Courier New" panose="02070309020205020404" pitchFamily="49" charset="0"/>
                          <a:ea typeface="Times New Roman" panose="02020603050405020304" pitchFamily="18" charset="0"/>
                          <a:cs typeface="Courier New" panose="02070309020205020404" pitchFamily="49" charset="0"/>
                        </a:rPr>
                        <a:t>git merge origin</a:t>
                      </a:r>
                      <a:r>
                        <a:rPr lang="en-US" sz="1200" b="0" kern="0" dirty="0">
                          <a:latin typeface="Courier New" panose="02070309020205020404" pitchFamily="49" charset="0"/>
                          <a:ea typeface="Times New Roman" panose="02020603050405020304" pitchFamily="18" charset="0"/>
                          <a:cs typeface="Courier New" panose="02070309020205020404" pitchFamily="49" charset="0"/>
                        </a:rPr>
                        <a:t>/&lt;name-branch&gt;</a:t>
                      </a:r>
                    </a:p>
                  </a:txBody>
                  <a:tcPr/>
                </a:tc>
                <a:tc>
                  <a:txBody>
                    <a:bodyPr/>
                    <a:lstStyle/>
                    <a:p>
                      <a:r>
                        <a:rPr lang="en-US" sz="1200" kern="1200" spc="-20" baseline="0" dirty="0">
                          <a:solidFill>
                            <a:schemeClr val="tx1"/>
                          </a:solidFill>
                          <a:latin typeface="+mn-lt"/>
                          <a:ea typeface="+mn-ea"/>
                          <a:cs typeface="+mn-cs"/>
                        </a:rPr>
                        <a:t>Merge the fetched changes into your local branch</a:t>
                      </a:r>
                      <a:endParaRPr lang="en-US" sz="120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2598462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effectLst/>
                          <a:latin typeface="Courier New" panose="02070309020205020404" pitchFamily="49" charset="0"/>
                          <a:ea typeface="Times New Roman" panose="02020603050405020304" pitchFamily="18" charset="0"/>
                          <a:cs typeface="Courier New" panose="02070309020205020404" pitchFamily="49" charset="0"/>
                        </a:rPr>
                        <a:t>git pull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effectLst/>
                          <a:latin typeface="Courier New" panose="02070309020205020404" pitchFamily="49" charset="0"/>
                          <a:ea typeface="Times New Roman" panose="02020603050405020304" pitchFamily="18" charset="0"/>
                          <a:cs typeface="Courier New" panose="02070309020205020404" pitchFamily="49" charset="0"/>
                        </a:rPr>
                        <a:t>git pull origin </a:t>
                      </a:r>
                      <a:r>
                        <a:rPr lang="en-US" sz="1200" b="0" kern="0" dirty="0">
                          <a:effectLst/>
                          <a:latin typeface="Courier New" panose="02070309020205020404" pitchFamily="49" charset="0"/>
                          <a:ea typeface="Times New Roman" panose="02020603050405020304" pitchFamily="18" charset="0"/>
                          <a:cs typeface="Courier New" panose="02070309020205020404" pitchFamily="49" charset="0"/>
                        </a:rPr>
                        <a:t>main</a:t>
                      </a:r>
                      <a:r>
                        <a:rPr lang="en-US" sz="1200" b="1" kern="0" dirty="0">
                          <a:latin typeface="Courier New" panose="02070309020205020404" pitchFamily="49" charset="0"/>
                          <a:ea typeface="Times New Roman" panose="02020603050405020304" pitchFamily="18"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0" dirty="0">
                        <a:effectLst/>
                        <a:latin typeface="Courier New" panose="02070309020205020404" pitchFamily="49" charset="0"/>
                        <a:ea typeface="Times New Roman" panose="02020603050405020304" pitchFamily="18" charset="0"/>
                        <a:cs typeface="Courier New" panose="02070309020205020404" pitchFamily="49" charset="0"/>
                      </a:endParaRPr>
                    </a:p>
                  </a:txBody>
                  <a:tcPr/>
                </a:tc>
                <a:tc>
                  <a:txBody>
                    <a:bodyPr/>
                    <a:lstStyle/>
                    <a:p>
                      <a:pPr marL="0" algn="l" defTabSz="914400" rtl="0" eaLnBrk="1" latinLnBrk="0" hangingPunct="1"/>
                      <a:r>
                        <a:rPr lang="en-US" sz="1200" kern="1200" spc="-20" baseline="0" dirty="0">
                          <a:solidFill>
                            <a:schemeClr val="tx1"/>
                          </a:solidFill>
                          <a:latin typeface="+mn-lt"/>
                          <a:ea typeface="+mn-ea"/>
                          <a:cs typeface="+mn-cs"/>
                        </a:rPr>
                        <a:t>Combines </a:t>
                      </a:r>
                      <a:r>
                        <a:rPr lang="en-US" sz="1200" b="1" kern="1200" spc="-20" baseline="0" dirty="0">
                          <a:solidFill>
                            <a:schemeClr val="tx1"/>
                          </a:solidFill>
                          <a:latin typeface="Courier New" panose="02070309020205020404" pitchFamily="49" charset="0"/>
                          <a:ea typeface="+mn-ea"/>
                          <a:cs typeface="Courier New" panose="02070309020205020404" pitchFamily="49" charset="0"/>
                        </a:rPr>
                        <a:t>git fetch </a:t>
                      </a:r>
                      <a:r>
                        <a:rPr lang="en-US" sz="1200" kern="1200" spc="-20" baseline="0" dirty="0">
                          <a:solidFill>
                            <a:schemeClr val="tx1"/>
                          </a:solidFill>
                          <a:latin typeface="+mn-lt"/>
                          <a:ea typeface="+mn-ea"/>
                          <a:cs typeface="+mn-cs"/>
                        </a:rPr>
                        <a:t>and </a:t>
                      </a:r>
                      <a:r>
                        <a:rPr lang="en-US" sz="1200" b="1" kern="1200" spc="-20" baseline="0" dirty="0">
                          <a:solidFill>
                            <a:schemeClr val="tx1"/>
                          </a:solidFill>
                          <a:latin typeface="Courier New" panose="02070309020205020404" pitchFamily="49" charset="0"/>
                          <a:ea typeface="+mn-ea"/>
                          <a:cs typeface="Courier New" panose="02070309020205020404" pitchFamily="49" charset="0"/>
                        </a:rPr>
                        <a:t>git merge </a:t>
                      </a:r>
                      <a:r>
                        <a:rPr lang="en-US" sz="1200" kern="1200" spc="-20" baseline="0" dirty="0">
                          <a:solidFill>
                            <a:schemeClr val="tx1"/>
                          </a:solidFill>
                          <a:latin typeface="+mn-lt"/>
                          <a:ea typeface="+mn-ea"/>
                          <a:cs typeface="+mn-cs"/>
                        </a:rPr>
                        <a:t>in one step, updating your working directory and current branch.</a:t>
                      </a:r>
                      <a:endParaRPr lang="en-US" sz="120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1483257243"/>
                  </a:ext>
                </a:extLst>
              </a:tr>
            </a:tbl>
          </a:graphicData>
        </a:graphic>
      </p:graphicFrame>
    </p:spTree>
    <p:extLst>
      <p:ext uri="{BB962C8B-B14F-4D97-AF65-F5344CB8AC3E}">
        <p14:creationId xmlns:p14="http://schemas.microsoft.com/office/powerpoint/2010/main" val="314437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r>
              <a:rPr lang="en-US" sz="3200" dirty="0"/>
              <a:t>11. Git Pull vs Git Pull Rebase </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2292994"/>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457451" y="1298406"/>
            <a:ext cx="7050180" cy="765453"/>
          </a:xfrm>
        </p:spPr>
        <p:txBody>
          <a:bodyPr rtlCol="0" anchor="ctr">
            <a:normAutofit lnSpcReduction="10000"/>
          </a:bodyPr>
          <a:lstStyle/>
          <a:p>
            <a:pPr marL="0" indent="0">
              <a:buNone/>
            </a:pPr>
            <a:r>
              <a:rPr lang="en-US" sz="2100" dirty="0"/>
              <a:t>Compare the standard pull with rebase to avoid unnecessary merge commits.</a:t>
            </a:r>
            <a:endParaRPr lang="en-US"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13</a:t>
            </a:fld>
            <a:endParaRPr lang="es-MX"/>
          </a:p>
        </p:txBody>
      </p:sp>
      <p:graphicFrame>
        <p:nvGraphicFramePr>
          <p:cNvPr id="5" name="Tabla 4">
            <a:extLst>
              <a:ext uri="{FF2B5EF4-FFF2-40B4-BE49-F238E27FC236}">
                <a16:creationId xmlns:a16="http://schemas.microsoft.com/office/drawing/2014/main" id="{A622E2A4-2AF6-720B-D8A0-B0A9CAD5FD19}"/>
              </a:ext>
            </a:extLst>
          </p:cNvPr>
          <p:cNvGraphicFramePr>
            <a:graphicFrameLocks noGrp="1"/>
          </p:cNvGraphicFramePr>
          <p:nvPr>
            <p:extLst>
              <p:ext uri="{D42A27DB-BD31-4B8C-83A1-F6EECF244321}">
                <p14:modId xmlns:p14="http://schemas.microsoft.com/office/powerpoint/2010/main" val="3044156538"/>
              </p:ext>
            </p:extLst>
          </p:nvPr>
        </p:nvGraphicFramePr>
        <p:xfrm>
          <a:off x="2457451" y="2292994"/>
          <a:ext cx="8908541" cy="914400"/>
        </p:xfrm>
        <a:graphic>
          <a:graphicData uri="http://schemas.openxmlformats.org/drawingml/2006/table">
            <a:tbl>
              <a:tblPr firstRow="1" bandRow="1">
                <a:tableStyleId>{0E3FDE45-AF77-4B5C-9715-49D594BDF05E}</a:tableStyleId>
              </a:tblPr>
              <a:tblGrid>
                <a:gridCol w="3560290">
                  <a:extLst>
                    <a:ext uri="{9D8B030D-6E8A-4147-A177-3AD203B41FA5}">
                      <a16:colId xmlns:a16="http://schemas.microsoft.com/office/drawing/2014/main" val="890638092"/>
                    </a:ext>
                  </a:extLst>
                </a:gridCol>
                <a:gridCol w="5348251">
                  <a:extLst>
                    <a:ext uri="{9D8B030D-6E8A-4147-A177-3AD203B41FA5}">
                      <a16:colId xmlns:a16="http://schemas.microsoft.com/office/drawing/2014/main" val="267417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effectLst/>
                          <a:latin typeface="Courier New" panose="02070309020205020404" pitchFamily="49" charset="0"/>
                          <a:ea typeface="Times New Roman" panose="02020603050405020304" pitchFamily="18" charset="0"/>
                          <a:cs typeface="Courier New" panose="02070309020205020404" pitchFamily="49" charset="0"/>
                        </a:rPr>
                        <a:t>git pull origin </a:t>
                      </a:r>
                      <a:r>
                        <a:rPr lang="en-US" sz="1200" b="0" kern="0" dirty="0">
                          <a:effectLst/>
                          <a:latin typeface="Courier New" panose="02070309020205020404" pitchFamily="49" charset="0"/>
                          <a:ea typeface="Times New Roman" panose="02020603050405020304" pitchFamily="18" charset="0"/>
                          <a:cs typeface="Courier New" panose="02070309020205020404" pitchFamily="49" charset="0"/>
                        </a:rPr>
                        <a:t>main</a:t>
                      </a:r>
                      <a:r>
                        <a:rPr lang="en-US" sz="1200" b="1" kern="0" dirty="0">
                          <a:latin typeface="Courier New" panose="02070309020205020404" pitchFamily="49" charset="0"/>
                          <a:ea typeface="Times New Roman" panose="02020603050405020304" pitchFamily="18" charset="0"/>
                          <a:cs typeface="Courier New" panose="02070309020205020404" pitchFamily="49" charset="0"/>
                        </a:rPr>
                        <a:t> </a:t>
                      </a:r>
                    </a:p>
                  </a:txBody>
                  <a:tcPr/>
                </a:tc>
                <a:tc>
                  <a:txBody>
                    <a:bodyPr/>
                    <a:lstStyle/>
                    <a:p>
                      <a:pPr marL="0" algn="l" defTabSz="914400" rtl="0" eaLnBrk="1" latinLnBrk="0" hangingPunct="1"/>
                      <a:r>
                        <a:rPr lang="en-US" sz="1200" b="0" kern="1200" spc="-20" baseline="0" dirty="0">
                          <a:solidFill>
                            <a:schemeClr val="tx1"/>
                          </a:solidFill>
                          <a:latin typeface="+mn-lt"/>
                          <a:ea typeface="+mn-ea"/>
                          <a:cs typeface="+mn-cs"/>
                        </a:rPr>
                        <a:t>Combines </a:t>
                      </a:r>
                      <a:r>
                        <a:rPr lang="en-US" sz="1200" b="1" kern="1200" spc="-20" baseline="0" dirty="0">
                          <a:solidFill>
                            <a:schemeClr val="tx1"/>
                          </a:solidFill>
                          <a:latin typeface="Courier New" panose="02070309020205020404" pitchFamily="49" charset="0"/>
                          <a:ea typeface="+mn-ea"/>
                          <a:cs typeface="Courier New" panose="02070309020205020404" pitchFamily="49" charset="0"/>
                        </a:rPr>
                        <a:t>git fetch </a:t>
                      </a:r>
                      <a:r>
                        <a:rPr lang="en-US" sz="1200" b="0" kern="1200" spc="-20" baseline="0" dirty="0">
                          <a:solidFill>
                            <a:schemeClr val="tx1"/>
                          </a:solidFill>
                          <a:latin typeface="+mn-lt"/>
                          <a:ea typeface="+mn-ea"/>
                          <a:cs typeface="+mn-cs"/>
                        </a:rPr>
                        <a:t>and </a:t>
                      </a:r>
                      <a:r>
                        <a:rPr lang="en-US" sz="1200" b="1" kern="1200" spc="-20" baseline="0" dirty="0">
                          <a:solidFill>
                            <a:schemeClr val="tx1"/>
                          </a:solidFill>
                          <a:latin typeface="Courier New" panose="02070309020205020404" pitchFamily="49" charset="0"/>
                          <a:ea typeface="+mn-ea"/>
                          <a:cs typeface="Courier New" panose="02070309020205020404" pitchFamily="49" charset="0"/>
                        </a:rPr>
                        <a:t>git merge</a:t>
                      </a:r>
                      <a:r>
                        <a:rPr lang="en-US" sz="1200" b="0" kern="1200" spc="-20" baseline="0" dirty="0">
                          <a:solidFill>
                            <a:schemeClr val="tx1"/>
                          </a:solidFill>
                          <a:latin typeface="Courier New" panose="02070309020205020404" pitchFamily="49" charset="0"/>
                          <a:ea typeface="+mn-ea"/>
                          <a:cs typeface="Courier New" panose="02070309020205020404" pitchFamily="49" charset="0"/>
                        </a:rPr>
                        <a:t> </a:t>
                      </a:r>
                      <a:r>
                        <a:rPr lang="en-US" sz="1200" b="0" kern="1200" spc="-20" baseline="0" dirty="0">
                          <a:solidFill>
                            <a:schemeClr val="tx1"/>
                          </a:solidFill>
                          <a:latin typeface="+mn-lt"/>
                          <a:ea typeface="+mn-ea"/>
                          <a:cs typeface="+mn-cs"/>
                        </a:rPr>
                        <a:t>in one step, updating your working directory and current branch.</a:t>
                      </a:r>
                      <a:endParaRPr lang="en-US" sz="1200" b="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2598462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latin typeface="Courier New" panose="02070309020205020404" pitchFamily="49" charset="0"/>
                          <a:cs typeface="Courier New" panose="02070309020205020404" pitchFamily="49" charset="0"/>
                        </a:rPr>
                        <a:t>git pull –-rebase origin </a:t>
                      </a:r>
                      <a:r>
                        <a:rPr lang="en-US" sz="1200" b="0" kern="0" dirty="0">
                          <a:latin typeface="Courier New" panose="02070309020205020404" pitchFamily="49" charset="0"/>
                          <a:cs typeface="Courier New" panose="02070309020205020404" pitchFamily="49" charset="0"/>
                        </a:rPr>
                        <a:t>main</a:t>
                      </a:r>
                      <a:endParaRPr lang="es-MX" sz="1200" b="0" kern="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0" dirty="0">
                        <a:effectLst/>
                        <a:latin typeface="Courier New" panose="02070309020205020404" pitchFamily="49" charset="0"/>
                        <a:ea typeface="Times New Roman" panose="02020603050405020304" pitchFamily="18" charset="0"/>
                        <a:cs typeface="Courier New" panose="02070309020205020404" pitchFamily="49" charset="0"/>
                      </a:endParaRPr>
                    </a:p>
                  </a:txBody>
                  <a:tcPr/>
                </a:tc>
                <a:tc>
                  <a:txBody>
                    <a:bodyPr/>
                    <a:lstStyle/>
                    <a:p>
                      <a:pPr marL="0" algn="l" defTabSz="914400" rtl="0" eaLnBrk="1" latinLnBrk="0" hangingPunct="1"/>
                      <a:r>
                        <a:rPr lang="en-US" sz="1200" b="0" kern="1200" spc="-20" baseline="0" dirty="0">
                          <a:solidFill>
                            <a:schemeClr val="tx1"/>
                          </a:solidFill>
                          <a:latin typeface="+mn-lt"/>
                          <a:ea typeface="+mn-ea"/>
                          <a:cs typeface="+mn-cs"/>
                        </a:rPr>
                        <a:t> Fetches changes from the remote repository and re-applies your local commits on top of the fetched changes.</a:t>
                      </a:r>
                      <a:endParaRPr lang="en-US" sz="1200" b="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1483257243"/>
                  </a:ext>
                </a:extLst>
              </a:tr>
            </a:tbl>
          </a:graphicData>
        </a:graphic>
      </p:graphicFrame>
      <p:sp>
        <p:nvSpPr>
          <p:cNvPr id="7168" name="Rectángulo: esquinas redondeadas 7167">
            <a:extLst>
              <a:ext uri="{FF2B5EF4-FFF2-40B4-BE49-F238E27FC236}">
                <a16:creationId xmlns:a16="http://schemas.microsoft.com/office/drawing/2014/main" id="{46AD0F8E-8318-9CA0-326F-8D3595518E5C}"/>
              </a:ext>
            </a:extLst>
          </p:cNvPr>
          <p:cNvSpPr/>
          <p:nvPr/>
        </p:nvSpPr>
        <p:spPr>
          <a:xfrm>
            <a:off x="459100" y="4258933"/>
            <a:ext cx="914400" cy="304800"/>
          </a:xfrm>
          <a:prstGeom prst="roundRect">
            <a:avLst/>
          </a:prstGeom>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7169" name="Rectángulo: esquinas redondeadas 7168">
            <a:extLst>
              <a:ext uri="{FF2B5EF4-FFF2-40B4-BE49-F238E27FC236}">
                <a16:creationId xmlns:a16="http://schemas.microsoft.com/office/drawing/2014/main" id="{7BA1EC54-B298-C3F6-5D35-46F8C99DE258}"/>
              </a:ext>
            </a:extLst>
          </p:cNvPr>
          <p:cNvSpPr/>
          <p:nvPr/>
        </p:nvSpPr>
        <p:spPr>
          <a:xfrm>
            <a:off x="2072292" y="3650607"/>
            <a:ext cx="1075038" cy="304800"/>
          </a:xfrm>
          <a:prstGeom prst="roundRect">
            <a:avLst/>
          </a:prstGeom>
          <a:ln>
            <a:solidFill>
              <a:schemeClr val="tx1"/>
            </a:solidFill>
            <a:prstDash val="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a:t>
            </a:r>
          </a:p>
        </p:txBody>
      </p:sp>
      <p:cxnSp>
        <p:nvCxnSpPr>
          <p:cNvPr id="7171" name="Conector recto de flecha 7170">
            <a:extLst>
              <a:ext uri="{FF2B5EF4-FFF2-40B4-BE49-F238E27FC236}">
                <a16:creationId xmlns:a16="http://schemas.microsoft.com/office/drawing/2014/main" id="{9EBB4F23-5749-6957-D965-D0337740BE12}"/>
              </a:ext>
            </a:extLst>
          </p:cNvPr>
          <p:cNvCxnSpPr>
            <a:cxnSpLocks/>
            <a:endCxn id="7172" idx="2"/>
          </p:cNvCxnSpPr>
          <p:nvPr/>
        </p:nvCxnSpPr>
        <p:spPr>
          <a:xfrm>
            <a:off x="1357025" y="4411333"/>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172" name="Elipse 7171">
            <a:extLst>
              <a:ext uri="{FF2B5EF4-FFF2-40B4-BE49-F238E27FC236}">
                <a16:creationId xmlns:a16="http://schemas.microsoft.com/office/drawing/2014/main" id="{6AF0BD3C-A33A-473D-C026-FF1A716AFE45}"/>
              </a:ext>
            </a:extLst>
          </p:cNvPr>
          <p:cNvSpPr/>
          <p:nvPr/>
        </p:nvSpPr>
        <p:spPr>
          <a:xfrm>
            <a:off x="1974863" y="4258933"/>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7173" name="Conector recto de flecha 7172">
            <a:extLst>
              <a:ext uri="{FF2B5EF4-FFF2-40B4-BE49-F238E27FC236}">
                <a16:creationId xmlns:a16="http://schemas.microsoft.com/office/drawing/2014/main" id="{9336C233-209C-B385-34BA-4CCF17D6C04C}"/>
              </a:ext>
            </a:extLst>
          </p:cNvPr>
          <p:cNvCxnSpPr>
            <a:cxnSpLocks/>
            <a:stCxn id="7182" idx="6"/>
            <a:endCxn id="7192" idx="4"/>
          </p:cNvCxnSpPr>
          <p:nvPr/>
        </p:nvCxnSpPr>
        <p:spPr>
          <a:xfrm flipV="1">
            <a:off x="4965196" y="3942628"/>
            <a:ext cx="1680518" cy="468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74" name="Elipse 7173">
            <a:extLst>
              <a:ext uri="{FF2B5EF4-FFF2-40B4-BE49-F238E27FC236}">
                <a16:creationId xmlns:a16="http://schemas.microsoft.com/office/drawing/2014/main" id="{768B60ED-1A86-A014-D555-63EA73E4177C}"/>
              </a:ext>
            </a:extLst>
          </p:cNvPr>
          <p:cNvSpPr/>
          <p:nvPr/>
        </p:nvSpPr>
        <p:spPr>
          <a:xfrm>
            <a:off x="3754236" y="3653835"/>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a:t>
            </a:r>
          </a:p>
        </p:txBody>
      </p:sp>
      <p:cxnSp>
        <p:nvCxnSpPr>
          <p:cNvPr id="7175" name="Conector recto de flecha 7174">
            <a:extLst>
              <a:ext uri="{FF2B5EF4-FFF2-40B4-BE49-F238E27FC236}">
                <a16:creationId xmlns:a16="http://schemas.microsoft.com/office/drawing/2014/main" id="{C7D14898-2B30-9744-26C1-44A52264A11F}"/>
              </a:ext>
            </a:extLst>
          </p:cNvPr>
          <p:cNvCxnSpPr>
            <a:cxnSpLocks/>
            <a:endCxn id="7176" idx="2"/>
          </p:cNvCxnSpPr>
          <p:nvPr/>
        </p:nvCxnSpPr>
        <p:spPr>
          <a:xfrm>
            <a:off x="4050797" y="3806235"/>
            <a:ext cx="617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76" name="Elipse 7175">
            <a:extLst>
              <a:ext uri="{FF2B5EF4-FFF2-40B4-BE49-F238E27FC236}">
                <a16:creationId xmlns:a16="http://schemas.microsoft.com/office/drawing/2014/main" id="{5D20FF7C-5423-894C-E268-10466F463A65}"/>
              </a:ext>
            </a:extLst>
          </p:cNvPr>
          <p:cNvSpPr/>
          <p:nvPr/>
        </p:nvSpPr>
        <p:spPr>
          <a:xfrm>
            <a:off x="4668635" y="3653835"/>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a:t>
            </a:r>
          </a:p>
        </p:txBody>
      </p:sp>
      <p:cxnSp>
        <p:nvCxnSpPr>
          <p:cNvPr id="7177" name="Conector recto de flecha 7176">
            <a:extLst>
              <a:ext uri="{FF2B5EF4-FFF2-40B4-BE49-F238E27FC236}">
                <a16:creationId xmlns:a16="http://schemas.microsoft.com/office/drawing/2014/main" id="{9DA1AA34-D5A1-698C-91CB-15B737BC71F0}"/>
              </a:ext>
            </a:extLst>
          </p:cNvPr>
          <p:cNvCxnSpPr>
            <a:cxnSpLocks/>
            <a:endCxn id="7178" idx="2"/>
          </p:cNvCxnSpPr>
          <p:nvPr/>
        </p:nvCxnSpPr>
        <p:spPr>
          <a:xfrm>
            <a:off x="2254949" y="4411333"/>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78" name="Elipse 7177">
            <a:extLst>
              <a:ext uri="{FF2B5EF4-FFF2-40B4-BE49-F238E27FC236}">
                <a16:creationId xmlns:a16="http://schemas.microsoft.com/office/drawing/2014/main" id="{F3F0692F-807A-73E9-CFC8-4C2B26B9591E}"/>
              </a:ext>
            </a:extLst>
          </p:cNvPr>
          <p:cNvSpPr/>
          <p:nvPr/>
        </p:nvSpPr>
        <p:spPr>
          <a:xfrm>
            <a:off x="2872787" y="4258933"/>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7179" name="Conector recto de flecha 7178">
            <a:extLst>
              <a:ext uri="{FF2B5EF4-FFF2-40B4-BE49-F238E27FC236}">
                <a16:creationId xmlns:a16="http://schemas.microsoft.com/office/drawing/2014/main" id="{C4A94438-842B-6569-C838-B681667AB7A8}"/>
              </a:ext>
            </a:extLst>
          </p:cNvPr>
          <p:cNvCxnSpPr>
            <a:cxnSpLocks/>
            <a:endCxn id="7180" idx="2"/>
          </p:cNvCxnSpPr>
          <p:nvPr/>
        </p:nvCxnSpPr>
        <p:spPr>
          <a:xfrm>
            <a:off x="3152873" y="4411333"/>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80" name="Elipse 7179">
            <a:extLst>
              <a:ext uri="{FF2B5EF4-FFF2-40B4-BE49-F238E27FC236}">
                <a16:creationId xmlns:a16="http://schemas.microsoft.com/office/drawing/2014/main" id="{C29127D5-74EF-91DC-EA96-1539B4A3ACC5}"/>
              </a:ext>
            </a:extLst>
          </p:cNvPr>
          <p:cNvSpPr/>
          <p:nvPr/>
        </p:nvSpPr>
        <p:spPr>
          <a:xfrm>
            <a:off x="3770711" y="4258933"/>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7181" name="Conector recto de flecha 7180">
            <a:extLst>
              <a:ext uri="{FF2B5EF4-FFF2-40B4-BE49-F238E27FC236}">
                <a16:creationId xmlns:a16="http://schemas.microsoft.com/office/drawing/2014/main" id="{D48AC5BD-CD2E-85DD-C8A1-1B0C0625328D}"/>
              </a:ext>
            </a:extLst>
          </p:cNvPr>
          <p:cNvCxnSpPr>
            <a:cxnSpLocks/>
            <a:endCxn id="7182" idx="2"/>
          </p:cNvCxnSpPr>
          <p:nvPr/>
        </p:nvCxnSpPr>
        <p:spPr>
          <a:xfrm>
            <a:off x="4050797" y="4411333"/>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82" name="Elipse 7181">
            <a:extLst>
              <a:ext uri="{FF2B5EF4-FFF2-40B4-BE49-F238E27FC236}">
                <a16:creationId xmlns:a16="http://schemas.microsoft.com/office/drawing/2014/main" id="{07CE7545-1060-57E8-56EC-3BACE5E9E89E}"/>
              </a:ext>
            </a:extLst>
          </p:cNvPr>
          <p:cNvSpPr/>
          <p:nvPr/>
        </p:nvSpPr>
        <p:spPr>
          <a:xfrm>
            <a:off x="4668635" y="4258933"/>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7183" name="Conector recto de flecha 7182">
            <a:extLst>
              <a:ext uri="{FF2B5EF4-FFF2-40B4-BE49-F238E27FC236}">
                <a16:creationId xmlns:a16="http://schemas.microsoft.com/office/drawing/2014/main" id="{0A65815E-10AB-1EF7-9756-317A3A51FB03}"/>
              </a:ext>
            </a:extLst>
          </p:cNvPr>
          <p:cNvCxnSpPr>
            <a:cxnSpLocks/>
            <a:endCxn id="7184" idx="2"/>
          </p:cNvCxnSpPr>
          <p:nvPr/>
        </p:nvCxnSpPr>
        <p:spPr>
          <a:xfrm>
            <a:off x="4965196" y="3806235"/>
            <a:ext cx="617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84" name="Elipse 7183">
            <a:extLst>
              <a:ext uri="{FF2B5EF4-FFF2-40B4-BE49-F238E27FC236}">
                <a16:creationId xmlns:a16="http://schemas.microsoft.com/office/drawing/2014/main" id="{8D56C1BE-0898-D4B3-F488-76791B791CD9}"/>
              </a:ext>
            </a:extLst>
          </p:cNvPr>
          <p:cNvSpPr/>
          <p:nvPr/>
        </p:nvSpPr>
        <p:spPr>
          <a:xfrm>
            <a:off x="5583034" y="3653835"/>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7185" name="Conector recto de flecha 7184">
            <a:extLst>
              <a:ext uri="{FF2B5EF4-FFF2-40B4-BE49-F238E27FC236}">
                <a16:creationId xmlns:a16="http://schemas.microsoft.com/office/drawing/2014/main" id="{0FE99CC9-67F8-95BB-7947-5DBE137D95EF}"/>
              </a:ext>
            </a:extLst>
          </p:cNvPr>
          <p:cNvCxnSpPr>
            <a:cxnSpLocks/>
          </p:cNvCxnSpPr>
          <p:nvPr/>
        </p:nvCxnSpPr>
        <p:spPr>
          <a:xfrm>
            <a:off x="3136398" y="3806235"/>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191" name="Conector recto de flecha 7190">
            <a:extLst>
              <a:ext uri="{FF2B5EF4-FFF2-40B4-BE49-F238E27FC236}">
                <a16:creationId xmlns:a16="http://schemas.microsoft.com/office/drawing/2014/main" id="{283CD615-7BFD-D2AF-94AF-0D9EC45DB1AD}"/>
              </a:ext>
            </a:extLst>
          </p:cNvPr>
          <p:cNvCxnSpPr>
            <a:cxnSpLocks/>
            <a:endCxn id="7192" idx="2"/>
          </p:cNvCxnSpPr>
          <p:nvPr/>
        </p:nvCxnSpPr>
        <p:spPr>
          <a:xfrm>
            <a:off x="5879595" y="3790228"/>
            <a:ext cx="617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92" name="Elipse 7191">
            <a:extLst>
              <a:ext uri="{FF2B5EF4-FFF2-40B4-BE49-F238E27FC236}">
                <a16:creationId xmlns:a16="http://schemas.microsoft.com/office/drawing/2014/main" id="{E373849A-64A8-043F-441A-82C3B3E3D3D0}"/>
              </a:ext>
            </a:extLst>
          </p:cNvPr>
          <p:cNvSpPr/>
          <p:nvPr/>
        </p:nvSpPr>
        <p:spPr>
          <a:xfrm>
            <a:off x="6497433" y="3637828"/>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a:t>
            </a:r>
          </a:p>
        </p:txBody>
      </p:sp>
      <p:sp>
        <p:nvSpPr>
          <p:cNvPr id="7195" name="Rectángulo: esquinas redondeadas 7194">
            <a:extLst>
              <a:ext uri="{FF2B5EF4-FFF2-40B4-BE49-F238E27FC236}">
                <a16:creationId xmlns:a16="http://schemas.microsoft.com/office/drawing/2014/main" id="{0F324989-87BF-6706-7600-8E52E62FD4BB}"/>
              </a:ext>
            </a:extLst>
          </p:cNvPr>
          <p:cNvSpPr/>
          <p:nvPr/>
        </p:nvSpPr>
        <p:spPr>
          <a:xfrm>
            <a:off x="4100221" y="5819871"/>
            <a:ext cx="914400" cy="304800"/>
          </a:xfrm>
          <a:prstGeom prst="roundRect">
            <a:avLst/>
          </a:prstGeom>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7196" name="Rectángulo: esquinas redondeadas 7195">
            <a:extLst>
              <a:ext uri="{FF2B5EF4-FFF2-40B4-BE49-F238E27FC236}">
                <a16:creationId xmlns:a16="http://schemas.microsoft.com/office/drawing/2014/main" id="{3B4ECAFE-E112-54DB-270E-72FDC32E8277}"/>
              </a:ext>
            </a:extLst>
          </p:cNvPr>
          <p:cNvSpPr/>
          <p:nvPr/>
        </p:nvSpPr>
        <p:spPr>
          <a:xfrm>
            <a:off x="7558689" y="5211545"/>
            <a:ext cx="1075038" cy="304800"/>
          </a:xfrm>
          <a:prstGeom prst="roundRect">
            <a:avLst/>
          </a:prstGeom>
          <a:ln>
            <a:solidFill>
              <a:schemeClr val="tx1"/>
            </a:solidFill>
            <a:prstDash val="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a:t>
            </a:r>
          </a:p>
        </p:txBody>
      </p:sp>
      <p:cxnSp>
        <p:nvCxnSpPr>
          <p:cNvPr id="7197" name="Conector recto de flecha 7196">
            <a:extLst>
              <a:ext uri="{FF2B5EF4-FFF2-40B4-BE49-F238E27FC236}">
                <a16:creationId xmlns:a16="http://schemas.microsoft.com/office/drawing/2014/main" id="{8B56AFB6-A63F-728A-FA30-9980483C6277}"/>
              </a:ext>
            </a:extLst>
          </p:cNvPr>
          <p:cNvCxnSpPr>
            <a:cxnSpLocks/>
            <a:endCxn id="7198" idx="2"/>
          </p:cNvCxnSpPr>
          <p:nvPr/>
        </p:nvCxnSpPr>
        <p:spPr>
          <a:xfrm>
            <a:off x="4998146" y="5972271"/>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198" name="Elipse 7197">
            <a:extLst>
              <a:ext uri="{FF2B5EF4-FFF2-40B4-BE49-F238E27FC236}">
                <a16:creationId xmlns:a16="http://schemas.microsoft.com/office/drawing/2014/main" id="{0988DAAD-5EBA-BFCB-2814-8EEC4AD3D1B1}"/>
              </a:ext>
            </a:extLst>
          </p:cNvPr>
          <p:cNvSpPr/>
          <p:nvPr/>
        </p:nvSpPr>
        <p:spPr>
          <a:xfrm>
            <a:off x="5615984" y="5819871"/>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7199" name="Conector recto de flecha 7198">
            <a:extLst>
              <a:ext uri="{FF2B5EF4-FFF2-40B4-BE49-F238E27FC236}">
                <a16:creationId xmlns:a16="http://schemas.microsoft.com/office/drawing/2014/main" id="{6B34DEB0-3B13-E2A9-D8C2-6DCCBB997187}"/>
              </a:ext>
            </a:extLst>
          </p:cNvPr>
          <p:cNvCxnSpPr>
            <a:cxnSpLocks/>
            <a:stCxn id="40" idx="0"/>
            <a:endCxn id="32" idx="2"/>
          </p:cNvCxnSpPr>
          <p:nvPr/>
        </p:nvCxnSpPr>
        <p:spPr>
          <a:xfrm flipV="1">
            <a:off x="8458037" y="5367173"/>
            <a:ext cx="782596" cy="4526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Elipse 31">
            <a:extLst>
              <a:ext uri="{FF2B5EF4-FFF2-40B4-BE49-F238E27FC236}">
                <a16:creationId xmlns:a16="http://schemas.microsoft.com/office/drawing/2014/main" id="{9D02A1C1-9759-B665-0274-DBA61D4F03A0}"/>
              </a:ext>
            </a:extLst>
          </p:cNvPr>
          <p:cNvSpPr/>
          <p:nvPr/>
        </p:nvSpPr>
        <p:spPr>
          <a:xfrm>
            <a:off x="9240633" y="5214773"/>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a:t>
            </a:r>
          </a:p>
        </p:txBody>
      </p:sp>
      <p:cxnSp>
        <p:nvCxnSpPr>
          <p:cNvPr id="33" name="Conector recto de flecha 32">
            <a:extLst>
              <a:ext uri="{FF2B5EF4-FFF2-40B4-BE49-F238E27FC236}">
                <a16:creationId xmlns:a16="http://schemas.microsoft.com/office/drawing/2014/main" id="{DB6CB93E-3082-388E-94B8-3144F861FB40}"/>
              </a:ext>
            </a:extLst>
          </p:cNvPr>
          <p:cNvCxnSpPr>
            <a:cxnSpLocks/>
            <a:endCxn id="34" idx="2"/>
          </p:cNvCxnSpPr>
          <p:nvPr/>
        </p:nvCxnSpPr>
        <p:spPr>
          <a:xfrm>
            <a:off x="9537194" y="5367173"/>
            <a:ext cx="617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Elipse 33">
            <a:extLst>
              <a:ext uri="{FF2B5EF4-FFF2-40B4-BE49-F238E27FC236}">
                <a16:creationId xmlns:a16="http://schemas.microsoft.com/office/drawing/2014/main" id="{53297A73-23AA-940E-4320-A8762CDE7ABD}"/>
              </a:ext>
            </a:extLst>
          </p:cNvPr>
          <p:cNvSpPr/>
          <p:nvPr/>
        </p:nvSpPr>
        <p:spPr>
          <a:xfrm>
            <a:off x="10155032" y="5214773"/>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a:t>
            </a:r>
          </a:p>
        </p:txBody>
      </p:sp>
      <p:cxnSp>
        <p:nvCxnSpPr>
          <p:cNvPr id="35" name="Conector recto de flecha 34">
            <a:extLst>
              <a:ext uri="{FF2B5EF4-FFF2-40B4-BE49-F238E27FC236}">
                <a16:creationId xmlns:a16="http://schemas.microsoft.com/office/drawing/2014/main" id="{7586850E-EF9A-CD59-74A5-C0C9E61C25CA}"/>
              </a:ext>
            </a:extLst>
          </p:cNvPr>
          <p:cNvCxnSpPr>
            <a:cxnSpLocks/>
            <a:endCxn id="36" idx="2"/>
          </p:cNvCxnSpPr>
          <p:nvPr/>
        </p:nvCxnSpPr>
        <p:spPr>
          <a:xfrm>
            <a:off x="5896070" y="5972271"/>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a16="http://schemas.microsoft.com/office/drawing/2014/main" id="{C7AB9D43-6611-380B-A860-E419C6BEEC29}"/>
              </a:ext>
            </a:extLst>
          </p:cNvPr>
          <p:cNvSpPr/>
          <p:nvPr/>
        </p:nvSpPr>
        <p:spPr>
          <a:xfrm>
            <a:off x="6513908" y="5819871"/>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37" name="Conector recto de flecha 36">
            <a:extLst>
              <a:ext uri="{FF2B5EF4-FFF2-40B4-BE49-F238E27FC236}">
                <a16:creationId xmlns:a16="http://schemas.microsoft.com/office/drawing/2014/main" id="{8FB70EA0-FA60-8ACA-D3C3-111D40BAEEBD}"/>
              </a:ext>
            </a:extLst>
          </p:cNvPr>
          <p:cNvCxnSpPr>
            <a:cxnSpLocks/>
            <a:endCxn id="38" idx="2"/>
          </p:cNvCxnSpPr>
          <p:nvPr/>
        </p:nvCxnSpPr>
        <p:spPr>
          <a:xfrm>
            <a:off x="6793994" y="5972271"/>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16003694-C78E-1187-BEC1-EC6104340835}"/>
              </a:ext>
            </a:extLst>
          </p:cNvPr>
          <p:cNvSpPr/>
          <p:nvPr/>
        </p:nvSpPr>
        <p:spPr>
          <a:xfrm>
            <a:off x="7411832" y="5819871"/>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9" name="Conector recto de flecha 38">
            <a:extLst>
              <a:ext uri="{FF2B5EF4-FFF2-40B4-BE49-F238E27FC236}">
                <a16:creationId xmlns:a16="http://schemas.microsoft.com/office/drawing/2014/main" id="{3CEE360C-D2D0-BC1B-80B5-35FDBAA8B2A7}"/>
              </a:ext>
            </a:extLst>
          </p:cNvPr>
          <p:cNvCxnSpPr>
            <a:cxnSpLocks/>
            <a:endCxn id="40" idx="2"/>
          </p:cNvCxnSpPr>
          <p:nvPr/>
        </p:nvCxnSpPr>
        <p:spPr>
          <a:xfrm>
            <a:off x="7691918" y="5972271"/>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Elipse 39">
            <a:extLst>
              <a:ext uri="{FF2B5EF4-FFF2-40B4-BE49-F238E27FC236}">
                <a16:creationId xmlns:a16="http://schemas.microsoft.com/office/drawing/2014/main" id="{F4F16A9F-A99D-2FAA-F3F0-05BC4CA6EA3F}"/>
              </a:ext>
            </a:extLst>
          </p:cNvPr>
          <p:cNvSpPr/>
          <p:nvPr/>
        </p:nvSpPr>
        <p:spPr>
          <a:xfrm>
            <a:off x="8309756" y="5819871"/>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42" name="Conector recto de flecha 41">
            <a:extLst>
              <a:ext uri="{FF2B5EF4-FFF2-40B4-BE49-F238E27FC236}">
                <a16:creationId xmlns:a16="http://schemas.microsoft.com/office/drawing/2014/main" id="{3DD8CF11-51A0-6255-E865-BC1251DDC98A}"/>
              </a:ext>
            </a:extLst>
          </p:cNvPr>
          <p:cNvCxnSpPr>
            <a:cxnSpLocks/>
            <a:endCxn id="43" idx="2"/>
          </p:cNvCxnSpPr>
          <p:nvPr/>
        </p:nvCxnSpPr>
        <p:spPr>
          <a:xfrm>
            <a:off x="10451593" y="5367173"/>
            <a:ext cx="617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Elipse 42">
            <a:extLst>
              <a:ext uri="{FF2B5EF4-FFF2-40B4-BE49-F238E27FC236}">
                <a16:creationId xmlns:a16="http://schemas.microsoft.com/office/drawing/2014/main" id="{28AE2A8F-7254-EFC2-A667-414D94026510}"/>
              </a:ext>
            </a:extLst>
          </p:cNvPr>
          <p:cNvSpPr/>
          <p:nvPr/>
        </p:nvSpPr>
        <p:spPr>
          <a:xfrm>
            <a:off x="11069431" y="5214773"/>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4" name="Conector recto de flecha 43">
            <a:extLst>
              <a:ext uri="{FF2B5EF4-FFF2-40B4-BE49-F238E27FC236}">
                <a16:creationId xmlns:a16="http://schemas.microsoft.com/office/drawing/2014/main" id="{A80225BA-F6EF-5499-3343-AF4C1B5528D6}"/>
              </a:ext>
            </a:extLst>
          </p:cNvPr>
          <p:cNvCxnSpPr>
            <a:cxnSpLocks/>
          </p:cNvCxnSpPr>
          <p:nvPr/>
        </p:nvCxnSpPr>
        <p:spPr>
          <a:xfrm>
            <a:off x="8622795" y="5367173"/>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Rectángulo: esquinas redondeadas 44">
            <a:extLst>
              <a:ext uri="{FF2B5EF4-FFF2-40B4-BE49-F238E27FC236}">
                <a16:creationId xmlns:a16="http://schemas.microsoft.com/office/drawing/2014/main" id="{F602CCD9-BA6C-7FB1-CFDA-206E1C813414}"/>
              </a:ext>
            </a:extLst>
          </p:cNvPr>
          <p:cNvSpPr/>
          <p:nvPr/>
        </p:nvSpPr>
        <p:spPr>
          <a:xfrm>
            <a:off x="197708" y="3471152"/>
            <a:ext cx="6815739" cy="1342032"/>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ángulo: esquinas redondeadas 45">
            <a:extLst>
              <a:ext uri="{FF2B5EF4-FFF2-40B4-BE49-F238E27FC236}">
                <a16:creationId xmlns:a16="http://schemas.microsoft.com/office/drawing/2014/main" id="{08ED4AE8-C6A6-2747-83EB-CD5B89B555A4}"/>
              </a:ext>
            </a:extLst>
          </p:cNvPr>
          <p:cNvSpPr/>
          <p:nvPr/>
        </p:nvSpPr>
        <p:spPr>
          <a:xfrm>
            <a:off x="334424" y="3637828"/>
            <a:ext cx="914400" cy="304800"/>
          </a:xfrm>
          <a:prstGeom prst="roundRect">
            <a:avLst/>
          </a:prstGeom>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pull</a:t>
            </a:r>
          </a:p>
        </p:txBody>
      </p:sp>
      <p:sp>
        <p:nvSpPr>
          <p:cNvPr id="47" name="Rectángulo: esquinas redondeadas 46">
            <a:extLst>
              <a:ext uri="{FF2B5EF4-FFF2-40B4-BE49-F238E27FC236}">
                <a16:creationId xmlns:a16="http://schemas.microsoft.com/office/drawing/2014/main" id="{7E320088-56E2-0072-2781-E7D3583ED28F}"/>
              </a:ext>
            </a:extLst>
          </p:cNvPr>
          <p:cNvSpPr/>
          <p:nvPr/>
        </p:nvSpPr>
        <p:spPr>
          <a:xfrm>
            <a:off x="3888259" y="5034764"/>
            <a:ext cx="7596115" cy="1342032"/>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ángulo: esquinas redondeadas 47">
            <a:extLst>
              <a:ext uri="{FF2B5EF4-FFF2-40B4-BE49-F238E27FC236}">
                <a16:creationId xmlns:a16="http://schemas.microsoft.com/office/drawing/2014/main" id="{A58A7948-696C-F397-8390-10F5693E4B03}"/>
              </a:ext>
            </a:extLst>
          </p:cNvPr>
          <p:cNvSpPr/>
          <p:nvPr/>
        </p:nvSpPr>
        <p:spPr>
          <a:xfrm>
            <a:off x="4100221" y="5251881"/>
            <a:ext cx="1075038" cy="304800"/>
          </a:xfrm>
          <a:prstGeom prst="roundRect">
            <a:avLst/>
          </a:prstGeom>
          <a:ln>
            <a:solidFill>
              <a:schemeClr val="bg1"/>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rebase</a:t>
            </a:r>
          </a:p>
        </p:txBody>
      </p:sp>
    </p:spTree>
    <p:extLst>
      <p:ext uri="{BB962C8B-B14F-4D97-AF65-F5344CB8AC3E}">
        <p14:creationId xmlns:p14="http://schemas.microsoft.com/office/powerpoint/2010/main" val="249395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DC168-38E1-0803-E1CD-E406A9FF6424}"/>
              </a:ext>
            </a:extLst>
          </p:cNvPr>
          <p:cNvSpPr>
            <a:spLocks noGrp="1"/>
          </p:cNvSpPr>
          <p:nvPr>
            <p:ph type="title"/>
          </p:nvPr>
        </p:nvSpPr>
        <p:spPr>
          <a:xfrm>
            <a:off x="340447" y="136525"/>
            <a:ext cx="9406372" cy="803380"/>
          </a:xfrm>
        </p:spPr>
        <p:txBody>
          <a:bodyPr>
            <a:normAutofit fontScale="90000"/>
          </a:bodyPr>
          <a:lstStyle/>
          <a:p>
            <a:pPr algn="l"/>
            <a:r>
              <a:rPr lang="en-US" dirty="0"/>
              <a:t>12. Rebase Benefits:</a:t>
            </a:r>
          </a:p>
        </p:txBody>
      </p:sp>
      <p:sp>
        <p:nvSpPr>
          <p:cNvPr id="4" name="Marcador de texto 3">
            <a:extLst>
              <a:ext uri="{FF2B5EF4-FFF2-40B4-BE49-F238E27FC236}">
                <a16:creationId xmlns:a16="http://schemas.microsoft.com/office/drawing/2014/main" id="{2ECC261D-D49F-BED8-E5C9-D9D97325B65A}"/>
              </a:ext>
            </a:extLst>
          </p:cNvPr>
          <p:cNvSpPr>
            <a:spLocks noGrp="1"/>
          </p:cNvSpPr>
          <p:nvPr>
            <p:ph type="body" sz="quarter" idx="19"/>
          </p:nvPr>
        </p:nvSpPr>
        <p:spPr>
          <a:xfrm>
            <a:off x="340447" y="1345170"/>
            <a:ext cx="9248396" cy="1480787"/>
          </a:xfrm>
        </p:spPr>
        <p:txBody>
          <a:bodyPr>
            <a:normAutofit/>
          </a:bodyPr>
          <a:lstStyle/>
          <a:p>
            <a:pPr marL="0" indent="0">
              <a:lnSpc>
                <a:spcPct val="110000"/>
              </a:lnSpc>
              <a:spcBef>
                <a:spcPts val="0"/>
              </a:spcBef>
              <a:buFont typeface="Arial" panose="020B0604020202020204" pitchFamily="34" charset="0"/>
              <a:buNone/>
            </a:pPr>
            <a:r>
              <a:rPr lang="en-US" altLang="es-MX" sz="2000" spc="-20" dirty="0"/>
              <a:t>Reapply your local commits on top of the downloaded commits, as if you made them after the changes from the server. </a:t>
            </a:r>
          </a:p>
          <a:p>
            <a:pPr marL="0" indent="0">
              <a:lnSpc>
                <a:spcPct val="110000"/>
              </a:lnSpc>
              <a:spcBef>
                <a:spcPts val="0"/>
              </a:spcBef>
              <a:buFont typeface="Arial" panose="020B0604020202020204" pitchFamily="34" charset="0"/>
              <a:buNone/>
            </a:pPr>
            <a:r>
              <a:rPr lang="en-US" altLang="es-MX" sz="2000" spc="-20" dirty="0"/>
              <a:t>This results in a cleaner, linear commit history without the additional merge commits that a regular git pull would create.</a:t>
            </a:r>
          </a:p>
          <a:p>
            <a:pPr marL="0" indent="0">
              <a:spcBef>
                <a:spcPts val="0"/>
              </a:spcBef>
            </a:pPr>
            <a:endParaRPr lang="en-US" dirty="0"/>
          </a:p>
        </p:txBody>
      </p:sp>
      <p:sp>
        <p:nvSpPr>
          <p:cNvPr id="9" name="Marcador de pie de página 8">
            <a:extLst>
              <a:ext uri="{FF2B5EF4-FFF2-40B4-BE49-F238E27FC236}">
                <a16:creationId xmlns:a16="http://schemas.microsoft.com/office/drawing/2014/main" id="{54434F80-FC0F-CDA6-B366-92A8266C1B3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50" b="0" i="0" u="none" strike="noStrike" kern="1200" cap="none" spc="0" normalizeH="0" noProof="0">
                <a:ln>
                  <a:noFill/>
                </a:ln>
                <a:solidFill>
                  <a:prstClr val="black"/>
                </a:solidFill>
                <a:effectLst/>
                <a:uLnTx/>
                <a:uFillTx/>
                <a:latin typeface="Avenir Next LT Pro"/>
                <a:ea typeface="+mn-ea"/>
                <a:cs typeface="+mn-cs"/>
              </a:rPr>
              <a:t>Título de la presentación</a:t>
            </a:r>
          </a:p>
        </p:txBody>
      </p:sp>
      <p:sp>
        <p:nvSpPr>
          <p:cNvPr id="10" name="Marcador de fecha 9">
            <a:extLst>
              <a:ext uri="{FF2B5EF4-FFF2-40B4-BE49-F238E27FC236}">
                <a16:creationId xmlns:a16="http://schemas.microsoft.com/office/drawing/2014/main" id="{E9963D47-D817-6FE6-A850-2CF4DF1604B1}"/>
              </a:ext>
            </a:extLst>
          </p:cNvPr>
          <p:cNvSpPr>
            <a:spLocks noGrp="1"/>
          </p:cNvSpPr>
          <p:nvPr>
            <p:ph type="dt" sz="half" idx="10"/>
          </p:nvPr>
        </p:nvSpPr>
        <p:spPr/>
        <p:txBody>
          <a:bodyPr/>
          <a:lstStyle/>
          <a:p>
            <a:pPr rtl="0">
              <a:defRPr/>
            </a:pPr>
            <a:r>
              <a:rPr lang="es-MX" noProof="0" dirty="0">
                <a:solidFill>
                  <a:prstClr val="black"/>
                </a:solidFill>
              </a:rPr>
              <a:t>Septiembre 24</a:t>
            </a:r>
          </a:p>
        </p:txBody>
      </p:sp>
      <p:sp>
        <p:nvSpPr>
          <p:cNvPr id="11" name="Marcador de número de diapositiva 10">
            <a:extLst>
              <a:ext uri="{FF2B5EF4-FFF2-40B4-BE49-F238E27FC236}">
                <a16:creationId xmlns:a16="http://schemas.microsoft.com/office/drawing/2014/main" id="{3B8118DA-637F-EFE0-D449-7BA36057BF6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MX" sz="1050" b="0" i="0" u="none" strike="noStrike" kern="1200" cap="none" spc="0" normalizeH="0" baseline="0" noProof="0">
              <a:ln>
                <a:noFill/>
              </a:ln>
              <a:solidFill>
                <a:prstClr val="black"/>
              </a:solidFill>
              <a:effectLst/>
              <a:uLnTx/>
              <a:uFillTx/>
              <a:latin typeface="Avenir Next LT Pro"/>
              <a:ea typeface="+mn-ea"/>
              <a:cs typeface="+mn-cs"/>
            </a:endParaRPr>
          </a:p>
        </p:txBody>
      </p:sp>
      <p:sp>
        <p:nvSpPr>
          <p:cNvPr id="12" name="Rectángulo: esquinas redondeadas 11">
            <a:extLst>
              <a:ext uri="{FF2B5EF4-FFF2-40B4-BE49-F238E27FC236}">
                <a16:creationId xmlns:a16="http://schemas.microsoft.com/office/drawing/2014/main" id="{5964C8AF-C088-B522-496B-676B4D3B6807}"/>
              </a:ext>
            </a:extLst>
          </p:cNvPr>
          <p:cNvSpPr/>
          <p:nvPr/>
        </p:nvSpPr>
        <p:spPr>
          <a:xfrm>
            <a:off x="2497338" y="3603248"/>
            <a:ext cx="914400" cy="304800"/>
          </a:xfrm>
          <a:prstGeom prst="roundRect">
            <a:avLst/>
          </a:prstGeom>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13" name="Rectángulo: esquinas redondeadas 12">
            <a:extLst>
              <a:ext uri="{FF2B5EF4-FFF2-40B4-BE49-F238E27FC236}">
                <a16:creationId xmlns:a16="http://schemas.microsoft.com/office/drawing/2014/main" id="{33FBB117-7D06-FB2A-282B-8929BCB75975}"/>
              </a:ext>
            </a:extLst>
          </p:cNvPr>
          <p:cNvSpPr/>
          <p:nvPr/>
        </p:nvSpPr>
        <p:spPr>
          <a:xfrm>
            <a:off x="4110530" y="2994922"/>
            <a:ext cx="1075038" cy="304800"/>
          </a:xfrm>
          <a:prstGeom prst="roundRect">
            <a:avLst/>
          </a:prstGeom>
          <a:ln>
            <a:solidFill>
              <a:schemeClr val="tx1"/>
            </a:solidFill>
            <a:prstDash val="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a:t>
            </a:r>
          </a:p>
        </p:txBody>
      </p:sp>
      <p:cxnSp>
        <p:nvCxnSpPr>
          <p:cNvPr id="15" name="Conector recto de flecha 14">
            <a:extLst>
              <a:ext uri="{FF2B5EF4-FFF2-40B4-BE49-F238E27FC236}">
                <a16:creationId xmlns:a16="http://schemas.microsoft.com/office/drawing/2014/main" id="{B3FB1DF1-8BDA-3EF3-786E-FD27AEFFC8BB}"/>
              </a:ext>
            </a:extLst>
          </p:cNvPr>
          <p:cNvCxnSpPr>
            <a:cxnSpLocks/>
            <a:endCxn id="18" idx="2"/>
          </p:cNvCxnSpPr>
          <p:nvPr/>
        </p:nvCxnSpPr>
        <p:spPr>
          <a:xfrm>
            <a:off x="3395263" y="3755648"/>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Elipse 17">
            <a:extLst>
              <a:ext uri="{FF2B5EF4-FFF2-40B4-BE49-F238E27FC236}">
                <a16:creationId xmlns:a16="http://schemas.microsoft.com/office/drawing/2014/main" id="{DBA0DB4D-6A99-EBD2-EE0D-7FD28E098F63}"/>
              </a:ext>
            </a:extLst>
          </p:cNvPr>
          <p:cNvSpPr/>
          <p:nvPr/>
        </p:nvSpPr>
        <p:spPr>
          <a:xfrm>
            <a:off x="4013101" y="3603248"/>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24" name="Conector recto de flecha 23">
            <a:extLst>
              <a:ext uri="{FF2B5EF4-FFF2-40B4-BE49-F238E27FC236}">
                <a16:creationId xmlns:a16="http://schemas.microsoft.com/office/drawing/2014/main" id="{F5E9B628-27FA-6439-905F-BA82B9A77A55}"/>
              </a:ext>
            </a:extLst>
          </p:cNvPr>
          <p:cNvCxnSpPr>
            <a:cxnSpLocks/>
            <a:stCxn id="29" idx="0"/>
            <a:endCxn id="25" idx="2"/>
          </p:cNvCxnSpPr>
          <p:nvPr/>
        </p:nvCxnSpPr>
        <p:spPr>
          <a:xfrm flipV="1">
            <a:off x="5059306" y="3150550"/>
            <a:ext cx="733168" cy="4526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Elipse 24">
            <a:extLst>
              <a:ext uri="{FF2B5EF4-FFF2-40B4-BE49-F238E27FC236}">
                <a16:creationId xmlns:a16="http://schemas.microsoft.com/office/drawing/2014/main" id="{6A4BBC08-2902-631D-F592-0E2D485B752D}"/>
              </a:ext>
            </a:extLst>
          </p:cNvPr>
          <p:cNvSpPr/>
          <p:nvPr/>
        </p:nvSpPr>
        <p:spPr>
          <a:xfrm>
            <a:off x="5792474" y="2998150"/>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a:t>
            </a:r>
          </a:p>
        </p:txBody>
      </p:sp>
      <p:cxnSp>
        <p:nvCxnSpPr>
          <p:cNvPr id="26" name="Conector recto de flecha 25">
            <a:extLst>
              <a:ext uri="{FF2B5EF4-FFF2-40B4-BE49-F238E27FC236}">
                <a16:creationId xmlns:a16="http://schemas.microsoft.com/office/drawing/2014/main" id="{C9BD0B43-41C8-6FBF-FA4B-173C62C983C0}"/>
              </a:ext>
            </a:extLst>
          </p:cNvPr>
          <p:cNvCxnSpPr>
            <a:cxnSpLocks/>
            <a:endCxn id="27" idx="2"/>
          </p:cNvCxnSpPr>
          <p:nvPr/>
        </p:nvCxnSpPr>
        <p:spPr>
          <a:xfrm>
            <a:off x="6089035" y="3150550"/>
            <a:ext cx="617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Elipse 26">
            <a:extLst>
              <a:ext uri="{FF2B5EF4-FFF2-40B4-BE49-F238E27FC236}">
                <a16:creationId xmlns:a16="http://schemas.microsoft.com/office/drawing/2014/main" id="{5DBB8C42-350C-3EBD-97F8-3EBFE31130F5}"/>
              </a:ext>
            </a:extLst>
          </p:cNvPr>
          <p:cNvSpPr/>
          <p:nvPr/>
        </p:nvSpPr>
        <p:spPr>
          <a:xfrm>
            <a:off x="6706873" y="2998150"/>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a:t>
            </a:r>
          </a:p>
        </p:txBody>
      </p:sp>
      <p:cxnSp>
        <p:nvCxnSpPr>
          <p:cNvPr id="28" name="Conector recto de flecha 27">
            <a:extLst>
              <a:ext uri="{FF2B5EF4-FFF2-40B4-BE49-F238E27FC236}">
                <a16:creationId xmlns:a16="http://schemas.microsoft.com/office/drawing/2014/main" id="{6F47A3E2-2E1E-6C2A-6026-9D71C9155D35}"/>
              </a:ext>
            </a:extLst>
          </p:cNvPr>
          <p:cNvCxnSpPr>
            <a:cxnSpLocks/>
            <a:endCxn id="29" idx="2"/>
          </p:cNvCxnSpPr>
          <p:nvPr/>
        </p:nvCxnSpPr>
        <p:spPr>
          <a:xfrm>
            <a:off x="4293187" y="3755648"/>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Elipse 28">
            <a:extLst>
              <a:ext uri="{FF2B5EF4-FFF2-40B4-BE49-F238E27FC236}">
                <a16:creationId xmlns:a16="http://schemas.microsoft.com/office/drawing/2014/main" id="{14B99D27-0978-DED0-5427-99785C6ABCC1}"/>
              </a:ext>
            </a:extLst>
          </p:cNvPr>
          <p:cNvSpPr/>
          <p:nvPr/>
        </p:nvSpPr>
        <p:spPr>
          <a:xfrm>
            <a:off x="4911025" y="3603248"/>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30" name="Conector recto de flecha 29">
            <a:extLst>
              <a:ext uri="{FF2B5EF4-FFF2-40B4-BE49-F238E27FC236}">
                <a16:creationId xmlns:a16="http://schemas.microsoft.com/office/drawing/2014/main" id="{718331E4-5A9E-5B20-1492-ACBF0868282D}"/>
              </a:ext>
            </a:extLst>
          </p:cNvPr>
          <p:cNvCxnSpPr>
            <a:cxnSpLocks/>
            <a:endCxn id="31" idx="2"/>
          </p:cNvCxnSpPr>
          <p:nvPr/>
        </p:nvCxnSpPr>
        <p:spPr>
          <a:xfrm>
            <a:off x="5191111" y="3755648"/>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Elipse 30">
            <a:extLst>
              <a:ext uri="{FF2B5EF4-FFF2-40B4-BE49-F238E27FC236}">
                <a16:creationId xmlns:a16="http://schemas.microsoft.com/office/drawing/2014/main" id="{29925938-7C1D-5928-5F0A-65B2890E77B7}"/>
              </a:ext>
            </a:extLst>
          </p:cNvPr>
          <p:cNvSpPr/>
          <p:nvPr/>
        </p:nvSpPr>
        <p:spPr>
          <a:xfrm>
            <a:off x="5808949" y="3603248"/>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4" name="Conector recto de flecha 33">
            <a:extLst>
              <a:ext uri="{FF2B5EF4-FFF2-40B4-BE49-F238E27FC236}">
                <a16:creationId xmlns:a16="http://schemas.microsoft.com/office/drawing/2014/main" id="{D60A6121-C409-BF41-DB49-35C25FF90550}"/>
              </a:ext>
            </a:extLst>
          </p:cNvPr>
          <p:cNvCxnSpPr>
            <a:cxnSpLocks/>
            <a:endCxn id="35" idx="2"/>
          </p:cNvCxnSpPr>
          <p:nvPr/>
        </p:nvCxnSpPr>
        <p:spPr>
          <a:xfrm>
            <a:off x="6089035" y="3755648"/>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Elipse 34">
            <a:extLst>
              <a:ext uri="{FF2B5EF4-FFF2-40B4-BE49-F238E27FC236}">
                <a16:creationId xmlns:a16="http://schemas.microsoft.com/office/drawing/2014/main" id="{7F47E19F-7D0C-152B-E76A-3971D8817A90}"/>
              </a:ext>
            </a:extLst>
          </p:cNvPr>
          <p:cNvSpPr/>
          <p:nvPr/>
        </p:nvSpPr>
        <p:spPr>
          <a:xfrm>
            <a:off x="6706873" y="3603248"/>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37" name="Conector recto de flecha 36">
            <a:extLst>
              <a:ext uri="{FF2B5EF4-FFF2-40B4-BE49-F238E27FC236}">
                <a16:creationId xmlns:a16="http://schemas.microsoft.com/office/drawing/2014/main" id="{1DE06887-8D74-5C98-6FFE-B22D4D57F5BA}"/>
              </a:ext>
            </a:extLst>
          </p:cNvPr>
          <p:cNvCxnSpPr>
            <a:cxnSpLocks/>
            <a:endCxn id="38" idx="2"/>
          </p:cNvCxnSpPr>
          <p:nvPr/>
        </p:nvCxnSpPr>
        <p:spPr>
          <a:xfrm>
            <a:off x="7003434" y="3150550"/>
            <a:ext cx="617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Elipse 37">
            <a:extLst>
              <a:ext uri="{FF2B5EF4-FFF2-40B4-BE49-F238E27FC236}">
                <a16:creationId xmlns:a16="http://schemas.microsoft.com/office/drawing/2014/main" id="{91A02A00-B0AF-69F1-7FBB-4C0C6E8729EB}"/>
              </a:ext>
            </a:extLst>
          </p:cNvPr>
          <p:cNvSpPr/>
          <p:nvPr/>
        </p:nvSpPr>
        <p:spPr>
          <a:xfrm>
            <a:off x="7621272" y="2998150"/>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40" name="Conector recto de flecha 39">
            <a:extLst>
              <a:ext uri="{FF2B5EF4-FFF2-40B4-BE49-F238E27FC236}">
                <a16:creationId xmlns:a16="http://schemas.microsoft.com/office/drawing/2014/main" id="{3DB28F71-EF5C-064E-54E8-D8DE908993B1}"/>
              </a:ext>
            </a:extLst>
          </p:cNvPr>
          <p:cNvCxnSpPr>
            <a:cxnSpLocks/>
          </p:cNvCxnSpPr>
          <p:nvPr/>
        </p:nvCxnSpPr>
        <p:spPr>
          <a:xfrm>
            <a:off x="5174636" y="3150550"/>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Rectángulo: esquinas redondeadas 40">
            <a:extLst>
              <a:ext uri="{FF2B5EF4-FFF2-40B4-BE49-F238E27FC236}">
                <a16:creationId xmlns:a16="http://schemas.microsoft.com/office/drawing/2014/main" id="{B31955CF-5250-7697-396F-9AB9AD0BED33}"/>
              </a:ext>
            </a:extLst>
          </p:cNvPr>
          <p:cNvSpPr/>
          <p:nvPr/>
        </p:nvSpPr>
        <p:spPr>
          <a:xfrm>
            <a:off x="2486406" y="5077354"/>
            <a:ext cx="914400" cy="304800"/>
          </a:xfrm>
          <a:prstGeom prst="roundRect">
            <a:avLst/>
          </a:prstGeom>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42" name="Rectángulo: esquinas redondeadas 41">
            <a:extLst>
              <a:ext uri="{FF2B5EF4-FFF2-40B4-BE49-F238E27FC236}">
                <a16:creationId xmlns:a16="http://schemas.microsoft.com/office/drawing/2014/main" id="{8363A790-C14E-1FF5-55E9-BCB52EDAF920}"/>
              </a:ext>
            </a:extLst>
          </p:cNvPr>
          <p:cNvSpPr/>
          <p:nvPr/>
        </p:nvSpPr>
        <p:spPr>
          <a:xfrm>
            <a:off x="5944874" y="4469028"/>
            <a:ext cx="1075038" cy="304800"/>
          </a:xfrm>
          <a:prstGeom prst="roundRect">
            <a:avLst/>
          </a:prstGeom>
          <a:ln>
            <a:solidFill>
              <a:schemeClr val="tx1"/>
            </a:solidFill>
            <a:prstDash val="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a:t>
            </a:r>
          </a:p>
        </p:txBody>
      </p:sp>
      <p:cxnSp>
        <p:nvCxnSpPr>
          <p:cNvPr id="43" name="Conector recto de flecha 42">
            <a:extLst>
              <a:ext uri="{FF2B5EF4-FFF2-40B4-BE49-F238E27FC236}">
                <a16:creationId xmlns:a16="http://schemas.microsoft.com/office/drawing/2014/main" id="{4C9F46BB-649E-B6E4-1FBB-6E75AF7E72BE}"/>
              </a:ext>
            </a:extLst>
          </p:cNvPr>
          <p:cNvCxnSpPr>
            <a:cxnSpLocks/>
            <a:endCxn id="44" idx="2"/>
          </p:cNvCxnSpPr>
          <p:nvPr/>
        </p:nvCxnSpPr>
        <p:spPr>
          <a:xfrm>
            <a:off x="3384331" y="5229754"/>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08B245A7-8DEF-2DE9-A293-6C2962C8874C}"/>
              </a:ext>
            </a:extLst>
          </p:cNvPr>
          <p:cNvSpPr/>
          <p:nvPr/>
        </p:nvSpPr>
        <p:spPr>
          <a:xfrm>
            <a:off x="4002169" y="5077354"/>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45" name="Conector recto de flecha 44">
            <a:extLst>
              <a:ext uri="{FF2B5EF4-FFF2-40B4-BE49-F238E27FC236}">
                <a16:creationId xmlns:a16="http://schemas.microsoft.com/office/drawing/2014/main" id="{C17C1EB6-01A4-8164-0E39-716FC2570BD6}"/>
              </a:ext>
            </a:extLst>
          </p:cNvPr>
          <p:cNvCxnSpPr>
            <a:cxnSpLocks/>
            <a:stCxn id="54" idx="0"/>
            <a:endCxn id="46" idx="2"/>
          </p:cNvCxnSpPr>
          <p:nvPr/>
        </p:nvCxnSpPr>
        <p:spPr>
          <a:xfrm flipV="1">
            <a:off x="6844222" y="4624656"/>
            <a:ext cx="782596" cy="4526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6" name="Elipse 45">
            <a:extLst>
              <a:ext uri="{FF2B5EF4-FFF2-40B4-BE49-F238E27FC236}">
                <a16:creationId xmlns:a16="http://schemas.microsoft.com/office/drawing/2014/main" id="{3784238B-B70C-C795-039D-4858811397FD}"/>
              </a:ext>
            </a:extLst>
          </p:cNvPr>
          <p:cNvSpPr/>
          <p:nvPr/>
        </p:nvSpPr>
        <p:spPr>
          <a:xfrm>
            <a:off x="7626818" y="4472256"/>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a:t>
            </a:r>
          </a:p>
        </p:txBody>
      </p:sp>
      <p:cxnSp>
        <p:nvCxnSpPr>
          <p:cNvPr id="47" name="Conector recto de flecha 46">
            <a:extLst>
              <a:ext uri="{FF2B5EF4-FFF2-40B4-BE49-F238E27FC236}">
                <a16:creationId xmlns:a16="http://schemas.microsoft.com/office/drawing/2014/main" id="{DD1840AA-3F20-7C89-6622-2341C3722A57}"/>
              </a:ext>
            </a:extLst>
          </p:cNvPr>
          <p:cNvCxnSpPr>
            <a:cxnSpLocks/>
            <a:endCxn id="48" idx="2"/>
          </p:cNvCxnSpPr>
          <p:nvPr/>
        </p:nvCxnSpPr>
        <p:spPr>
          <a:xfrm>
            <a:off x="7923379" y="4624656"/>
            <a:ext cx="617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3799AAB3-C148-F352-5B9E-A14041257DF0}"/>
              </a:ext>
            </a:extLst>
          </p:cNvPr>
          <p:cNvSpPr/>
          <p:nvPr/>
        </p:nvSpPr>
        <p:spPr>
          <a:xfrm>
            <a:off x="8541217" y="4472256"/>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a:t>
            </a:r>
          </a:p>
        </p:txBody>
      </p:sp>
      <p:cxnSp>
        <p:nvCxnSpPr>
          <p:cNvPr id="49" name="Conector recto de flecha 48">
            <a:extLst>
              <a:ext uri="{FF2B5EF4-FFF2-40B4-BE49-F238E27FC236}">
                <a16:creationId xmlns:a16="http://schemas.microsoft.com/office/drawing/2014/main" id="{C07102C2-8AD9-645E-3189-BB78330F966D}"/>
              </a:ext>
            </a:extLst>
          </p:cNvPr>
          <p:cNvCxnSpPr>
            <a:cxnSpLocks/>
            <a:endCxn id="50" idx="2"/>
          </p:cNvCxnSpPr>
          <p:nvPr/>
        </p:nvCxnSpPr>
        <p:spPr>
          <a:xfrm>
            <a:off x="4282255" y="5229754"/>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Elipse 49">
            <a:extLst>
              <a:ext uri="{FF2B5EF4-FFF2-40B4-BE49-F238E27FC236}">
                <a16:creationId xmlns:a16="http://schemas.microsoft.com/office/drawing/2014/main" id="{DCDBDAE1-2934-1AA4-AA0F-562419B1DC37}"/>
              </a:ext>
            </a:extLst>
          </p:cNvPr>
          <p:cNvSpPr/>
          <p:nvPr/>
        </p:nvSpPr>
        <p:spPr>
          <a:xfrm>
            <a:off x="4900093" y="5077354"/>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51" name="Conector recto de flecha 50">
            <a:extLst>
              <a:ext uri="{FF2B5EF4-FFF2-40B4-BE49-F238E27FC236}">
                <a16:creationId xmlns:a16="http://schemas.microsoft.com/office/drawing/2014/main" id="{5E73DD98-7553-8F0A-5C04-96B3AAE2AF9C}"/>
              </a:ext>
            </a:extLst>
          </p:cNvPr>
          <p:cNvCxnSpPr>
            <a:cxnSpLocks/>
            <a:endCxn id="52" idx="2"/>
          </p:cNvCxnSpPr>
          <p:nvPr/>
        </p:nvCxnSpPr>
        <p:spPr>
          <a:xfrm>
            <a:off x="5180179" y="5229754"/>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Elipse 51">
            <a:extLst>
              <a:ext uri="{FF2B5EF4-FFF2-40B4-BE49-F238E27FC236}">
                <a16:creationId xmlns:a16="http://schemas.microsoft.com/office/drawing/2014/main" id="{91EE3161-721D-641E-5280-1837BFBC4E9D}"/>
              </a:ext>
            </a:extLst>
          </p:cNvPr>
          <p:cNvSpPr/>
          <p:nvPr/>
        </p:nvSpPr>
        <p:spPr>
          <a:xfrm>
            <a:off x="5798017" y="5077354"/>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53" name="Conector recto de flecha 52">
            <a:extLst>
              <a:ext uri="{FF2B5EF4-FFF2-40B4-BE49-F238E27FC236}">
                <a16:creationId xmlns:a16="http://schemas.microsoft.com/office/drawing/2014/main" id="{ED163909-9B20-4CB5-FBA6-51247541265F}"/>
              </a:ext>
            </a:extLst>
          </p:cNvPr>
          <p:cNvCxnSpPr>
            <a:cxnSpLocks/>
            <a:endCxn id="54" idx="2"/>
          </p:cNvCxnSpPr>
          <p:nvPr/>
        </p:nvCxnSpPr>
        <p:spPr>
          <a:xfrm>
            <a:off x="6078103" y="5229754"/>
            <a:ext cx="6178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Elipse 53">
            <a:extLst>
              <a:ext uri="{FF2B5EF4-FFF2-40B4-BE49-F238E27FC236}">
                <a16:creationId xmlns:a16="http://schemas.microsoft.com/office/drawing/2014/main" id="{0A4B6910-AC6F-7C98-8BCF-3CB4EDE3A3DC}"/>
              </a:ext>
            </a:extLst>
          </p:cNvPr>
          <p:cNvSpPr/>
          <p:nvPr/>
        </p:nvSpPr>
        <p:spPr>
          <a:xfrm>
            <a:off x="6695941" y="5077354"/>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55" name="Conector recto de flecha 54">
            <a:extLst>
              <a:ext uri="{FF2B5EF4-FFF2-40B4-BE49-F238E27FC236}">
                <a16:creationId xmlns:a16="http://schemas.microsoft.com/office/drawing/2014/main" id="{5FE546ED-D540-3C63-F382-8A505DF02D81}"/>
              </a:ext>
            </a:extLst>
          </p:cNvPr>
          <p:cNvCxnSpPr>
            <a:cxnSpLocks/>
            <a:endCxn id="56" idx="2"/>
          </p:cNvCxnSpPr>
          <p:nvPr/>
        </p:nvCxnSpPr>
        <p:spPr>
          <a:xfrm>
            <a:off x="8837778" y="4624656"/>
            <a:ext cx="61783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11ECCF5E-04C0-FFA7-4190-F643CD6526D1}"/>
              </a:ext>
            </a:extLst>
          </p:cNvPr>
          <p:cNvSpPr/>
          <p:nvPr/>
        </p:nvSpPr>
        <p:spPr>
          <a:xfrm>
            <a:off x="9455616" y="4472256"/>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57" name="Conector recto de flecha 56">
            <a:extLst>
              <a:ext uri="{FF2B5EF4-FFF2-40B4-BE49-F238E27FC236}">
                <a16:creationId xmlns:a16="http://schemas.microsoft.com/office/drawing/2014/main" id="{A77B3BB7-8961-A96F-DC70-2E61710EB040}"/>
              </a:ext>
            </a:extLst>
          </p:cNvPr>
          <p:cNvCxnSpPr>
            <a:cxnSpLocks/>
          </p:cNvCxnSpPr>
          <p:nvPr/>
        </p:nvCxnSpPr>
        <p:spPr>
          <a:xfrm>
            <a:off x="7008980" y="4624656"/>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85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13. How rebase code without using git pull –-rebase?</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1979935"/>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099582" y="1381061"/>
            <a:ext cx="7992835" cy="438701"/>
          </a:xfrm>
        </p:spPr>
        <p:txBody>
          <a:bodyPr rtlCol="0" anchor="ctr">
            <a:normAutofit/>
          </a:bodyPr>
          <a:lstStyle/>
          <a:p>
            <a:pPr marL="0" indent="0">
              <a:buNone/>
            </a:pPr>
            <a:r>
              <a:rPr lang="en-US" sz="2100" dirty="0"/>
              <a:t>Manually rebase your code without using </a:t>
            </a:r>
            <a:r>
              <a:rPr lang="en-US" sz="2100" b="1" dirty="0">
                <a:latin typeface="Courier New" panose="02070309020205020404" pitchFamily="49" charset="0"/>
                <a:cs typeface="Courier New" panose="02070309020205020404" pitchFamily="49" charset="0"/>
              </a:rPr>
              <a:t>git pull --rebase</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15</a:t>
            </a:fld>
            <a:endParaRPr lang="es-MX"/>
          </a:p>
        </p:txBody>
      </p:sp>
      <p:graphicFrame>
        <p:nvGraphicFramePr>
          <p:cNvPr id="5" name="Tabla 4">
            <a:extLst>
              <a:ext uri="{FF2B5EF4-FFF2-40B4-BE49-F238E27FC236}">
                <a16:creationId xmlns:a16="http://schemas.microsoft.com/office/drawing/2014/main" id="{8C848BF9-DBC5-6339-92F1-9D0557FEE08D}"/>
              </a:ext>
            </a:extLst>
          </p:cNvPr>
          <p:cNvGraphicFramePr>
            <a:graphicFrameLocks noGrp="1"/>
          </p:cNvGraphicFramePr>
          <p:nvPr>
            <p:extLst>
              <p:ext uri="{D42A27DB-BD31-4B8C-83A1-F6EECF244321}">
                <p14:modId xmlns:p14="http://schemas.microsoft.com/office/powerpoint/2010/main" val="2730958421"/>
              </p:ext>
            </p:extLst>
          </p:nvPr>
        </p:nvGraphicFramePr>
        <p:xfrm>
          <a:off x="2099582" y="1979935"/>
          <a:ext cx="8908541" cy="852043"/>
        </p:xfrm>
        <a:graphic>
          <a:graphicData uri="http://schemas.openxmlformats.org/drawingml/2006/table">
            <a:tbl>
              <a:tblPr firstRow="1" bandRow="1">
                <a:tableStyleId>{0E3FDE45-AF77-4B5C-9715-49D594BDF05E}</a:tableStyleId>
              </a:tblPr>
              <a:tblGrid>
                <a:gridCol w="3560290">
                  <a:extLst>
                    <a:ext uri="{9D8B030D-6E8A-4147-A177-3AD203B41FA5}">
                      <a16:colId xmlns:a16="http://schemas.microsoft.com/office/drawing/2014/main" val="890638092"/>
                    </a:ext>
                  </a:extLst>
                </a:gridCol>
                <a:gridCol w="5348251">
                  <a:extLst>
                    <a:ext uri="{9D8B030D-6E8A-4147-A177-3AD203B41FA5}">
                      <a16:colId xmlns:a16="http://schemas.microsoft.com/office/drawing/2014/main" val="267417395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s-MX" sz="1200" b="1" spc="-20" dirty="0">
                          <a:latin typeface="Courier New" panose="02070309020205020404" pitchFamily="49" charset="0"/>
                          <a:cs typeface="Courier New" panose="02070309020205020404" pitchFamily="49" charset="0"/>
                        </a:rPr>
                        <a:t>git fetch origin</a:t>
                      </a:r>
                      <a:endParaRPr lang="en-US" sz="1200" b="1" kern="0" dirty="0">
                        <a:latin typeface="Courier New" panose="02070309020205020404" pitchFamily="49" charset="0"/>
                        <a:ea typeface="Times New Roman" panose="02020603050405020304" pitchFamily="18" charset="0"/>
                        <a:cs typeface="Courier New" panose="02070309020205020404" pitchFamily="49" charset="0"/>
                      </a:endParaRPr>
                    </a:p>
                  </a:txBody>
                  <a:tcPr/>
                </a:tc>
                <a:tc>
                  <a:txBody>
                    <a:bodyPr/>
                    <a:lstStyle/>
                    <a:p>
                      <a:pPr marL="0" algn="l" defTabSz="914400" rtl="0" eaLnBrk="1" latinLnBrk="0" hangingPunct="1"/>
                      <a:r>
                        <a:rPr lang="en-US" altLang="es-MX" sz="1200" b="0" spc="-20" dirty="0"/>
                        <a:t>Fetch the latest changes from the remote repository</a:t>
                      </a:r>
                      <a:endParaRPr lang="en-US" sz="1200" b="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2598462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s-MX" sz="1200" b="1" spc="-20" dirty="0">
                          <a:latin typeface="Courier New" panose="02070309020205020404" pitchFamily="49" charset="0"/>
                          <a:cs typeface="Courier New" panose="02070309020205020404" pitchFamily="49" charset="0"/>
                        </a:rPr>
                        <a:t>git rebase origin/main </a:t>
                      </a:r>
                      <a:endParaRPr lang="en-US" sz="1200" b="1" kern="0" dirty="0">
                        <a:effectLst/>
                        <a:latin typeface="Courier New" panose="02070309020205020404" pitchFamily="49" charset="0"/>
                        <a:ea typeface="Times New Roman" panose="02020603050405020304" pitchFamily="18" charset="0"/>
                        <a:cs typeface="Courier New" panose="02070309020205020404" pitchFamily="49" charset="0"/>
                      </a:endParaRPr>
                    </a:p>
                  </a:txBody>
                  <a:tcPr/>
                </a:tc>
                <a:tc>
                  <a:txBody>
                    <a:bodyPr/>
                    <a:lstStyle/>
                    <a:p>
                      <a:pPr>
                        <a:lnSpc>
                          <a:spcPct val="110000"/>
                        </a:lnSpc>
                      </a:pPr>
                      <a:r>
                        <a:rPr lang="en-US" altLang="es-MX" sz="1200" spc="-20" dirty="0"/>
                        <a:t>Rebase your current branch into the fetched changes</a:t>
                      </a:r>
                    </a:p>
                    <a:p>
                      <a:pPr>
                        <a:lnSpc>
                          <a:spcPct val="110000"/>
                        </a:lnSpc>
                        <a:buFont typeface="Arial" panose="020B0604020202020204" pitchFamily="34" charset="0"/>
                        <a:buNone/>
                      </a:pPr>
                      <a:r>
                        <a:rPr lang="en-US" altLang="es-MX" sz="1200" spc="-20" dirty="0"/>
                        <a:t>Replace </a:t>
                      </a:r>
                      <a:r>
                        <a:rPr lang="en-US" altLang="es-MX" sz="1200" b="1" spc="-20" dirty="0"/>
                        <a:t>main</a:t>
                      </a:r>
                      <a:r>
                        <a:rPr lang="en-US" altLang="es-MX" sz="1200" spc="-20" dirty="0"/>
                        <a:t> with the name of the branch you are rebasing into.</a:t>
                      </a:r>
                    </a:p>
                  </a:txBody>
                  <a:tcPr/>
                </a:tc>
                <a:extLst>
                  <a:ext uri="{0D108BD9-81ED-4DB2-BD59-A6C34878D82A}">
                    <a16:rowId xmlns:a16="http://schemas.microsoft.com/office/drawing/2014/main" val="1483257243"/>
                  </a:ext>
                </a:extLst>
              </a:tr>
            </a:tbl>
          </a:graphicData>
        </a:graphic>
      </p:graphicFrame>
    </p:spTree>
    <p:extLst>
      <p:ext uri="{BB962C8B-B14F-4D97-AF65-F5344CB8AC3E}">
        <p14:creationId xmlns:p14="http://schemas.microsoft.com/office/powerpoint/2010/main" val="357634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r>
              <a:rPr lang="en-US" sz="3200" dirty="0"/>
              <a:t>14. Create Commit</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16</a:t>
            </a:fld>
            <a:endParaRPr lang="es-MX"/>
          </a:p>
        </p:txBody>
      </p:sp>
      <p:sp>
        <p:nvSpPr>
          <p:cNvPr id="5" name="Rectángulo: esquinas redondeadas 4">
            <a:extLst>
              <a:ext uri="{FF2B5EF4-FFF2-40B4-BE49-F238E27FC236}">
                <a16:creationId xmlns:a16="http://schemas.microsoft.com/office/drawing/2014/main" id="{03CBDA69-7E05-BADD-2FAF-4839332A9E16}"/>
              </a:ext>
            </a:extLst>
          </p:cNvPr>
          <p:cNvSpPr/>
          <p:nvPr/>
        </p:nvSpPr>
        <p:spPr>
          <a:xfrm>
            <a:off x="2456952" y="4736522"/>
            <a:ext cx="1644034" cy="304800"/>
          </a:xfrm>
          <a:prstGeom prst="roundRect">
            <a:avLst/>
          </a:prstGeom>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Master/Main</a:t>
            </a:r>
          </a:p>
        </p:txBody>
      </p:sp>
      <p:cxnSp>
        <p:nvCxnSpPr>
          <p:cNvPr id="7" name="Conector recto de flecha 6">
            <a:extLst>
              <a:ext uri="{FF2B5EF4-FFF2-40B4-BE49-F238E27FC236}">
                <a16:creationId xmlns:a16="http://schemas.microsoft.com/office/drawing/2014/main" id="{7D4428D7-641A-5020-83B5-EC51A7AB32CC}"/>
              </a:ext>
            </a:extLst>
          </p:cNvPr>
          <p:cNvCxnSpPr>
            <a:cxnSpLocks/>
            <a:endCxn id="8" idx="2"/>
          </p:cNvCxnSpPr>
          <p:nvPr/>
        </p:nvCxnSpPr>
        <p:spPr>
          <a:xfrm>
            <a:off x="4084511" y="4888922"/>
            <a:ext cx="617838"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647C94CD-AE96-2B21-2519-AF1809C60A60}"/>
              </a:ext>
            </a:extLst>
          </p:cNvPr>
          <p:cNvSpPr/>
          <p:nvPr/>
        </p:nvSpPr>
        <p:spPr>
          <a:xfrm>
            <a:off x="4702349" y="4736522"/>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8" name="Conector recto de flecha 17">
            <a:extLst>
              <a:ext uri="{FF2B5EF4-FFF2-40B4-BE49-F238E27FC236}">
                <a16:creationId xmlns:a16="http://schemas.microsoft.com/office/drawing/2014/main" id="{BCE721A6-B2BA-92E6-7AEB-5F07B98B5D84}"/>
              </a:ext>
            </a:extLst>
          </p:cNvPr>
          <p:cNvCxnSpPr>
            <a:cxnSpLocks/>
            <a:endCxn id="19" idx="2"/>
          </p:cNvCxnSpPr>
          <p:nvPr/>
        </p:nvCxnSpPr>
        <p:spPr>
          <a:xfrm>
            <a:off x="4982435" y="4888922"/>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9D6B722E-DC8A-431A-A942-601A1573345B}"/>
              </a:ext>
            </a:extLst>
          </p:cNvPr>
          <p:cNvSpPr/>
          <p:nvPr/>
        </p:nvSpPr>
        <p:spPr>
          <a:xfrm>
            <a:off x="5600273" y="4736522"/>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0" name="Conector recto de flecha 19">
            <a:extLst>
              <a:ext uri="{FF2B5EF4-FFF2-40B4-BE49-F238E27FC236}">
                <a16:creationId xmlns:a16="http://schemas.microsoft.com/office/drawing/2014/main" id="{A4A0261E-8D1A-EAAD-D402-A40C5D15DC2F}"/>
              </a:ext>
            </a:extLst>
          </p:cNvPr>
          <p:cNvCxnSpPr>
            <a:cxnSpLocks/>
            <a:endCxn id="21" idx="2"/>
          </p:cNvCxnSpPr>
          <p:nvPr/>
        </p:nvCxnSpPr>
        <p:spPr>
          <a:xfrm>
            <a:off x="5880359" y="4888922"/>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 name="Elipse 20">
            <a:extLst>
              <a:ext uri="{FF2B5EF4-FFF2-40B4-BE49-F238E27FC236}">
                <a16:creationId xmlns:a16="http://schemas.microsoft.com/office/drawing/2014/main" id="{C7B31384-DC6F-F2C2-54A2-10E7BCE042E5}"/>
              </a:ext>
            </a:extLst>
          </p:cNvPr>
          <p:cNvSpPr/>
          <p:nvPr/>
        </p:nvSpPr>
        <p:spPr>
          <a:xfrm>
            <a:off x="6498197" y="4736522"/>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2" name="Conector recto de flecha 21">
            <a:extLst>
              <a:ext uri="{FF2B5EF4-FFF2-40B4-BE49-F238E27FC236}">
                <a16:creationId xmlns:a16="http://schemas.microsoft.com/office/drawing/2014/main" id="{D5BA443A-419F-AEB3-56CB-B7C5CAC1FDC8}"/>
              </a:ext>
            </a:extLst>
          </p:cNvPr>
          <p:cNvCxnSpPr>
            <a:cxnSpLocks/>
            <a:endCxn id="23" idx="2"/>
          </p:cNvCxnSpPr>
          <p:nvPr/>
        </p:nvCxnSpPr>
        <p:spPr>
          <a:xfrm>
            <a:off x="6778283" y="4888922"/>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4F4614BF-D8E4-70F1-0FD7-F2386A653DDF}"/>
              </a:ext>
            </a:extLst>
          </p:cNvPr>
          <p:cNvSpPr/>
          <p:nvPr/>
        </p:nvSpPr>
        <p:spPr>
          <a:xfrm>
            <a:off x="7396121" y="4736522"/>
            <a:ext cx="296561" cy="3048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E</a:t>
            </a:r>
          </a:p>
        </p:txBody>
      </p:sp>
      <p:cxnSp>
        <p:nvCxnSpPr>
          <p:cNvPr id="29" name="Conector recto de flecha 28">
            <a:extLst>
              <a:ext uri="{FF2B5EF4-FFF2-40B4-BE49-F238E27FC236}">
                <a16:creationId xmlns:a16="http://schemas.microsoft.com/office/drawing/2014/main" id="{749EA3F8-15D4-D37B-7D2A-60BBEAA04DBD}"/>
              </a:ext>
            </a:extLst>
          </p:cNvPr>
          <p:cNvCxnSpPr>
            <a:cxnSpLocks/>
            <a:endCxn id="30" idx="2"/>
          </p:cNvCxnSpPr>
          <p:nvPr/>
        </p:nvCxnSpPr>
        <p:spPr>
          <a:xfrm>
            <a:off x="7676207" y="4874435"/>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 name="Elipse 29">
            <a:extLst>
              <a:ext uri="{FF2B5EF4-FFF2-40B4-BE49-F238E27FC236}">
                <a16:creationId xmlns:a16="http://schemas.microsoft.com/office/drawing/2014/main" id="{96B36EF8-0DCE-9964-3D37-0CE7C14FB55A}"/>
              </a:ext>
            </a:extLst>
          </p:cNvPr>
          <p:cNvSpPr/>
          <p:nvPr/>
        </p:nvSpPr>
        <p:spPr>
          <a:xfrm>
            <a:off x="8294045" y="4722035"/>
            <a:ext cx="296561" cy="3048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F</a:t>
            </a:r>
          </a:p>
        </p:txBody>
      </p:sp>
      <p:sp>
        <p:nvSpPr>
          <p:cNvPr id="14" name="Marcador de texto 13">
            <a:extLst>
              <a:ext uri="{FF2B5EF4-FFF2-40B4-BE49-F238E27FC236}">
                <a16:creationId xmlns:a16="http://schemas.microsoft.com/office/drawing/2014/main" id="{59BADD71-A38D-DC10-907E-CCB0C84B3A55}"/>
              </a:ext>
            </a:extLst>
          </p:cNvPr>
          <p:cNvSpPr>
            <a:spLocks noGrp="1"/>
          </p:cNvSpPr>
          <p:nvPr>
            <p:ph type="body" sz="quarter" idx="21"/>
          </p:nvPr>
        </p:nvSpPr>
        <p:spPr>
          <a:xfrm>
            <a:off x="2084009" y="1277620"/>
            <a:ext cx="7441654" cy="988502"/>
          </a:xfrm>
        </p:spPr>
        <p:txBody>
          <a:bodyPr>
            <a:normAutofit fontScale="92500" lnSpcReduction="10000"/>
          </a:bodyPr>
          <a:lstStyle/>
          <a:p>
            <a:r>
              <a:rPr lang="en-US" dirty="0"/>
              <a:t>A commit is a snapshot of the state of the project at a specific time, git saves changes to each file, allowing you to revert to this version if needed.</a:t>
            </a:r>
          </a:p>
        </p:txBody>
      </p:sp>
      <p:sp>
        <p:nvSpPr>
          <p:cNvPr id="33" name="Rectángulo: esquinas redondeadas 32">
            <a:extLst>
              <a:ext uri="{FF2B5EF4-FFF2-40B4-BE49-F238E27FC236}">
                <a16:creationId xmlns:a16="http://schemas.microsoft.com/office/drawing/2014/main" id="{5C083BED-FE0C-F529-9F85-AA08AB5C01E2}"/>
              </a:ext>
            </a:extLst>
          </p:cNvPr>
          <p:cNvSpPr/>
          <p:nvPr/>
        </p:nvSpPr>
        <p:spPr>
          <a:xfrm>
            <a:off x="4702349" y="5533334"/>
            <a:ext cx="1155677" cy="304800"/>
          </a:xfrm>
          <a:prstGeom prst="roundRect">
            <a:avLst/>
          </a:prstGeom>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commits</a:t>
            </a:r>
          </a:p>
        </p:txBody>
      </p:sp>
      <p:cxnSp>
        <p:nvCxnSpPr>
          <p:cNvPr id="35" name="Conector recto de flecha 34">
            <a:extLst>
              <a:ext uri="{FF2B5EF4-FFF2-40B4-BE49-F238E27FC236}">
                <a16:creationId xmlns:a16="http://schemas.microsoft.com/office/drawing/2014/main" id="{345FCEEA-F752-D64B-CEEA-A3CBE374D79D}"/>
              </a:ext>
            </a:extLst>
          </p:cNvPr>
          <p:cNvCxnSpPr/>
          <p:nvPr/>
        </p:nvCxnSpPr>
        <p:spPr>
          <a:xfrm flipV="1">
            <a:off x="4850629" y="5081545"/>
            <a:ext cx="0" cy="41757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6BA0C3F8-66C4-1210-098F-90EFABAC5835}"/>
              </a:ext>
            </a:extLst>
          </p:cNvPr>
          <p:cNvCxnSpPr/>
          <p:nvPr/>
        </p:nvCxnSpPr>
        <p:spPr>
          <a:xfrm flipV="1">
            <a:off x="5716687" y="5081545"/>
            <a:ext cx="0" cy="41757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Tabla 37">
            <a:extLst>
              <a:ext uri="{FF2B5EF4-FFF2-40B4-BE49-F238E27FC236}">
                <a16:creationId xmlns:a16="http://schemas.microsoft.com/office/drawing/2014/main" id="{17EE3ABA-15E2-AC93-5A58-61937AAEE0A9}"/>
              </a:ext>
            </a:extLst>
          </p:cNvPr>
          <p:cNvGraphicFramePr>
            <a:graphicFrameLocks noGrp="1"/>
          </p:cNvGraphicFramePr>
          <p:nvPr>
            <p:extLst>
              <p:ext uri="{D42A27DB-BD31-4B8C-83A1-F6EECF244321}">
                <p14:modId xmlns:p14="http://schemas.microsoft.com/office/powerpoint/2010/main" val="1058893637"/>
              </p:ext>
            </p:extLst>
          </p:nvPr>
        </p:nvGraphicFramePr>
        <p:xfrm>
          <a:off x="389613" y="2373085"/>
          <a:ext cx="10726310" cy="1742440"/>
        </p:xfrm>
        <a:graphic>
          <a:graphicData uri="http://schemas.openxmlformats.org/drawingml/2006/table">
            <a:tbl>
              <a:tblPr firstRow="1" bandRow="1">
                <a:tableStyleId>{72833802-FEF1-4C79-8D5D-14CF1EAF98D9}</a:tableStyleId>
              </a:tblPr>
              <a:tblGrid>
                <a:gridCol w="3755667">
                  <a:extLst>
                    <a:ext uri="{9D8B030D-6E8A-4147-A177-3AD203B41FA5}">
                      <a16:colId xmlns:a16="http://schemas.microsoft.com/office/drawing/2014/main" val="355893255"/>
                    </a:ext>
                  </a:extLst>
                </a:gridCol>
                <a:gridCol w="6970643">
                  <a:extLst>
                    <a:ext uri="{9D8B030D-6E8A-4147-A177-3AD203B41FA5}">
                      <a16:colId xmlns:a16="http://schemas.microsoft.com/office/drawing/2014/main" val="2361046791"/>
                    </a:ext>
                  </a:extLst>
                </a:gridCol>
              </a:tblGrid>
              <a:tr h="370840">
                <a:tc>
                  <a:txBody>
                    <a:bodyPr/>
                    <a:lstStyle/>
                    <a:p>
                      <a:r>
                        <a:rPr lang="en-US" sz="1400" dirty="0"/>
                        <a:t>Command</a:t>
                      </a:r>
                    </a:p>
                  </a:txBody>
                  <a:tcPr/>
                </a:tc>
                <a:tc>
                  <a:txBody>
                    <a:bodyPr/>
                    <a:lstStyle/>
                    <a:p>
                      <a:r>
                        <a:rPr lang="en-US" sz="1400" dirty="0"/>
                        <a:t>Description</a:t>
                      </a:r>
                    </a:p>
                  </a:txBody>
                  <a:tcPr/>
                </a:tc>
                <a:extLst>
                  <a:ext uri="{0D108BD9-81ED-4DB2-BD59-A6C34878D82A}">
                    <a16:rowId xmlns:a16="http://schemas.microsoft.com/office/drawing/2014/main" val="17632485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1" i="0" u="none" strike="noStrike" kern="1200" dirty="0" err="1">
                          <a:solidFill>
                            <a:schemeClr val="tx1"/>
                          </a:solidFill>
                          <a:effectLst/>
                          <a:latin typeface="Courier New" panose="02070309020205020404" pitchFamily="49" charset="0"/>
                          <a:ea typeface="+mn-ea"/>
                          <a:cs typeface="Courier New" panose="02070309020205020404" pitchFamily="49" charset="0"/>
                        </a:rPr>
                        <a:t>git</a:t>
                      </a:r>
                      <a:r>
                        <a:rPr lang="es-MX" sz="1400" b="1" i="0" u="none" strike="noStrike" kern="1200" dirty="0">
                          <a:solidFill>
                            <a:schemeClr val="tx1"/>
                          </a:solidFill>
                          <a:effectLst/>
                          <a:latin typeface="Courier New" panose="02070309020205020404" pitchFamily="49" charset="0"/>
                          <a:ea typeface="+mn-ea"/>
                          <a:cs typeface="Courier New" panose="02070309020205020404" pitchFamily="49" charset="0"/>
                        </a:rPr>
                        <a:t> </a:t>
                      </a:r>
                      <a:r>
                        <a:rPr lang="es-MX" sz="1400" b="1" i="0" u="none" strike="noStrike" kern="1200" dirty="0" err="1">
                          <a:solidFill>
                            <a:schemeClr val="tx1"/>
                          </a:solidFill>
                          <a:effectLst/>
                          <a:latin typeface="Courier New" panose="02070309020205020404" pitchFamily="49" charset="0"/>
                          <a:ea typeface="+mn-ea"/>
                          <a:cs typeface="Courier New" panose="02070309020205020404" pitchFamily="49" charset="0"/>
                        </a:rPr>
                        <a:t>commit</a:t>
                      </a:r>
                      <a:r>
                        <a:rPr lang="es-MX" sz="1400" b="1" i="0" u="none" strike="noStrike" kern="1200" dirty="0">
                          <a:solidFill>
                            <a:schemeClr val="tx1"/>
                          </a:solidFill>
                          <a:effectLst/>
                          <a:latin typeface="Courier New" panose="02070309020205020404" pitchFamily="49" charset="0"/>
                          <a:ea typeface="+mn-ea"/>
                          <a:cs typeface="Courier New" panose="02070309020205020404" pitchFamily="49" charset="0"/>
                        </a:rPr>
                        <a:t> -m </a:t>
                      </a:r>
                      <a:r>
                        <a:rPr lang="es-MX" sz="1400" b="0" i="0" u="none" strike="noStrike" kern="1200" dirty="0">
                          <a:solidFill>
                            <a:schemeClr val="tx1"/>
                          </a:solidFill>
                          <a:effectLst/>
                          <a:latin typeface="Courier New" panose="02070309020205020404" pitchFamily="49" charset="0"/>
                          <a:ea typeface="+mn-ea"/>
                          <a:cs typeface="Courier New" panose="02070309020205020404" pitchFamily="49" charset="0"/>
                        </a:rPr>
                        <a:t>"</a:t>
                      </a:r>
                      <a:r>
                        <a:rPr lang="es-MX" sz="1400" b="0" i="0" u="none" strike="noStrike" kern="1200" dirty="0" err="1">
                          <a:solidFill>
                            <a:schemeClr val="tx1"/>
                          </a:solidFill>
                          <a:effectLst/>
                          <a:latin typeface="Courier New" panose="02070309020205020404" pitchFamily="49" charset="0"/>
                          <a:ea typeface="+mn-ea"/>
                          <a:cs typeface="Courier New" panose="02070309020205020404" pitchFamily="49" charset="0"/>
                        </a:rPr>
                        <a:t>commit</a:t>
                      </a:r>
                      <a:r>
                        <a:rPr lang="es-MX" sz="1400" b="0" i="0" u="none" strike="noStrike" kern="1200" dirty="0">
                          <a:solidFill>
                            <a:schemeClr val="tx1"/>
                          </a:solidFill>
                          <a:effectLst/>
                          <a:latin typeface="Courier New" panose="02070309020205020404" pitchFamily="49" charset="0"/>
                          <a:ea typeface="+mn-ea"/>
                          <a:cs typeface="Courier New" panose="02070309020205020404" pitchFamily="49" charset="0"/>
                        </a:rPr>
                        <a:t> </a:t>
                      </a:r>
                      <a:r>
                        <a:rPr lang="es-MX" sz="1400" b="0" i="0" u="none" strike="noStrike" kern="1200" dirty="0" err="1">
                          <a:solidFill>
                            <a:schemeClr val="tx1"/>
                          </a:solidFill>
                          <a:effectLst/>
                          <a:latin typeface="Courier New" panose="02070309020205020404" pitchFamily="49" charset="0"/>
                          <a:ea typeface="+mn-ea"/>
                          <a:cs typeface="Courier New" panose="02070309020205020404" pitchFamily="49" charset="0"/>
                        </a:rPr>
                        <a:t>message</a:t>
                      </a:r>
                      <a:r>
                        <a:rPr lang="es-MX" sz="1400" b="0" i="0" u="none" strike="noStrike" kern="1200" dirty="0">
                          <a:solidFill>
                            <a:schemeClr val="tx1"/>
                          </a:solidFill>
                          <a:effectLst/>
                          <a:latin typeface="Courier New" panose="02070309020205020404" pitchFamily="49" charset="0"/>
                          <a:ea typeface="+mn-ea"/>
                          <a:cs typeface="Courier New" panose="02070309020205020404" pitchFamily="49" charset="0"/>
                        </a:rPr>
                        <a:t>"</a:t>
                      </a:r>
                      <a:r>
                        <a:rPr lang="es-MX" sz="1400" b="0" i="0" kern="1200" dirty="0">
                          <a:solidFill>
                            <a:schemeClr val="tx1"/>
                          </a:solidFill>
                          <a:effectLst/>
                          <a:latin typeface="Courier New" panose="02070309020205020404" pitchFamily="49" charset="0"/>
                          <a:ea typeface="+mn-ea"/>
                          <a:cs typeface="Courier New" panose="02070309020205020404" pitchFamily="49" charset="0"/>
                        </a:rPr>
                        <a:t>​</a:t>
                      </a:r>
                    </a:p>
                  </a:txBody>
                  <a:tcPr/>
                </a:tc>
                <a:tc>
                  <a:txBody>
                    <a:bodyPr/>
                    <a:lstStyle/>
                    <a:p>
                      <a:r>
                        <a:rPr lang="en-US" sz="1400" dirty="0"/>
                        <a:t>Create a new commit.</a:t>
                      </a:r>
                    </a:p>
                    <a:p>
                      <a:r>
                        <a:rPr lang="en-US" sz="1400" dirty="0"/>
                        <a:t>Each commit includes:</a:t>
                      </a:r>
                    </a:p>
                    <a:p>
                      <a:r>
                        <a:rPr lang="en-US" sz="1400" b="1" dirty="0"/>
                        <a:t>A unique identifier</a:t>
                      </a:r>
                      <a:r>
                        <a:rPr lang="en-US" sz="1400" dirty="0"/>
                        <a:t>: </a:t>
                      </a:r>
                    </a:p>
                    <a:p>
                      <a:r>
                        <a:rPr lang="en-US" sz="1400" dirty="0"/>
                        <a:t>A SHA-1 hash that ensures the commit’s integrity and uniqueness.</a:t>
                      </a:r>
                    </a:p>
                    <a:p>
                      <a:r>
                        <a:rPr lang="en-US" sz="1400" b="1" dirty="0"/>
                        <a:t>A commit message</a:t>
                      </a:r>
                    </a:p>
                    <a:p>
                      <a:r>
                        <a:rPr lang="en-US" sz="1400" b="1" dirty="0"/>
                        <a:t>Metadata</a:t>
                      </a:r>
                      <a:r>
                        <a:rPr lang="en-US" sz="1400" dirty="0"/>
                        <a:t>: Information such as the author, timestamp, and parent commit(s).</a:t>
                      </a:r>
                    </a:p>
                  </a:txBody>
                  <a:tcPr/>
                </a:tc>
                <a:extLst>
                  <a:ext uri="{0D108BD9-81ED-4DB2-BD59-A6C34878D82A}">
                    <a16:rowId xmlns:a16="http://schemas.microsoft.com/office/drawing/2014/main" val="1582930499"/>
                  </a:ext>
                </a:extLst>
              </a:tr>
            </a:tbl>
          </a:graphicData>
        </a:graphic>
      </p:graphicFrame>
    </p:spTree>
    <p:extLst>
      <p:ext uri="{BB962C8B-B14F-4D97-AF65-F5344CB8AC3E}">
        <p14:creationId xmlns:p14="http://schemas.microsoft.com/office/powerpoint/2010/main" val="370579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vert="horz" lIns="91440" tIns="45720" rIns="91440" bIns="45720" rtlCol="0" anchor="t">
            <a:noAutofit/>
          </a:bodyPr>
          <a:lstStyle/>
          <a:p>
            <a:pPr algn="l"/>
            <a:r>
              <a:rPr lang="en-US" sz="3200" dirty="0"/>
              <a:t>15. </a:t>
            </a:r>
            <a:r>
              <a:rPr lang="es-MX" sz="3200" dirty="0" err="1"/>
              <a:t>Update</a:t>
            </a:r>
            <a:r>
              <a:rPr lang="es-MX" sz="3200" dirty="0"/>
              <a:t> </a:t>
            </a:r>
            <a:r>
              <a:rPr lang="es-MX" sz="3200" dirty="0" err="1"/>
              <a:t>Commit</a:t>
            </a:r>
            <a:r>
              <a:rPr lang="es-MX" sz="3200" dirty="0"/>
              <a:t> </a:t>
            </a:r>
            <a:r>
              <a:rPr lang="es-MX" sz="3200" dirty="0" err="1"/>
              <a:t>Message</a:t>
            </a:r>
            <a:endParaRPr lang="en-US" sz="3200" dirty="0"/>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17</a:t>
            </a:fld>
            <a:endParaRPr lang="es-MX"/>
          </a:p>
        </p:txBody>
      </p:sp>
      <p:sp>
        <p:nvSpPr>
          <p:cNvPr id="14" name="Marcador de texto 13">
            <a:extLst>
              <a:ext uri="{FF2B5EF4-FFF2-40B4-BE49-F238E27FC236}">
                <a16:creationId xmlns:a16="http://schemas.microsoft.com/office/drawing/2014/main" id="{59BADD71-A38D-DC10-907E-CCB0C84B3A55}"/>
              </a:ext>
            </a:extLst>
          </p:cNvPr>
          <p:cNvSpPr>
            <a:spLocks noGrp="1"/>
          </p:cNvSpPr>
          <p:nvPr>
            <p:ph type="body" sz="quarter" idx="21"/>
          </p:nvPr>
        </p:nvSpPr>
        <p:spPr>
          <a:xfrm>
            <a:off x="2084009" y="1277620"/>
            <a:ext cx="7441654" cy="988502"/>
          </a:xfrm>
        </p:spPr>
        <p:txBody>
          <a:bodyPr>
            <a:normAutofit fontScale="92500" lnSpcReduction="10000"/>
          </a:bodyPr>
          <a:lstStyle/>
          <a:p>
            <a:r>
              <a:rPr lang="en-US" dirty="0"/>
              <a:t>A commit is a snapshot of the state of the project at a specific time, git saves changes to each file, allowing you to revert to this version if needed.</a:t>
            </a:r>
          </a:p>
        </p:txBody>
      </p:sp>
      <p:graphicFrame>
        <p:nvGraphicFramePr>
          <p:cNvPr id="38" name="Tabla 37">
            <a:extLst>
              <a:ext uri="{FF2B5EF4-FFF2-40B4-BE49-F238E27FC236}">
                <a16:creationId xmlns:a16="http://schemas.microsoft.com/office/drawing/2014/main" id="{17EE3ABA-15E2-AC93-5A58-61937AAEE0A9}"/>
              </a:ext>
            </a:extLst>
          </p:cNvPr>
          <p:cNvGraphicFramePr>
            <a:graphicFrameLocks noGrp="1"/>
          </p:cNvGraphicFramePr>
          <p:nvPr>
            <p:extLst>
              <p:ext uri="{D42A27DB-BD31-4B8C-83A1-F6EECF244321}">
                <p14:modId xmlns:p14="http://schemas.microsoft.com/office/powerpoint/2010/main" val="1826825796"/>
              </p:ext>
            </p:extLst>
          </p:nvPr>
        </p:nvGraphicFramePr>
        <p:xfrm>
          <a:off x="389614" y="2373085"/>
          <a:ext cx="10169718" cy="2113280"/>
        </p:xfrm>
        <a:graphic>
          <a:graphicData uri="http://schemas.openxmlformats.org/drawingml/2006/table">
            <a:tbl>
              <a:tblPr firstRow="1" bandRow="1">
                <a:tableStyleId>{72833802-FEF1-4C79-8D5D-14CF1EAF98D9}</a:tableStyleId>
              </a:tblPr>
              <a:tblGrid>
                <a:gridCol w="5084859">
                  <a:extLst>
                    <a:ext uri="{9D8B030D-6E8A-4147-A177-3AD203B41FA5}">
                      <a16:colId xmlns:a16="http://schemas.microsoft.com/office/drawing/2014/main" val="355893255"/>
                    </a:ext>
                  </a:extLst>
                </a:gridCol>
                <a:gridCol w="5084859">
                  <a:extLst>
                    <a:ext uri="{9D8B030D-6E8A-4147-A177-3AD203B41FA5}">
                      <a16:colId xmlns:a16="http://schemas.microsoft.com/office/drawing/2014/main" val="2361046791"/>
                    </a:ext>
                  </a:extLst>
                </a:gridCol>
              </a:tblGrid>
              <a:tr h="370840">
                <a:tc>
                  <a:txBody>
                    <a:bodyPr/>
                    <a:lstStyle/>
                    <a:p>
                      <a:r>
                        <a:rPr lang="en-US" sz="1400" dirty="0"/>
                        <a:t>Command</a:t>
                      </a:r>
                    </a:p>
                  </a:txBody>
                  <a:tcPr/>
                </a:tc>
                <a:tc>
                  <a:txBody>
                    <a:bodyPr/>
                    <a:lstStyle/>
                    <a:p>
                      <a:r>
                        <a:rPr lang="en-US" sz="1400" dirty="0"/>
                        <a:t>Description</a:t>
                      </a:r>
                    </a:p>
                  </a:txBody>
                  <a:tcPr/>
                </a:tc>
                <a:extLst>
                  <a:ext uri="{0D108BD9-81ED-4DB2-BD59-A6C34878D82A}">
                    <a16:rowId xmlns:a16="http://schemas.microsoft.com/office/drawing/2014/main" val="17632485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0" dirty="0">
                          <a:latin typeface="Courier New" panose="02070309020205020404" pitchFamily="49" charset="0"/>
                          <a:cs typeface="Courier New" panose="02070309020205020404" pitchFamily="49" charset="0"/>
                        </a:rPr>
                        <a:t>git commit --amend –m </a:t>
                      </a:r>
                      <a:r>
                        <a:rPr lang="en-US" sz="1400" kern="0" dirty="0">
                          <a:latin typeface="Courier New" panose="02070309020205020404" pitchFamily="49" charset="0"/>
                          <a:cs typeface="Courier New" panose="02070309020205020404" pitchFamily="49" charset="0"/>
                        </a:rPr>
                        <a:t>“New commit message”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Change the message of the most recent commit.</a:t>
                      </a:r>
                    </a:p>
                  </a:txBody>
                  <a:tcPr/>
                </a:tc>
                <a:extLst>
                  <a:ext uri="{0D108BD9-81ED-4DB2-BD59-A6C34878D82A}">
                    <a16:rowId xmlns:a16="http://schemas.microsoft.com/office/drawing/2014/main" val="2376521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1" kern="0" dirty="0" err="1">
                          <a:latin typeface="Courier New" panose="02070309020205020404" pitchFamily="49" charset="0"/>
                          <a:cs typeface="Courier New" panose="02070309020205020404" pitchFamily="49" charset="0"/>
                        </a:rPr>
                        <a:t>git</a:t>
                      </a:r>
                      <a:r>
                        <a:rPr lang="es-MX" sz="1400" b="1" kern="0" dirty="0">
                          <a:latin typeface="Courier New" panose="02070309020205020404" pitchFamily="49" charset="0"/>
                          <a:cs typeface="Courier New" panose="02070309020205020404" pitchFamily="49" charset="0"/>
                        </a:rPr>
                        <a:t> rebase -i HEAD~N</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400" b="1" kern="1200" dirty="0" err="1">
                          <a:solidFill>
                            <a:schemeClr val="tx1"/>
                          </a:solidFill>
                          <a:latin typeface="+mn-lt"/>
                          <a:ea typeface="+mn-ea"/>
                          <a:cs typeface="+mn-cs"/>
                        </a:rPr>
                        <a:t>Start</a:t>
                      </a:r>
                      <a:r>
                        <a:rPr lang="es-MX" sz="1400" b="1" kern="1200" dirty="0">
                          <a:solidFill>
                            <a:schemeClr val="tx1"/>
                          </a:solidFill>
                          <a:latin typeface="+mn-lt"/>
                          <a:ea typeface="+mn-ea"/>
                          <a:cs typeface="+mn-cs"/>
                        </a:rPr>
                        <a:t> </a:t>
                      </a:r>
                      <a:r>
                        <a:rPr lang="es-MX" sz="1400" b="1" kern="1200" dirty="0" err="1">
                          <a:solidFill>
                            <a:schemeClr val="tx1"/>
                          </a:solidFill>
                          <a:latin typeface="+mn-lt"/>
                          <a:ea typeface="+mn-ea"/>
                          <a:cs typeface="+mn-cs"/>
                        </a:rPr>
                        <a:t>an</a:t>
                      </a:r>
                      <a:r>
                        <a:rPr lang="es-MX" sz="1400" b="1" kern="1200" dirty="0">
                          <a:solidFill>
                            <a:schemeClr val="tx1"/>
                          </a:solidFill>
                          <a:latin typeface="+mn-lt"/>
                          <a:ea typeface="+mn-ea"/>
                          <a:cs typeface="+mn-cs"/>
                        </a:rPr>
                        <a:t> interactive rebase</a:t>
                      </a:r>
                      <a:endParaRPr lang="en-US" sz="14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Replace N with the number of commits you want to go 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Change </a:t>
                      </a:r>
                      <a:r>
                        <a:rPr lang="en-US" sz="1400" b="1" kern="1200" dirty="0">
                          <a:solidFill>
                            <a:schemeClr val="tx1"/>
                          </a:solidFill>
                          <a:latin typeface="+mn-lt"/>
                          <a:ea typeface="+mn-ea"/>
                          <a:cs typeface="+mn-cs"/>
                        </a:rPr>
                        <a:t>pick</a:t>
                      </a:r>
                      <a:r>
                        <a:rPr lang="en-US" sz="1400" kern="1200" dirty="0">
                          <a:solidFill>
                            <a:schemeClr val="tx1"/>
                          </a:solidFill>
                          <a:latin typeface="+mn-lt"/>
                          <a:ea typeface="+mn-ea"/>
                          <a:cs typeface="+mn-cs"/>
                        </a:rPr>
                        <a:t> to </a:t>
                      </a:r>
                      <a:r>
                        <a:rPr lang="en-US" sz="1400" b="1" kern="1200" dirty="0">
                          <a:solidFill>
                            <a:schemeClr val="tx1"/>
                          </a:solidFill>
                          <a:latin typeface="+mn-lt"/>
                          <a:ea typeface="+mn-ea"/>
                          <a:cs typeface="+mn-cs"/>
                        </a:rPr>
                        <a:t>reword</a:t>
                      </a:r>
                      <a:r>
                        <a:rPr lang="en-US" sz="1400" kern="1200" dirty="0">
                          <a:solidFill>
                            <a:schemeClr val="tx1"/>
                          </a:solidFill>
                          <a:latin typeface="+mn-lt"/>
                          <a:ea typeface="+mn-ea"/>
                          <a:cs typeface="+mn-cs"/>
                        </a:rPr>
                        <a:t> for the commit you want to rename, then save and close the editor.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Git will prompt you to edit the commit message.</a:t>
                      </a:r>
                    </a:p>
                    <a:p>
                      <a:endParaRPr lang="en-US" sz="1400" dirty="0"/>
                    </a:p>
                  </a:txBody>
                  <a:tcPr/>
                </a:tc>
                <a:extLst>
                  <a:ext uri="{0D108BD9-81ED-4DB2-BD59-A6C34878D82A}">
                    <a16:rowId xmlns:a16="http://schemas.microsoft.com/office/drawing/2014/main" val="1027800921"/>
                  </a:ext>
                </a:extLst>
              </a:tr>
            </a:tbl>
          </a:graphicData>
        </a:graphic>
      </p:graphicFrame>
    </p:spTree>
    <p:extLst>
      <p:ext uri="{BB962C8B-B14F-4D97-AF65-F5344CB8AC3E}">
        <p14:creationId xmlns:p14="http://schemas.microsoft.com/office/powerpoint/2010/main" val="182258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16. Undo</a:t>
            </a:r>
            <a:r>
              <a:rPr lang="es-MX" sz="3200" dirty="0"/>
              <a:t> </a:t>
            </a:r>
            <a:r>
              <a:rPr lang="en-US" sz="3200" dirty="0"/>
              <a:t>Commit</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18</a:t>
            </a:fld>
            <a:endParaRPr lang="es-MX"/>
          </a:p>
        </p:txBody>
      </p:sp>
      <p:graphicFrame>
        <p:nvGraphicFramePr>
          <p:cNvPr id="6" name="Tabla 5">
            <a:extLst>
              <a:ext uri="{FF2B5EF4-FFF2-40B4-BE49-F238E27FC236}">
                <a16:creationId xmlns:a16="http://schemas.microsoft.com/office/drawing/2014/main" id="{1335586E-AF83-7729-7973-FE8754E6DEC2}"/>
              </a:ext>
            </a:extLst>
          </p:cNvPr>
          <p:cNvGraphicFramePr>
            <a:graphicFrameLocks noGrp="1"/>
          </p:cNvGraphicFramePr>
          <p:nvPr>
            <p:extLst>
              <p:ext uri="{D42A27DB-BD31-4B8C-83A1-F6EECF244321}">
                <p14:modId xmlns:p14="http://schemas.microsoft.com/office/powerpoint/2010/main" val="3547810495"/>
              </p:ext>
            </p:extLst>
          </p:nvPr>
        </p:nvGraphicFramePr>
        <p:xfrm>
          <a:off x="524785" y="1681321"/>
          <a:ext cx="11170825" cy="2758440"/>
        </p:xfrm>
        <a:graphic>
          <a:graphicData uri="http://schemas.openxmlformats.org/drawingml/2006/table">
            <a:tbl>
              <a:tblPr firstRow="1" bandRow="1">
                <a:tableStyleId>{72833802-FEF1-4C79-8D5D-14CF1EAF98D9}</a:tableStyleId>
              </a:tblPr>
              <a:tblGrid>
                <a:gridCol w="3531208">
                  <a:extLst>
                    <a:ext uri="{9D8B030D-6E8A-4147-A177-3AD203B41FA5}">
                      <a16:colId xmlns:a16="http://schemas.microsoft.com/office/drawing/2014/main" val="355893255"/>
                    </a:ext>
                  </a:extLst>
                </a:gridCol>
                <a:gridCol w="7639617">
                  <a:extLst>
                    <a:ext uri="{9D8B030D-6E8A-4147-A177-3AD203B41FA5}">
                      <a16:colId xmlns:a16="http://schemas.microsoft.com/office/drawing/2014/main" val="2361046791"/>
                    </a:ext>
                  </a:extLst>
                </a:gridCol>
              </a:tblGrid>
              <a:tr h="370840">
                <a:tc>
                  <a:txBody>
                    <a:bodyPr/>
                    <a:lstStyle/>
                    <a:p>
                      <a:r>
                        <a:rPr lang="en-US" sz="1600" dirty="0"/>
                        <a:t>Command</a:t>
                      </a:r>
                    </a:p>
                  </a:txBody>
                  <a:tcPr/>
                </a:tc>
                <a:tc>
                  <a:txBody>
                    <a:bodyPr/>
                    <a:lstStyle/>
                    <a:p>
                      <a:r>
                        <a:rPr lang="en-US" sz="1600" dirty="0"/>
                        <a:t>Description</a:t>
                      </a:r>
                    </a:p>
                  </a:txBody>
                  <a:tcPr/>
                </a:tc>
                <a:extLst>
                  <a:ext uri="{0D108BD9-81ED-4DB2-BD59-A6C34878D82A}">
                    <a16:rowId xmlns:a16="http://schemas.microsoft.com/office/drawing/2014/main" val="17632485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0" dirty="0">
                          <a:latin typeface="Courier New" panose="02070309020205020404" pitchFamily="49" charset="0"/>
                          <a:cs typeface="Courier New" panose="02070309020205020404" pitchFamily="49" charset="0"/>
                        </a:rPr>
                        <a:t>git reset --soft HEAD~</a:t>
                      </a:r>
                      <a:r>
                        <a:rPr lang="en-US" sz="1600" kern="0" dirty="0">
                          <a:latin typeface="Courier New" panose="02070309020205020404" pitchFamily="49" charset="0"/>
                          <a:cs typeface="Courier New" panose="02070309020205020404" pitchFamily="49" charset="0"/>
                        </a:rPr>
                        <a:t>1</a:t>
                      </a:r>
                    </a:p>
                  </a:txBody>
                  <a:tcPr/>
                </a:tc>
                <a:tc>
                  <a:txBody>
                    <a:bodyPr/>
                    <a:lstStyle/>
                    <a:p>
                      <a:r>
                        <a:rPr lang="en-US" sz="1600" b="1" i="0" kern="1200" dirty="0">
                          <a:solidFill>
                            <a:schemeClr val="tx1"/>
                          </a:solidFill>
                          <a:effectLst/>
                          <a:latin typeface="+mn-lt"/>
                          <a:ea typeface="+mn-ea"/>
                          <a:cs typeface="+mn-cs"/>
                        </a:rPr>
                        <a:t>Soft:  </a:t>
                      </a:r>
                      <a:r>
                        <a:rPr lang="en-US" sz="1600" b="0" i="0" kern="1200" dirty="0">
                          <a:solidFill>
                            <a:schemeClr val="tx1"/>
                          </a:solidFill>
                          <a:effectLst/>
                          <a:latin typeface="+mn-lt"/>
                          <a:ea typeface="+mn-ea"/>
                          <a:cs typeface="+mn-cs"/>
                        </a:rPr>
                        <a:t>To undo the most recent commit but keep the changes</a:t>
                      </a:r>
                    </a:p>
                  </a:txBody>
                  <a:tcPr/>
                </a:tc>
                <a:extLst>
                  <a:ext uri="{0D108BD9-81ED-4DB2-BD59-A6C34878D82A}">
                    <a16:rowId xmlns:a16="http://schemas.microsoft.com/office/drawing/2014/main" val="2376521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Courier New" panose="02070309020205020404" pitchFamily="49" charset="0"/>
                          <a:cs typeface="Courier New" panose="02070309020205020404" pitchFamily="49" charset="0"/>
                        </a:rPr>
                        <a:t>git reset --hard HEAD~</a:t>
                      </a:r>
                      <a:r>
                        <a:rPr lang="en-US" sz="1600" dirty="0">
                          <a:latin typeface="Courier New" panose="02070309020205020404" pitchFamily="49" charset="0"/>
                          <a:cs typeface="Courier New" panose="02070309020205020404" pitchFamily="49" charset="0"/>
                        </a:rPr>
                        <a:t>1</a:t>
                      </a:r>
                    </a:p>
                  </a:txBody>
                  <a:tcPr/>
                </a:tc>
                <a:tc>
                  <a:txBody>
                    <a:bodyPr/>
                    <a:lstStyle/>
                    <a:p>
                      <a:r>
                        <a:rPr lang="en-US" sz="1600" b="1" i="0" kern="1200" dirty="0">
                          <a:solidFill>
                            <a:schemeClr val="tx1"/>
                          </a:solidFill>
                          <a:effectLst/>
                          <a:latin typeface="+mn-lt"/>
                          <a:ea typeface="+mn-ea"/>
                          <a:cs typeface="+mn-cs"/>
                        </a:rPr>
                        <a:t>Hard:</a:t>
                      </a:r>
                      <a:r>
                        <a:rPr lang="en-US" sz="1600" b="0" i="0" kern="1200" dirty="0">
                          <a:solidFill>
                            <a:schemeClr val="tx1"/>
                          </a:solidFill>
                          <a:effectLst/>
                          <a:latin typeface="+mn-lt"/>
                          <a:ea typeface="+mn-ea"/>
                          <a:cs typeface="+mn-cs"/>
                        </a:rPr>
                        <a:t> To undo the most recent commit and discard the changes</a:t>
                      </a:r>
                    </a:p>
                  </a:txBody>
                  <a:tcPr/>
                </a:tc>
                <a:extLst>
                  <a:ext uri="{0D108BD9-81ED-4DB2-BD59-A6C34878D82A}">
                    <a16:rowId xmlns:a16="http://schemas.microsoft.com/office/drawing/2014/main" val="89466086"/>
                  </a:ext>
                </a:extLst>
              </a:tr>
              <a:tr h="370840">
                <a:tc>
                  <a:txBody>
                    <a:bodyPr/>
                    <a:lstStyle/>
                    <a:p>
                      <a:r>
                        <a:rPr lang="en-US" sz="1600" b="1" dirty="0">
                          <a:latin typeface="Courier New" panose="02070309020205020404" pitchFamily="49" charset="0"/>
                          <a:cs typeface="Courier New" panose="02070309020205020404" pitchFamily="49" charset="0"/>
                        </a:rPr>
                        <a:t>git revert </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commit_hash</a:t>
                      </a:r>
                      <a:r>
                        <a:rPr lang="en-US" sz="1600" dirty="0">
                          <a:latin typeface="Courier New" panose="02070309020205020404" pitchFamily="49" charset="0"/>
                          <a:cs typeface="Courier New" panose="02070309020205020404" pitchFamily="49" charset="0"/>
                        </a:rPr>
                        <a:t>&gt;</a:t>
                      </a:r>
                    </a:p>
                  </a:txBody>
                  <a:tcPr/>
                </a:tc>
                <a:tc>
                  <a:txBody>
                    <a:bodyPr/>
                    <a:lstStyle/>
                    <a:p>
                      <a:r>
                        <a:rPr lang="en-US" sz="1600" b="1" i="0" kern="1200" dirty="0">
                          <a:solidFill>
                            <a:schemeClr val="tx1"/>
                          </a:solidFill>
                          <a:effectLst/>
                          <a:latin typeface="+mn-lt"/>
                          <a:ea typeface="+mn-ea"/>
                          <a:cs typeface="+mn-cs"/>
                        </a:rPr>
                        <a:t>Revert the commit:</a:t>
                      </a:r>
                      <a:r>
                        <a:rPr lang="en-US" sz="1600" b="0" i="0" kern="1200" dirty="0">
                          <a:solidFill>
                            <a:schemeClr val="tx1"/>
                          </a:solidFill>
                          <a:effectLst/>
                          <a:latin typeface="+mn-lt"/>
                          <a:ea typeface="+mn-ea"/>
                          <a:cs typeface="+mn-cs"/>
                        </a:rPr>
                        <a:t> To revert a commit (create a new commit that undoes the changes)</a:t>
                      </a:r>
                      <a:endParaRPr lang="en-US" sz="1600" dirty="0"/>
                    </a:p>
                  </a:txBody>
                  <a:tcPr/>
                </a:tc>
                <a:extLst>
                  <a:ext uri="{0D108BD9-81ED-4DB2-BD59-A6C34878D82A}">
                    <a16:rowId xmlns:a16="http://schemas.microsoft.com/office/drawing/2014/main" val="1027800921"/>
                  </a:ext>
                </a:extLst>
              </a:tr>
              <a:tr h="370840">
                <a:tc>
                  <a:txBody>
                    <a:bodyPr/>
                    <a:lstStyle/>
                    <a:p>
                      <a:r>
                        <a:rPr lang="en-US" sz="1600" b="1" dirty="0">
                          <a:latin typeface="Courier New" panose="02070309020205020404" pitchFamily="49" charset="0"/>
                          <a:cs typeface="Courier New" panose="02070309020205020404" pitchFamily="49" charset="0"/>
                        </a:rPr>
                        <a:t>git rebase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HEAD~</a:t>
                      </a:r>
                      <a:r>
                        <a:rPr lang="en-US" sz="1600" dirty="0">
                          <a:latin typeface="Courier New" panose="02070309020205020404" pitchFamily="49" charset="0"/>
                          <a:cs typeface="Courier New" panose="02070309020205020404" pitchFamily="49" charset="0"/>
                        </a:rPr>
                        <a:t>N</a:t>
                      </a:r>
                    </a:p>
                  </a:txBody>
                  <a:tcPr/>
                </a:tc>
                <a:tc>
                  <a:txBody>
                    <a:bodyPr/>
                    <a:lstStyle/>
                    <a:p>
                      <a:r>
                        <a:rPr lang="en-US" sz="1600" b="0" i="0" kern="1200" dirty="0">
                          <a:solidFill>
                            <a:schemeClr val="tx1"/>
                          </a:solidFill>
                          <a:effectLst/>
                          <a:latin typeface="+mn-lt"/>
                          <a:ea typeface="+mn-ea"/>
                          <a:cs typeface="+mn-cs"/>
                        </a:rPr>
                        <a:t>Delete an older commit, use interactive rebase</a:t>
                      </a:r>
                    </a:p>
                    <a:p>
                      <a:r>
                        <a:rPr lang="en-US" sz="1600" b="0" i="0" kern="1200" dirty="0">
                          <a:solidFill>
                            <a:schemeClr val="tx1"/>
                          </a:solidFill>
                          <a:effectLst/>
                          <a:latin typeface="+mn-lt"/>
                          <a:ea typeface="+mn-ea"/>
                          <a:cs typeface="+mn-cs"/>
                        </a:rPr>
                        <a:t>Replace </a:t>
                      </a:r>
                      <a:r>
                        <a:rPr lang="en-US" sz="1600" b="1" i="0" kern="1200" dirty="0">
                          <a:solidFill>
                            <a:schemeClr val="tx1"/>
                          </a:solidFill>
                          <a:effectLst/>
                          <a:latin typeface="+mn-lt"/>
                          <a:ea typeface="+mn-ea"/>
                          <a:cs typeface="+mn-cs"/>
                        </a:rPr>
                        <a:t>N</a:t>
                      </a:r>
                      <a:r>
                        <a:rPr lang="en-US" sz="1600" b="0" i="0" kern="1200" dirty="0">
                          <a:solidFill>
                            <a:schemeClr val="tx1"/>
                          </a:solidFill>
                          <a:effectLst/>
                          <a:latin typeface="+mn-lt"/>
                          <a:ea typeface="+mn-ea"/>
                          <a:cs typeface="+mn-cs"/>
                        </a:rPr>
                        <a:t> with the number of commits you want to go back.</a:t>
                      </a:r>
                    </a:p>
                    <a:p>
                      <a:r>
                        <a:rPr lang="en-US" sz="1600" b="0" i="0" kern="1200" dirty="0">
                          <a:solidFill>
                            <a:schemeClr val="tx1"/>
                          </a:solidFill>
                          <a:effectLst/>
                          <a:latin typeface="+mn-lt"/>
                          <a:ea typeface="+mn-ea"/>
                          <a:cs typeface="+mn-cs"/>
                        </a:rPr>
                        <a:t>Remove the line corresponding to the commit you want to delete.</a:t>
                      </a:r>
                    </a:p>
                    <a:p>
                      <a:endParaRPr lang="en-US" sz="1600" dirty="0"/>
                    </a:p>
                  </a:txBody>
                  <a:tcPr/>
                </a:tc>
                <a:extLst>
                  <a:ext uri="{0D108BD9-81ED-4DB2-BD59-A6C34878D82A}">
                    <a16:rowId xmlns:a16="http://schemas.microsoft.com/office/drawing/2014/main" val="1139297542"/>
                  </a:ext>
                </a:extLst>
              </a:tr>
            </a:tbl>
          </a:graphicData>
        </a:graphic>
      </p:graphicFrame>
    </p:spTree>
    <p:extLst>
      <p:ext uri="{BB962C8B-B14F-4D97-AF65-F5344CB8AC3E}">
        <p14:creationId xmlns:p14="http://schemas.microsoft.com/office/powerpoint/2010/main" val="4002272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17. </a:t>
            </a:r>
            <a:r>
              <a:rPr lang="es-MX" sz="3200" dirty="0" err="1"/>
              <a:t>Soft</a:t>
            </a:r>
            <a:r>
              <a:rPr lang="es-MX" sz="3200" dirty="0"/>
              <a:t> and </a:t>
            </a:r>
            <a:r>
              <a:rPr lang="es-MX" sz="3200" dirty="0" err="1"/>
              <a:t>Hard</a:t>
            </a:r>
            <a:r>
              <a:rPr lang="es-MX" sz="3200" dirty="0"/>
              <a:t> </a:t>
            </a:r>
            <a:r>
              <a:rPr lang="es-MX" sz="3200" dirty="0" err="1"/>
              <a:t>Resert</a:t>
            </a:r>
            <a:endParaRPr lang="en-US" sz="3200" dirty="0"/>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1979935"/>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457450" y="1298406"/>
            <a:ext cx="7992835" cy="765453"/>
          </a:xfrm>
        </p:spPr>
        <p:txBody>
          <a:bodyPr rtlCol="0" anchor="ctr">
            <a:normAutofit fontScale="85000" lnSpcReduction="20000"/>
          </a:bodyPr>
          <a:lstStyle/>
          <a:p>
            <a:pPr marL="0" indent="0">
              <a:buNone/>
            </a:pPr>
            <a:r>
              <a:rPr lang="en-US" sz="2100" dirty="0"/>
              <a:t>Soft reset keeps changes in the working directory. </a:t>
            </a:r>
          </a:p>
          <a:p>
            <a:pPr marL="0" indent="0">
              <a:buNone/>
            </a:pPr>
            <a:r>
              <a:rPr lang="en-US" sz="2100" dirty="0"/>
              <a:t>Hard reset discards them.</a:t>
            </a:r>
            <a:endParaRPr lang="en-US" sz="2100" dirty="0">
              <a:latin typeface="Courier New" panose="02070309020205020404" pitchFamily="49" charset="0"/>
              <a:cs typeface="Courier New" panose="02070309020205020404" pitchFamily="49" charset="0"/>
            </a:endParaRP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19</a:t>
            </a:fld>
            <a:endParaRPr lang="es-MX"/>
          </a:p>
        </p:txBody>
      </p:sp>
      <p:sp>
        <p:nvSpPr>
          <p:cNvPr id="10" name="CuadroTexto 9">
            <a:extLst>
              <a:ext uri="{FF2B5EF4-FFF2-40B4-BE49-F238E27FC236}">
                <a16:creationId xmlns:a16="http://schemas.microsoft.com/office/drawing/2014/main" id="{C287335C-C124-C11E-6F4D-8CEEA9EA3363}"/>
              </a:ext>
            </a:extLst>
          </p:cNvPr>
          <p:cNvSpPr txBox="1"/>
          <p:nvPr/>
        </p:nvSpPr>
        <p:spPr>
          <a:xfrm>
            <a:off x="2457451" y="2085362"/>
            <a:ext cx="8444800" cy="782843"/>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kern="0" dirty="0">
                <a:latin typeface="Courier New" panose="02070309020205020404" pitchFamily="49" charset="0"/>
                <a:cs typeface="Courier New" panose="02070309020205020404" pitchFamily="49" charset="0"/>
              </a:rPr>
              <a:t>git reset --soft HEAD~1</a:t>
            </a:r>
            <a:endParaRPr lang="es-MX" b="1" kern="0" dirty="0">
              <a:latin typeface="Courier New" panose="02070309020205020404" pitchFamily="49" charset="0"/>
              <a:cs typeface="Courier New" panose="02070309020205020404" pitchFamily="49"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kern="0" dirty="0">
                <a:latin typeface="Courier New" panose="02070309020205020404" pitchFamily="49" charset="0"/>
                <a:cs typeface="Courier New" panose="02070309020205020404" pitchFamily="49" charset="0"/>
              </a:rPr>
              <a:t>git reset --hard HEAD	~1</a:t>
            </a:r>
            <a:endParaRPr lang="es-MX" b="1" kern="0" dirty="0">
              <a:latin typeface="Courier New" panose="02070309020205020404" pitchFamily="49" charset="0"/>
              <a:cs typeface="Courier New" panose="02070309020205020404" pitchFamily="49" charset="0"/>
            </a:endParaRPr>
          </a:p>
        </p:txBody>
      </p:sp>
      <p:pic>
        <p:nvPicPr>
          <p:cNvPr id="16386" name="Picture 2" descr="Git Reset command and the three modes in which it works">
            <a:extLst>
              <a:ext uri="{FF2B5EF4-FFF2-40B4-BE49-F238E27FC236}">
                <a16:creationId xmlns:a16="http://schemas.microsoft.com/office/drawing/2014/main" id="{F3773B6F-276E-CFED-5A42-0F3414C91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254" y="2982193"/>
            <a:ext cx="4444311" cy="35554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A612F274-6398-14E9-7943-CD209D3471D3}"/>
              </a:ext>
            </a:extLst>
          </p:cNvPr>
          <p:cNvSpPr txBox="1"/>
          <p:nvPr/>
        </p:nvSpPr>
        <p:spPr>
          <a:xfrm>
            <a:off x="7317431" y="2982193"/>
            <a:ext cx="4702629" cy="92333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r>
              <a:rPr lang="en-US" dirty="0"/>
              <a:t>Soft reset is useful for undoing changes, while hard reset is useful for completely undoing changes.</a:t>
            </a:r>
          </a:p>
        </p:txBody>
      </p:sp>
    </p:spTree>
    <p:extLst>
      <p:ext uri="{BB962C8B-B14F-4D97-AF65-F5344CB8AC3E}">
        <p14:creationId xmlns:p14="http://schemas.microsoft.com/office/powerpoint/2010/main" val="226433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es-MX"/>
              <a:t>Agenda</a:t>
            </a:r>
          </a:p>
        </p:txBody>
      </p:sp>
      <p:sp>
        <p:nvSpPr>
          <p:cNvPr id="20" name="Marcador de pie de página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rtl="0"/>
            <a:r>
              <a:rPr lang="es-MX" dirty="0"/>
              <a:t>Git </a:t>
            </a:r>
            <a:r>
              <a:rPr lang="es-MX" dirty="0" err="1"/>
              <a:t>commands</a:t>
            </a:r>
            <a:endParaRPr lang="es-MX" dirty="0"/>
          </a:p>
        </p:txBody>
      </p:sp>
      <p:pic>
        <p:nvPicPr>
          <p:cNvPr id="5" name="Marcador de posición de imagen 4" descr="Una persona de pie en una roca">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076701" cy="3429000"/>
          </a:xfrm>
        </p:spPr>
      </p:pic>
      <p:sp>
        <p:nvSpPr>
          <p:cNvPr id="18" name="Marcador de texto 17">
            <a:extLst>
              <a:ext uri="{FF2B5EF4-FFF2-40B4-BE49-F238E27FC236}">
                <a16:creationId xmlns:a16="http://schemas.microsoft.com/office/drawing/2014/main" id="{87F2C169-25EA-4609-BC8A-BCA7C433EEE4}"/>
              </a:ext>
            </a:extLst>
          </p:cNvPr>
          <p:cNvSpPr>
            <a:spLocks noGrp="1"/>
          </p:cNvSpPr>
          <p:nvPr>
            <p:ph type="body" sz="quarter" idx="15"/>
          </p:nvPr>
        </p:nvSpPr>
        <p:spPr>
          <a:xfrm>
            <a:off x="4273536" y="318977"/>
            <a:ext cx="7723392" cy="5943600"/>
          </a:xfrm>
        </p:spPr>
        <p:txBody>
          <a:bodyPr numCol="2" rtlCol="0">
            <a:normAutofit fontScale="55000" lnSpcReduction="20000"/>
          </a:bodyPr>
          <a:lstStyle/>
          <a:p>
            <a:pPr marL="457200" indent="-457200" rtl="0">
              <a:buFont typeface="+mj-lt"/>
              <a:buAutoNum type="arabicPeriod"/>
            </a:pPr>
            <a:r>
              <a:rPr lang="es-MX" sz="2400" dirty="0" err="1"/>
              <a:t>What</a:t>
            </a:r>
            <a:r>
              <a:rPr lang="es-MX" sz="2400" dirty="0"/>
              <a:t> </a:t>
            </a:r>
            <a:r>
              <a:rPr lang="es-MX" sz="2400" dirty="0" err="1"/>
              <a:t>is</a:t>
            </a:r>
            <a:r>
              <a:rPr lang="es-MX" sz="2400" dirty="0"/>
              <a:t> a Git?</a:t>
            </a:r>
          </a:p>
          <a:p>
            <a:pPr marL="457200" indent="-457200" rtl="0">
              <a:buFont typeface="+mj-lt"/>
              <a:buAutoNum type="arabicPeriod"/>
            </a:pPr>
            <a:r>
              <a:rPr lang="es-MX" sz="2400" dirty="0" err="1"/>
              <a:t>Setup</a:t>
            </a:r>
            <a:r>
              <a:rPr lang="es-MX" sz="2400" dirty="0"/>
              <a:t> Git</a:t>
            </a:r>
          </a:p>
          <a:p>
            <a:pPr marL="457200" indent="-457200" rtl="0">
              <a:buFont typeface="+mj-lt"/>
              <a:buAutoNum type="arabicPeriod"/>
            </a:pPr>
            <a:r>
              <a:rPr lang="es-MX" sz="2400" dirty="0" err="1"/>
              <a:t>Initial</a:t>
            </a:r>
            <a:r>
              <a:rPr lang="es-MX" sz="2400" dirty="0"/>
              <a:t> </a:t>
            </a:r>
            <a:r>
              <a:rPr lang="es-MX" sz="2400" dirty="0" err="1"/>
              <a:t>Repository</a:t>
            </a:r>
            <a:endParaRPr lang="es-MX" sz="2400" dirty="0"/>
          </a:p>
          <a:p>
            <a:pPr marL="457200" indent="-457200" rtl="0">
              <a:buFont typeface="+mj-lt"/>
              <a:buAutoNum type="arabicPeriod"/>
            </a:pPr>
            <a:r>
              <a:rPr lang="en-US" sz="2400" dirty="0"/>
              <a:t>Make Changes Working Area / Staging Area and Commit</a:t>
            </a:r>
          </a:p>
          <a:p>
            <a:pPr marL="457200" indent="-457200" rtl="0">
              <a:buFont typeface="+mj-lt"/>
              <a:buAutoNum type="arabicPeriod"/>
            </a:pPr>
            <a:r>
              <a:rPr lang="en-US" sz="2400" dirty="0"/>
              <a:t>Git status</a:t>
            </a:r>
          </a:p>
          <a:p>
            <a:pPr marL="457200" indent="-457200" rtl="0">
              <a:buFont typeface="+mj-lt"/>
              <a:buAutoNum type="arabicPeriod"/>
            </a:pPr>
            <a:r>
              <a:rPr lang="en-US" sz="2400" dirty="0"/>
              <a:t> Unstage Change</a:t>
            </a:r>
          </a:p>
          <a:p>
            <a:pPr marL="457200" indent="-457200" rtl="0">
              <a:buFont typeface="+mj-lt"/>
              <a:buAutoNum type="arabicPeriod"/>
            </a:pPr>
            <a:r>
              <a:rPr lang="en-US" sz="2400" dirty="0"/>
              <a:t>What is a Branche?</a:t>
            </a:r>
          </a:p>
          <a:p>
            <a:pPr marL="457200" indent="-457200" rtl="0">
              <a:buFont typeface="+mj-lt"/>
              <a:buAutoNum type="arabicPeriod"/>
            </a:pPr>
            <a:r>
              <a:rPr lang="en-US" sz="2400" dirty="0"/>
              <a:t>Switch to, create, delete, and rename branches.</a:t>
            </a:r>
          </a:p>
          <a:p>
            <a:pPr marL="457200" indent="-457200" rtl="0">
              <a:buFont typeface="+mj-lt"/>
              <a:buAutoNum type="arabicPeriod"/>
            </a:pPr>
            <a:r>
              <a:rPr lang="en-US" sz="2400" dirty="0"/>
              <a:t>Git Log, Git Log –online</a:t>
            </a:r>
          </a:p>
          <a:p>
            <a:pPr marL="457200" indent="-457200" rtl="0">
              <a:buFont typeface="+mj-lt"/>
              <a:buAutoNum type="arabicPeriod"/>
            </a:pPr>
            <a:r>
              <a:rPr lang="en-US" sz="2400" dirty="0"/>
              <a:t>Update Local Repository</a:t>
            </a:r>
          </a:p>
          <a:p>
            <a:pPr marL="457200" indent="-457200" rtl="0">
              <a:buFont typeface="+mj-lt"/>
              <a:buAutoNum type="arabicPeriod"/>
            </a:pPr>
            <a:r>
              <a:rPr lang="en-US" sz="2400" dirty="0"/>
              <a:t>Git Pull vs Git Pull Rebase</a:t>
            </a:r>
          </a:p>
          <a:p>
            <a:pPr marL="457200" indent="-457200" rtl="0">
              <a:buFont typeface="+mj-lt"/>
              <a:buAutoNum type="arabicPeriod"/>
            </a:pPr>
            <a:r>
              <a:rPr lang="en-US" sz="2400" dirty="0"/>
              <a:t>Rebase Benefits</a:t>
            </a:r>
          </a:p>
          <a:p>
            <a:pPr marL="457200" indent="-457200" rtl="0">
              <a:buFont typeface="+mj-lt"/>
              <a:buAutoNum type="arabicPeriod"/>
            </a:pPr>
            <a:r>
              <a:rPr lang="en-US" sz="2400" dirty="0"/>
              <a:t>How rebase code without using git pull –-rebase?</a:t>
            </a:r>
          </a:p>
          <a:p>
            <a:pPr marL="457200" indent="-457200" rtl="0">
              <a:buFont typeface="+mj-lt"/>
              <a:buAutoNum type="arabicPeriod"/>
            </a:pPr>
            <a:r>
              <a:rPr lang="en-US" sz="2400" dirty="0"/>
              <a:t>Create Commit</a:t>
            </a:r>
          </a:p>
          <a:p>
            <a:pPr marL="457200" indent="-457200" rtl="0">
              <a:buFont typeface="+mj-lt"/>
              <a:buAutoNum type="arabicPeriod"/>
            </a:pPr>
            <a:r>
              <a:rPr lang="es-MX" sz="2400" dirty="0" err="1"/>
              <a:t>Update</a:t>
            </a:r>
            <a:r>
              <a:rPr lang="es-MX" sz="2400" dirty="0"/>
              <a:t> </a:t>
            </a:r>
            <a:r>
              <a:rPr lang="es-MX" sz="2400" dirty="0" err="1"/>
              <a:t>Commit</a:t>
            </a:r>
            <a:r>
              <a:rPr lang="es-MX" sz="2400" dirty="0"/>
              <a:t> </a:t>
            </a:r>
            <a:r>
              <a:rPr lang="es-MX" sz="2400" dirty="0" err="1"/>
              <a:t>Message</a:t>
            </a:r>
            <a:endParaRPr lang="es-MX" sz="2400" dirty="0"/>
          </a:p>
          <a:p>
            <a:pPr marL="457200" indent="-457200" rtl="0">
              <a:buFont typeface="+mj-lt"/>
              <a:buAutoNum type="arabicPeriod"/>
            </a:pPr>
            <a:r>
              <a:rPr lang="es-MX" sz="2400" dirty="0" err="1"/>
              <a:t>Undo</a:t>
            </a:r>
            <a:r>
              <a:rPr lang="es-MX" sz="2400" dirty="0"/>
              <a:t> </a:t>
            </a:r>
            <a:r>
              <a:rPr lang="es-MX" sz="2400" dirty="0" err="1"/>
              <a:t>Commit</a:t>
            </a:r>
            <a:endParaRPr lang="es-MX" sz="2400" dirty="0"/>
          </a:p>
          <a:p>
            <a:pPr marL="457200" indent="-457200" rtl="0">
              <a:buFont typeface="+mj-lt"/>
              <a:buAutoNum type="arabicPeriod"/>
            </a:pPr>
            <a:r>
              <a:rPr lang="es-MX" sz="2400" dirty="0" err="1"/>
              <a:t>Soft</a:t>
            </a:r>
            <a:r>
              <a:rPr lang="es-MX" sz="2400" dirty="0"/>
              <a:t> and </a:t>
            </a:r>
            <a:r>
              <a:rPr lang="es-MX" sz="2400" dirty="0" err="1"/>
              <a:t>Hard</a:t>
            </a:r>
            <a:r>
              <a:rPr lang="es-MX" sz="2400" dirty="0"/>
              <a:t> </a:t>
            </a:r>
            <a:r>
              <a:rPr lang="es-MX" sz="2400" dirty="0" err="1"/>
              <a:t>Resert</a:t>
            </a:r>
            <a:endParaRPr lang="es-MX" sz="2400" dirty="0"/>
          </a:p>
          <a:p>
            <a:pPr marL="457200" indent="-457200" rtl="0">
              <a:buFont typeface="+mj-lt"/>
              <a:buAutoNum type="arabicPeriod"/>
            </a:pPr>
            <a:r>
              <a:rPr lang="en-US" sz="2400" dirty="0"/>
              <a:t>Git Merge</a:t>
            </a:r>
          </a:p>
          <a:p>
            <a:pPr marL="457200" indent="-457200" rtl="0">
              <a:buFont typeface="+mj-lt"/>
              <a:buAutoNum type="arabicPeriod"/>
            </a:pPr>
            <a:r>
              <a:rPr lang="en-US" sz="2400" dirty="0"/>
              <a:t>Git Squash</a:t>
            </a:r>
          </a:p>
          <a:p>
            <a:pPr marL="457200" indent="-457200" rtl="0">
              <a:buFont typeface="+mj-lt"/>
              <a:buAutoNum type="arabicPeriod"/>
            </a:pPr>
            <a:r>
              <a:rPr lang="en-US" sz="2400" dirty="0"/>
              <a:t>Git Rebase –interactive</a:t>
            </a:r>
          </a:p>
          <a:p>
            <a:pPr marL="457200" indent="-457200" rtl="0">
              <a:buFont typeface="+mj-lt"/>
              <a:buAutoNum type="arabicPeriod"/>
            </a:pPr>
            <a:r>
              <a:rPr lang="en-US" sz="2400" dirty="0"/>
              <a:t>Cherry Pick</a:t>
            </a:r>
          </a:p>
          <a:p>
            <a:pPr marL="457200" indent="-457200" rtl="0">
              <a:buFont typeface="+mj-lt"/>
              <a:buAutoNum type="arabicPeriod"/>
            </a:pPr>
            <a:r>
              <a:rPr lang="en-US" sz="2400" dirty="0"/>
              <a:t>Git </a:t>
            </a:r>
            <a:r>
              <a:rPr lang="en-US" sz="2400" dirty="0" err="1"/>
              <a:t>Reflog</a:t>
            </a:r>
            <a:endParaRPr lang="en-US" sz="2400" dirty="0"/>
          </a:p>
          <a:p>
            <a:pPr marL="457200" indent="-457200" rtl="0">
              <a:buFont typeface="+mj-lt"/>
              <a:buAutoNum type="arabicPeriod"/>
            </a:pPr>
            <a:r>
              <a:rPr lang="en-US" sz="2400" dirty="0"/>
              <a:t>Push / Push –f</a:t>
            </a:r>
          </a:p>
          <a:p>
            <a:pPr marL="457200" indent="-457200" rtl="0">
              <a:buFont typeface="+mj-lt"/>
              <a:buAutoNum type="arabicPeriod"/>
            </a:pPr>
            <a:r>
              <a:rPr lang="en-US" sz="2400" dirty="0"/>
              <a:t>Amend </a:t>
            </a:r>
            <a:r>
              <a:rPr lang="es-MX" sz="2400" dirty="0"/>
              <a:t>(</a:t>
            </a:r>
            <a:r>
              <a:rPr lang="en-US" sz="2400" dirty="0"/>
              <a:t>Add</a:t>
            </a:r>
            <a:r>
              <a:rPr lang="es-MX" sz="2400" dirty="0"/>
              <a:t> Files)</a:t>
            </a:r>
          </a:p>
          <a:p>
            <a:pPr marL="457200" indent="-457200" rtl="0">
              <a:buFont typeface="+mj-lt"/>
              <a:buAutoNum type="arabicPeriod"/>
            </a:pPr>
            <a:r>
              <a:rPr lang="en-US" sz="2400" dirty="0"/>
              <a:t>25. Merge vs Fast-forward Merge vs Rebase</a:t>
            </a:r>
          </a:p>
          <a:p>
            <a:pPr marL="457200" indent="-457200" rtl="0">
              <a:buFont typeface="+mj-lt"/>
              <a:buAutoNum type="arabicPeriod"/>
            </a:pPr>
            <a:r>
              <a:rPr lang="en-US" sz="2400" dirty="0"/>
              <a:t>When does a fast-forward merge occur?</a:t>
            </a:r>
          </a:p>
          <a:p>
            <a:pPr marL="457200" indent="-457200" rtl="0">
              <a:buFont typeface="+mj-lt"/>
              <a:buAutoNum type="arabicPeriod"/>
            </a:pPr>
            <a:r>
              <a:rPr lang="en-US" sz="2400" dirty="0"/>
              <a:t>When is a fast-forward merge not possible?</a:t>
            </a:r>
          </a:p>
          <a:p>
            <a:pPr marL="457200" indent="-457200" rtl="0">
              <a:buFont typeface="+mj-lt"/>
              <a:buAutoNum type="arabicPeriod"/>
            </a:pPr>
            <a:r>
              <a:rPr lang="en-US" sz="2400" dirty="0"/>
              <a:t>What is the result to the “main” branch after a </a:t>
            </a:r>
            <a:br>
              <a:rPr lang="en-US" sz="2400" dirty="0"/>
            </a:br>
            <a:r>
              <a:rPr lang="en-US" sz="2400" dirty="0"/>
              <a:t>non-fast-forward merge?</a:t>
            </a:r>
          </a:p>
          <a:p>
            <a:pPr marL="457200" indent="-457200" rtl="0">
              <a:buFont typeface="+mj-lt"/>
              <a:buAutoNum type="arabicPeriod"/>
            </a:pPr>
            <a:r>
              <a:rPr lang="en-US" sz="2400" dirty="0"/>
              <a:t>What to do when a conflict occurs?</a:t>
            </a:r>
            <a:br>
              <a:rPr lang="es-MX" sz="2100" dirty="0"/>
            </a:br>
            <a:br>
              <a:rPr lang="es-MX" sz="2100" dirty="0"/>
            </a:br>
            <a:endParaRPr lang="en-US" sz="2100" dirty="0"/>
          </a:p>
          <a:p>
            <a:pPr marL="457200" indent="-457200" rtl="0">
              <a:buFont typeface="+mj-lt"/>
              <a:buAutoNum type="arabicPeriod"/>
            </a:pPr>
            <a:endParaRPr lang="en-US" dirty="0"/>
          </a:p>
          <a:p>
            <a:pPr marL="457200" indent="-457200" rtl="0">
              <a:buFont typeface="+mj-lt"/>
              <a:buAutoNum type="arabicPeriod"/>
            </a:pPr>
            <a:endParaRPr lang="en-US" dirty="0"/>
          </a:p>
          <a:p>
            <a:pPr marL="457200" indent="-457200" rtl="0">
              <a:buFont typeface="+mj-lt"/>
              <a:buAutoNum type="arabicPeriod"/>
            </a:pPr>
            <a:endParaRPr lang="en-US" sz="2000" dirty="0"/>
          </a:p>
          <a:p>
            <a:pPr marL="457200" indent="-457200" rtl="0">
              <a:buFont typeface="+mj-lt"/>
              <a:buAutoNum type="arabicPeriod"/>
            </a:pPr>
            <a:endParaRPr lang="en-US" sz="2000" dirty="0"/>
          </a:p>
          <a:p>
            <a:pPr rtl="0"/>
            <a:endParaRPr lang="es-MX" dirty="0"/>
          </a:p>
        </p:txBody>
      </p:sp>
      <p:sp>
        <p:nvSpPr>
          <p:cNvPr id="19" name="Marcador de fecha 18">
            <a:extLst>
              <a:ext uri="{FF2B5EF4-FFF2-40B4-BE49-F238E27FC236}">
                <a16:creationId xmlns:a16="http://schemas.microsoft.com/office/drawing/2014/main" id="{CE93697D-BFA2-4D84-A860-BA620414419D}"/>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21" name="Marcador de número de diapositiva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es-MX" smtClean="0"/>
              <a:pPr lvl="0"/>
              <a:t>2</a:t>
            </a:fld>
            <a:endParaRPr lang="es-MX"/>
          </a:p>
        </p:txBody>
      </p:sp>
    </p:spTree>
    <p:extLst>
      <p:ext uri="{BB962C8B-B14F-4D97-AF65-F5344CB8AC3E}">
        <p14:creationId xmlns:p14="http://schemas.microsoft.com/office/powerpoint/2010/main" val="210634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r>
              <a:rPr lang="en-US" sz="3200" dirty="0"/>
              <a:t>18. Git Merge</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1979935"/>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457451" y="1298406"/>
            <a:ext cx="7050180" cy="765453"/>
          </a:xfrm>
        </p:spPr>
        <p:txBody>
          <a:bodyPr rtlCol="0" anchor="ctr">
            <a:normAutofit/>
          </a:bodyPr>
          <a:lstStyle/>
          <a:p>
            <a:pPr marL="0" indent="0">
              <a:buNone/>
            </a:pPr>
            <a:r>
              <a:rPr lang="en-US" sz="2100" dirty="0"/>
              <a:t>Merge changes form one branch into another.</a:t>
            </a:r>
            <a:endParaRPr lang="en-US"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20</a:t>
            </a:fld>
            <a:endParaRPr lang="es-MX"/>
          </a:p>
        </p:txBody>
      </p:sp>
      <p:sp>
        <p:nvSpPr>
          <p:cNvPr id="10" name="CuadroTexto 9">
            <a:extLst>
              <a:ext uri="{FF2B5EF4-FFF2-40B4-BE49-F238E27FC236}">
                <a16:creationId xmlns:a16="http://schemas.microsoft.com/office/drawing/2014/main" id="{C287335C-C124-C11E-6F4D-8CEEA9EA3363}"/>
              </a:ext>
            </a:extLst>
          </p:cNvPr>
          <p:cNvSpPr txBox="1"/>
          <p:nvPr/>
        </p:nvSpPr>
        <p:spPr>
          <a:xfrm>
            <a:off x="2457451" y="2094071"/>
            <a:ext cx="8444800" cy="369332"/>
          </a:xfrm>
          <a:prstGeom prst="rect">
            <a:avLst/>
          </a:prstGeom>
          <a:noFill/>
        </p:spPr>
        <p:txBody>
          <a:bodyPr wrap="square">
            <a:spAutoFit/>
          </a:bodyPr>
          <a:lstStyle/>
          <a:p>
            <a:pPr>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0" dirty="0">
                <a:effectLst/>
                <a:latin typeface="Courier New" panose="02070309020205020404" pitchFamily="49" charset="0"/>
                <a:ea typeface="Times New Roman" panose="02020603050405020304" pitchFamily="18" charset="0"/>
                <a:cs typeface="Courier New" panose="02070309020205020404" pitchFamily="49" charset="0"/>
              </a:rPr>
              <a:t>git merge</a:t>
            </a:r>
            <a:r>
              <a:rPr lang="en-US" sz="1800" kern="0" dirty="0">
                <a:effectLst/>
                <a:latin typeface="Courier New" panose="02070309020205020404" pitchFamily="49" charset="0"/>
                <a:ea typeface="Times New Roman" panose="02020603050405020304" pitchFamily="18" charset="0"/>
                <a:cs typeface="Courier New" panose="02070309020205020404" pitchFamily="49" charset="0"/>
              </a:rPr>
              <a:t> branch-name</a:t>
            </a:r>
            <a:endParaRPr lang="en-US" sz="1800" b="1" kern="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Rectángulo: esquinas redondeadas 4">
            <a:extLst>
              <a:ext uri="{FF2B5EF4-FFF2-40B4-BE49-F238E27FC236}">
                <a16:creationId xmlns:a16="http://schemas.microsoft.com/office/drawing/2014/main" id="{03CBDA69-7E05-BADD-2FAF-4839332A9E16}"/>
              </a:ext>
            </a:extLst>
          </p:cNvPr>
          <p:cNvSpPr/>
          <p:nvPr/>
        </p:nvSpPr>
        <p:spPr>
          <a:xfrm>
            <a:off x="1325409" y="3858479"/>
            <a:ext cx="914400" cy="304800"/>
          </a:xfrm>
          <a:prstGeom prst="roundRect">
            <a:avLst/>
          </a:prstGeom>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6" name="Rectángulo: esquinas redondeadas 5">
            <a:extLst>
              <a:ext uri="{FF2B5EF4-FFF2-40B4-BE49-F238E27FC236}">
                <a16:creationId xmlns:a16="http://schemas.microsoft.com/office/drawing/2014/main" id="{939363C9-D52E-4524-6D4E-2D4B5C6B948E}"/>
              </a:ext>
            </a:extLst>
          </p:cNvPr>
          <p:cNvSpPr/>
          <p:nvPr/>
        </p:nvSpPr>
        <p:spPr>
          <a:xfrm>
            <a:off x="2938601" y="3250153"/>
            <a:ext cx="1075038" cy="304800"/>
          </a:xfrm>
          <a:prstGeom prst="roundRect">
            <a:avLst/>
          </a:prstGeom>
          <a:ln>
            <a:solidFill>
              <a:schemeClr val="tx1"/>
            </a:solidFill>
            <a:prstDash val="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a:t>
            </a:r>
          </a:p>
        </p:txBody>
      </p:sp>
      <p:cxnSp>
        <p:nvCxnSpPr>
          <p:cNvPr id="7" name="Conector recto de flecha 6">
            <a:extLst>
              <a:ext uri="{FF2B5EF4-FFF2-40B4-BE49-F238E27FC236}">
                <a16:creationId xmlns:a16="http://schemas.microsoft.com/office/drawing/2014/main" id="{7D4428D7-641A-5020-83B5-EC51A7AB32CC}"/>
              </a:ext>
            </a:extLst>
          </p:cNvPr>
          <p:cNvCxnSpPr>
            <a:cxnSpLocks/>
            <a:endCxn id="8" idx="2"/>
          </p:cNvCxnSpPr>
          <p:nvPr/>
        </p:nvCxnSpPr>
        <p:spPr>
          <a:xfrm>
            <a:off x="2223334" y="4010879"/>
            <a:ext cx="617838"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647C94CD-AE96-2B21-2519-AF1809C60A60}"/>
              </a:ext>
            </a:extLst>
          </p:cNvPr>
          <p:cNvSpPr/>
          <p:nvPr/>
        </p:nvSpPr>
        <p:spPr>
          <a:xfrm>
            <a:off x="2841172" y="3858479"/>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9" name="Conector recto de flecha 8">
            <a:extLst>
              <a:ext uri="{FF2B5EF4-FFF2-40B4-BE49-F238E27FC236}">
                <a16:creationId xmlns:a16="http://schemas.microsoft.com/office/drawing/2014/main" id="{D874D097-3D4E-9EF3-FCDF-026805EAFC8D}"/>
              </a:ext>
            </a:extLst>
          </p:cNvPr>
          <p:cNvCxnSpPr>
            <a:cxnSpLocks/>
            <a:stCxn id="19" idx="0"/>
            <a:endCxn id="11" idx="2"/>
          </p:cNvCxnSpPr>
          <p:nvPr/>
        </p:nvCxnSpPr>
        <p:spPr>
          <a:xfrm flipV="1">
            <a:off x="3887377" y="3405781"/>
            <a:ext cx="733168" cy="452698"/>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11" name="Elipse 10">
            <a:extLst>
              <a:ext uri="{FF2B5EF4-FFF2-40B4-BE49-F238E27FC236}">
                <a16:creationId xmlns:a16="http://schemas.microsoft.com/office/drawing/2014/main" id="{6A9358BC-57BF-DF02-7029-A87E9406BF7F}"/>
              </a:ext>
            </a:extLst>
          </p:cNvPr>
          <p:cNvSpPr/>
          <p:nvPr/>
        </p:nvSpPr>
        <p:spPr>
          <a:xfrm>
            <a:off x="4620545" y="3253381"/>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a:t>
            </a:r>
          </a:p>
        </p:txBody>
      </p:sp>
      <p:cxnSp>
        <p:nvCxnSpPr>
          <p:cNvPr id="13" name="Conector recto de flecha 12">
            <a:extLst>
              <a:ext uri="{FF2B5EF4-FFF2-40B4-BE49-F238E27FC236}">
                <a16:creationId xmlns:a16="http://schemas.microsoft.com/office/drawing/2014/main" id="{86C86DA5-89DA-96B8-D568-154132F64EE3}"/>
              </a:ext>
            </a:extLst>
          </p:cNvPr>
          <p:cNvCxnSpPr>
            <a:cxnSpLocks/>
            <a:endCxn id="17" idx="2"/>
          </p:cNvCxnSpPr>
          <p:nvPr/>
        </p:nvCxnSpPr>
        <p:spPr>
          <a:xfrm>
            <a:off x="4917106" y="3405781"/>
            <a:ext cx="617838"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17" name="Elipse 16">
            <a:extLst>
              <a:ext uri="{FF2B5EF4-FFF2-40B4-BE49-F238E27FC236}">
                <a16:creationId xmlns:a16="http://schemas.microsoft.com/office/drawing/2014/main" id="{69F6C17D-BFA2-6354-D772-C1066F9F1DFF}"/>
              </a:ext>
            </a:extLst>
          </p:cNvPr>
          <p:cNvSpPr/>
          <p:nvPr/>
        </p:nvSpPr>
        <p:spPr>
          <a:xfrm>
            <a:off x="5534944" y="3253381"/>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a:t>
            </a:r>
          </a:p>
        </p:txBody>
      </p:sp>
      <p:cxnSp>
        <p:nvCxnSpPr>
          <p:cNvPr id="18" name="Conector recto de flecha 17">
            <a:extLst>
              <a:ext uri="{FF2B5EF4-FFF2-40B4-BE49-F238E27FC236}">
                <a16:creationId xmlns:a16="http://schemas.microsoft.com/office/drawing/2014/main" id="{BCE721A6-B2BA-92E6-7AEB-5F07B98B5D84}"/>
              </a:ext>
            </a:extLst>
          </p:cNvPr>
          <p:cNvCxnSpPr>
            <a:cxnSpLocks/>
            <a:endCxn id="19" idx="2"/>
          </p:cNvCxnSpPr>
          <p:nvPr/>
        </p:nvCxnSpPr>
        <p:spPr>
          <a:xfrm>
            <a:off x="3121258" y="4010879"/>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9D6B722E-DC8A-431A-A942-601A1573345B}"/>
              </a:ext>
            </a:extLst>
          </p:cNvPr>
          <p:cNvSpPr/>
          <p:nvPr/>
        </p:nvSpPr>
        <p:spPr>
          <a:xfrm>
            <a:off x="3739096" y="3858479"/>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0" name="Conector recto de flecha 19">
            <a:extLst>
              <a:ext uri="{FF2B5EF4-FFF2-40B4-BE49-F238E27FC236}">
                <a16:creationId xmlns:a16="http://schemas.microsoft.com/office/drawing/2014/main" id="{A4A0261E-8D1A-EAAD-D402-A40C5D15DC2F}"/>
              </a:ext>
            </a:extLst>
          </p:cNvPr>
          <p:cNvCxnSpPr>
            <a:cxnSpLocks/>
            <a:endCxn id="21" idx="2"/>
          </p:cNvCxnSpPr>
          <p:nvPr/>
        </p:nvCxnSpPr>
        <p:spPr>
          <a:xfrm>
            <a:off x="4019182" y="4010879"/>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 name="Elipse 20">
            <a:extLst>
              <a:ext uri="{FF2B5EF4-FFF2-40B4-BE49-F238E27FC236}">
                <a16:creationId xmlns:a16="http://schemas.microsoft.com/office/drawing/2014/main" id="{C7B31384-DC6F-F2C2-54A2-10E7BCE042E5}"/>
              </a:ext>
            </a:extLst>
          </p:cNvPr>
          <p:cNvSpPr/>
          <p:nvPr/>
        </p:nvSpPr>
        <p:spPr>
          <a:xfrm>
            <a:off x="4637020" y="3858479"/>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2" name="Conector recto de flecha 21">
            <a:extLst>
              <a:ext uri="{FF2B5EF4-FFF2-40B4-BE49-F238E27FC236}">
                <a16:creationId xmlns:a16="http://schemas.microsoft.com/office/drawing/2014/main" id="{D5BA443A-419F-AEB3-56CB-B7C5CAC1FDC8}"/>
              </a:ext>
            </a:extLst>
          </p:cNvPr>
          <p:cNvCxnSpPr>
            <a:cxnSpLocks/>
            <a:endCxn id="23" idx="2"/>
          </p:cNvCxnSpPr>
          <p:nvPr/>
        </p:nvCxnSpPr>
        <p:spPr>
          <a:xfrm>
            <a:off x="4917106" y="4010879"/>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4F4614BF-D8E4-70F1-0FD7-F2386A653DDF}"/>
              </a:ext>
            </a:extLst>
          </p:cNvPr>
          <p:cNvSpPr/>
          <p:nvPr/>
        </p:nvSpPr>
        <p:spPr>
          <a:xfrm>
            <a:off x="5534944" y="3858479"/>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24" name="Conector recto de flecha 23">
            <a:extLst>
              <a:ext uri="{FF2B5EF4-FFF2-40B4-BE49-F238E27FC236}">
                <a16:creationId xmlns:a16="http://schemas.microsoft.com/office/drawing/2014/main" id="{9E68F0FC-963A-CEED-2194-9786963A86C7}"/>
              </a:ext>
            </a:extLst>
          </p:cNvPr>
          <p:cNvCxnSpPr>
            <a:cxnSpLocks/>
            <a:endCxn id="25" idx="2"/>
          </p:cNvCxnSpPr>
          <p:nvPr/>
        </p:nvCxnSpPr>
        <p:spPr>
          <a:xfrm>
            <a:off x="5831505" y="3405781"/>
            <a:ext cx="617838"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5" name="Elipse 24">
            <a:extLst>
              <a:ext uri="{FF2B5EF4-FFF2-40B4-BE49-F238E27FC236}">
                <a16:creationId xmlns:a16="http://schemas.microsoft.com/office/drawing/2014/main" id="{807531CF-139A-F2BC-67C5-1217B8586E80}"/>
              </a:ext>
            </a:extLst>
          </p:cNvPr>
          <p:cNvSpPr/>
          <p:nvPr/>
        </p:nvSpPr>
        <p:spPr>
          <a:xfrm>
            <a:off x="6449343" y="3253381"/>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26" name="Conector recto de flecha 25">
            <a:extLst>
              <a:ext uri="{FF2B5EF4-FFF2-40B4-BE49-F238E27FC236}">
                <a16:creationId xmlns:a16="http://schemas.microsoft.com/office/drawing/2014/main" id="{1077539A-2A8C-5388-4D95-0202CBE2BEB0}"/>
              </a:ext>
            </a:extLst>
          </p:cNvPr>
          <p:cNvCxnSpPr>
            <a:cxnSpLocks/>
          </p:cNvCxnSpPr>
          <p:nvPr/>
        </p:nvCxnSpPr>
        <p:spPr>
          <a:xfrm>
            <a:off x="4002707" y="3405781"/>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49EA3F8-15D4-D37B-7D2A-60BBEAA04DBD}"/>
              </a:ext>
            </a:extLst>
          </p:cNvPr>
          <p:cNvCxnSpPr>
            <a:cxnSpLocks/>
            <a:endCxn id="30" idx="2"/>
          </p:cNvCxnSpPr>
          <p:nvPr/>
        </p:nvCxnSpPr>
        <p:spPr>
          <a:xfrm>
            <a:off x="5815030" y="3996392"/>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 name="Elipse 29">
            <a:extLst>
              <a:ext uri="{FF2B5EF4-FFF2-40B4-BE49-F238E27FC236}">
                <a16:creationId xmlns:a16="http://schemas.microsoft.com/office/drawing/2014/main" id="{96B36EF8-0DCE-9964-3D37-0CE7C14FB55A}"/>
              </a:ext>
            </a:extLst>
          </p:cNvPr>
          <p:cNvSpPr/>
          <p:nvPr/>
        </p:nvSpPr>
        <p:spPr>
          <a:xfrm>
            <a:off x="6432868" y="3843992"/>
            <a:ext cx="296561" cy="3048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F</a:t>
            </a:r>
          </a:p>
        </p:txBody>
      </p:sp>
      <p:cxnSp>
        <p:nvCxnSpPr>
          <p:cNvPr id="31" name="Conector recto de flecha 30">
            <a:extLst>
              <a:ext uri="{FF2B5EF4-FFF2-40B4-BE49-F238E27FC236}">
                <a16:creationId xmlns:a16="http://schemas.microsoft.com/office/drawing/2014/main" id="{339F7AEB-D46A-A198-938C-27AF45496BBC}"/>
              </a:ext>
            </a:extLst>
          </p:cNvPr>
          <p:cNvCxnSpPr>
            <a:cxnSpLocks/>
            <a:stCxn id="25" idx="4"/>
            <a:endCxn id="30" idx="0"/>
          </p:cNvCxnSpPr>
          <p:nvPr/>
        </p:nvCxnSpPr>
        <p:spPr>
          <a:xfrm flipH="1">
            <a:off x="6581149" y="3558181"/>
            <a:ext cx="16475" cy="285811"/>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929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r>
              <a:rPr lang="en-US" sz="3200" dirty="0"/>
              <a:t>19. Git Squash</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1979935"/>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457451" y="1298406"/>
            <a:ext cx="7050180" cy="765453"/>
          </a:xfrm>
        </p:spPr>
        <p:txBody>
          <a:bodyPr rtlCol="0" anchor="ctr">
            <a:normAutofit fontScale="55000" lnSpcReduction="20000"/>
          </a:bodyPr>
          <a:lstStyle/>
          <a:p>
            <a:pPr marL="0" indent="0">
              <a:lnSpc>
                <a:spcPct val="120000"/>
              </a:lnSpc>
              <a:spcBef>
                <a:spcPts val="0"/>
              </a:spcBef>
              <a:buNone/>
            </a:pPr>
            <a:r>
              <a:rPr lang="en-US" sz="2100" dirty="0"/>
              <a:t>Combine multiple commits into one. </a:t>
            </a:r>
          </a:p>
          <a:p>
            <a:pPr marL="0" indent="0">
              <a:lnSpc>
                <a:spcPct val="120000"/>
              </a:lnSpc>
              <a:spcBef>
                <a:spcPts val="0"/>
              </a:spcBef>
              <a:buNone/>
            </a:pPr>
            <a:r>
              <a:rPr lang="en-US" sz="2100" dirty="0"/>
              <a:t>This is often done to clean up a commit history before merging a feature branch into the main branch.</a:t>
            </a:r>
          </a:p>
          <a:p>
            <a:pPr marL="0" indent="0">
              <a:lnSpc>
                <a:spcPct val="120000"/>
              </a:lnSpc>
              <a:spcBef>
                <a:spcPts val="0"/>
              </a:spcBef>
              <a:buNone/>
            </a:pPr>
            <a:r>
              <a:rPr lang="en-US" sz="2100" dirty="0"/>
              <a:t>But we lose the fine details of individual feature commits in the main branch commit history.</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21</a:t>
            </a:fld>
            <a:endParaRPr lang="es-MX"/>
          </a:p>
        </p:txBody>
      </p:sp>
      <p:sp>
        <p:nvSpPr>
          <p:cNvPr id="10" name="CuadroTexto 9">
            <a:extLst>
              <a:ext uri="{FF2B5EF4-FFF2-40B4-BE49-F238E27FC236}">
                <a16:creationId xmlns:a16="http://schemas.microsoft.com/office/drawing/2014/main" id="{C287335C-C124-C11E-6F4D-8CEEA9EA3363}"/>
              </a:ext>
            </a:extLst>
          </p:cNvPr>
          <p:cNvSpPr txBox="1"/>
          <p:nvPr/>
        </p:nvSpPr>
        <p:spPr>
          <a:xfrm>
            <a:off x="2375223" y="2229173"/>
            <a:ext cx="8444800" cy="369332"/>
          </a:xfrm>
          <a:prstGeom prst="rect">
            <a:avLst/>
          </a:prstGeom>
          <a:noFill/>
        </p:spPr>
        <p:txBody>
          <a:bodyPr wrap="square">
            <a:spAutoFit/>
          </a:bodyPr>
          <a:lstStyle/>
          <a:p>
            <a:pPr>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0" dirty="0">
                <a:effectLst/>
                <a:latin typeface="Courier New" panose="02070309020205020404" pitchFamily="49" charset="0"/>
                <a:ea typeface="Times New Roman" panose="02020603050405020304" pitchFamily="18" charset="0"/>
                <a:cs typeface="Courier New" panose="02070309020205020404" pitchFamily="49" charset="0"/>
              </a:rPr>
              <a:t>git squash</a:t>
            </a:r>
            <a:r>
              <a:rPr lang="en-US" sz="1800" kern="0" dirty="0">
                <a:effectLst/>
                <a:latin typeface="Courier New" panose="02070309020205020404" pitchFamily="49" charset="0"/>
                <a:ea typeface="Times New Roman" panose="02020603050405020304" pitchFamily="18" charset="0"/>
                <a:cs typeface="Courier New" panose="02070309020205020404" pitchFamily="49" charset="0"/>
              </a:rPr>
              <a:t> branch-name</a:t>
            </a:r>
            <a:endParaRPr lang="en-US" sz="1800" b="1" kern="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Rectángulo: esquinas redondeadas 4">
            <a:extLst>
              <a:ext uri="{FF2B5EF4-FFF2-40B4-BE49-F238E27FC236}">
                <a16:creationId xmlns:a16="http://schemas.microsoft.com/office/drawing/2014/main" id="{03CBDA69-7E05-BADD-2FAF-4839332A9E16}"/>
              </a:ext>
            </a:extLst>
          </p:cNvPr>
          <p:cNvSpPr/>
          <p:nvPr/>
        </p:nvSpPr>
        <p:spPr>
          <a:xfrm>
            <a:off x="1341884" y="4300826"/>
            <a:ext cx="914400" cy="304800"/>
          </a:xfrm>
          <a:prstGeom prst="roundRect">
            <a:avLst/>
          </a:prstGeom>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6" name="Rectángulo: esquinas redondeadas 5">
            <a:extLst>
              <a:ext uri="{FF2B5EF4-FFF2-40B4-BE49-F238E27FC236}">
                <a16:creationId xmlns:a16="http://schemas.microsoft.com/office/drawing/2014/main" id="{939363C9-D52E-4524-6D4E-2D4B5C6B948E}"/>
              </a:ext>
            </a:extLst>
          </p:cNvPr>
          <p:cNvSpPr/>
          <p:nvPr/>
        </p:nvSpPr>
        <p:spPr>
          <a:xfrm>
            <a:off x="2938601" y="3250153"/>
            <a:ext cx="1075038" cy="304800"/>
          </a:xfrm>
          <a:prstGeom prst="roundRect">
            <a:avLst/>
          </a:prstGeom>
          <a:ln>
            <a:solidFill>
              <a:schemeClr val="tx1"/>
            </a:solidFill>
            <a:prstDash val="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a:t>
            </a:r>
          </a:p>
        </p:txBody>
      </p:sp>
      <p:cxnSp>
        <p:nvCxnSpPr>
          <p:cNvPr id="7" name="Conector recto de flecha 6">
            <a:extLst>
              <a:ext uri="{FF2B5EF4-FFF2-40B4-BE49-F238E27FC236}">
                <a16:creationId xmlns:a16="http://schemas.microsoft.com/office/drawing/2014/main" id="{7D4428D7-641A-5020-83B5-EC51A7AB32CC}"/>
              </a:ext>
            </a:extLst>
          </p:cNvPr>
          <p:cNvCxnSpPr>
            <a:cxnSpLocks/>
            <a:endCxn id="8" idx="2"/>
          </p:cNvCxnSpPr>
          <p:nvPr/>
        </p:nvCxnSpPr>
        <p:spPr>
          <a:xfrm>
            <a:off x="2239809" y="4453226"/>
            <a:ext cx="617838"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647C94CD-AE96-2B21-2519-AF1809C60A60}"/>
              </a:ext>
            </a:extLst>
          </p:cNvPr>
          <p:cNvSpPr/>
          <p:nvPr/>
        </p:nvSpPr>
        <p:spPr>
          <a:xfrm>
            <a:off x="2857647" y="4300826"/>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9" name="Conector recto de flecha 8">
            <a:extLst>
              <a:ext uri="{FF2B5EF4-FFF2-40B4-BE49-F238E27FC236}">
                <a16:creationId xmlns:a16="http://schemas.microsoft.com/office/drawing/2014/main" id="{D874D097-3D4E-9EF3-FCDF-026805EAFC8D}"/>
              </a:ext>
            </a:extLst>
          </p:cNvPr>
          <p:cNvCxnSpPr>
            <a:cxnSpLocks/>
            <a:stCxn id="19" idx="0"/>
            <a:endCxn id="11" idx="4"/>
          </p:cNvCxnSpPr>
          <p:nvPr/>
        </p:nvCxnSpPr>
        <p:spPr>
          <a:xfrm flipV="1">
            <a:off x="3903852" y="3558181"/>
            <a:ext cx="864974" cy="742645"/>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11" name="Elipse 10">
            <a:extLst>
              <a:ext uri="{FF2B5EF4-FFF2-40B4-BE49-F238E27FC236}">
                <a16:creationId xmlns:a16="http://schemas.microsoft.com/office/drawing/2014/main" id="{6A9358BC-57BF-DF02-7029-A87E9406BF7F}"/>
              </a:ext>
            </a:extLst>
          </p:cNvPr>
          <p:cNvSpPr/>
          <p:nvPr/>
        </p:nvSpPr>
        <p:spPr>
          <a:xfrm>
            <a:off x="4620545" y="3253381"/>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a:t>
            </a:r>
          </a:p>
        </p:txBody>
      </p:sp>
      <p:cxnSp>
        <p:nvCxnSpPr>
          <p:cNvPr id="13" name="Conector recto de flecha 12">
            <a:extLst>
              <a:ext uri="{FF2B5EF4-FFF2-40B4-BE49-F238E27FC236}">
                <a16:creationId xmlns:a16="http://schemas.microsoft.com/office/drawing/2014/main" id="{86C86DA5-89DA-96B8-D568-154132F64EE3}"/>
              </a:ext>
            </a:extLst>
          </p:cNvPr>
          <p:cNvCxnSpPr>
            <a:cxnSpLocks/>
            <a:endCxn id="17" idx="2"/>
          </p:cNvCxnSpPr>
          <p:nvPr/>
        </p:nvCxnSpPr>
        <p:spPr>
          <a:xfrm>
            <a:off x="4917106" y="3405781"/>
            <a:ext cx="617838"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17" name="Elipse 16">
            <a:extLst>
              <a:ext uri="{FF2B5EF4-FFF2-40B4-BE49-F238E27FC236}">
                <a16:creationId xmlns:a16="http://schemas.microsoft.com/office/drawing/2014/main" id="{69F6C17D-BFA2-6354-D772-C1066F9F1DFF}"/>
              </a:ext>
            </a:extLst>
          </p:cNvPr>
          <p:cNvSpPr/>
          <p:nvPr/>
        </p:nvSpPr>
        <p:spPr>
          <a:xfrm>
            <a:off x="5534944" y="3253381"/>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a:t>
            </a:r>
          </a:p>
        </p:txBody>
      </p:sp>
      <p:cxnSp>
        <p:nvCxnSpPr>
          <p:cNvPr id="18" name="Conector recto de flecha 17">
            <a:extLst>
              <a:ext uri="{FF2B5EF4-FFF2-40B4-BE49-F238E27FC236}">
                <a16:creationId xmlns:a16="http://schemas.microsoft.com/office/drawing/2014/main" id="{BCE721A6-B2BA-92E6-7AEB-5F07B98B5D84}"/>
              </a:ext>
            </a:extLst>
          </p:cNvPr>
          <p:cNvCxnSpPr>
            <a:cxnSpLocks/>
            <a:endCxn id="19" idx="2"/>
          </p:cNvCxnSpPr>
          <p:nvPr/>
        </p:nvCxnSpPr>
        <p:spPr>
          <a:xfrm>
            <a:off x="3137733" y="4453226"/>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9D6B722E-DC8A-431A-A942-601A1573345B}"/>
              </a:ext>
            </a:extLst>
          </p:cNvPr>
          <p:cNvSpPr/>
          <p:nvPr/>
        </p:nvSpPr>
        <p:spPr>
          <a:xfrm>
            <a:off x="3755571" y="4300826"/>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0" name="Conector recto de flecha 19">
            <a:extLst>
              <a:ext uri="{FF2B5EF4-FFF2-40B4-BE49-F238E27FC236}">
                <a16:creationId xmlns:a16="http://schemas.microsoft.com/office/drawing/2014/main" id="{A4A0261E-8D1A-EAAD-D402-A40C5D15DC2F}"/>
              </a:ext>
            </a:extLst>
          </p:cNvPr>
          <p:cNvCxnSpPr>
            <a:cxnSpLocks/>
            <a:endCxn id="21" idx="2"/>
          </p:cNvCxnSpPr>
          <p:nvPr/>
        </p:nvCxnSpPr>
        <p:spPr>
          <a:xfrm>
            <a:off x="4035657" y="4453226"/>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1" name="Elipse 20">
            <a:extLst>
              <a:ext uri="{FF2B5EF4-FFF2-40B4-BE49-F238E27FC236}">
                <a16:creationId xmlns:a16="http://schemas.microsoft.com/office/drawing/2014/main" id="{C7B31384-DC6F-F2C2-54A2-10E7BCE042E5}"/>
              </a:ext>
            </a:extLst>
          </p:cNvPr>
          <p:cNvSpPr/>
          <p:nvPr/>
        </p:nvSpPr>
        <p:spPr>
          <a:xfrm>
            <a:off x="4653495" y="4300826"/>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2" name="Conector recto de flecha 21">
            <a:extLst>
              <a:ext uri="{FF2B5EF4-FFF2-40B4-BE49-F238E27FC236}">
                <a16:creationId xmlns:a16="http://schemas.microsoft.com/office/drawing/2014/main" id="{D5BA443A-419F-AEB3-56CB-B7C5CAC1FDC8}"/>
              </a:ext>
            </a:extLst>
          </p:cNvPr>
          <p:cNvCxnSpPr>
            <a:cxnSpLocks/>
            <a:endCxn id="23" idx="2"/>
          </p:cNvCxnSpPr>
          <p:nvPr/>
        </p:nvCxnSpPr>
        <p:spPr>
          <a:xfrm>
            <a:off x="4933581" y="4453226"/>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4F4614BF-D8E4-70F1-0FD7-F2386A653DDF}"/>
              </a:ext>
            </a:extLst>
          </p:cNvPr>
          <p:cNvSpPr/>
          <p:nvPr/>
        </p:nvSpPr>
        <p:spPr>
          <a:xfrm>
            <a:off x="5551419" y="4300826"/>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24" name="Conector recto de flecha 23">
            <a:extLst>
              <a:ext uri="{FF2B5EF4-FFF2-40B4-BE49-F238E27FC236}">
                <a16:creationId xmlns:a16="http://schemas.microsoft.com/office/drawing/2014/main" id="{9E68F0FC-963A-CEED-2194-9786963A86C7}"/>
              </a:ext>
            </a:extLst>
          </p:cNvPr>
          <p:cNvCxnSpPr>
            <a:cxnSpLocks/>
            <a:endCxn id="25" idx="2"/>
          </p:cNvCxnSpPr>
          <p:nvPr/>
        </p:nvCxnSpPr>
        <p:spPr>
          <a:xfrm>
            <a:off x="5831505" y="3405781"/>
            <a:ext cx="617838"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5" name="Elipse 24">
            <a:extLst>
              <a:ext uri="{FF2B5EF4-FFF2-40B4-BE49-F238E27FC236}">
                <a16:creationId xmlns:a16="http://schemas.microsoft.com/office/drawing/2014/main" id="{807531CF-139A-F2BC-67C5-1217B8586E80}"/>
              </a:ext>
            </a:extLst>
          </p:cNvPr>
          <p:cNvSpPr/>
          <p:nvPr/>
        </p:nvSpPr>
        <p:spPr>
          <a:xfrm>
            <a:off x="6449343" y="3253381"/>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a:t>
            </a:r>
          </a:p>
        </p:txBody>
      </p:sp>
      <p:cxnSp>
        <p:nvCxnSpPr>
          <p:cNvPr id="26" name="Conector recto de flecha 25">
            <a:extLst>
              <a:ext uri="{FF2B5EF4-FFF2-40B4-BE49-F238E27FC236}">
                <a16:creationId xmlns:a16="http://schemas.microsoft.com/office/drawing/2014/main" id="{1077539A-2A8C-5388-4D95-0202CBE2BEB0}"/>
              </a:ext>
            </a:extLst>
          </p:cNvPr>
          <p:cNvCxnSpPr>
            <a:cxnSpLocks/>
          </p:cNvCxnSpPr>
          <p:nvPr/>
        </p:nvCxnSpPr>
        <p:spPr>
          <a:xfrm>
            <a:off x="4002707" y="3405781"/>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749EA3F8-15D4-D37B-7D2A-60BBEAA04DBD}"/>
              </a:ext>
            </a:extLst>
          </p:cNvPr>
          <p:cNvCxnSpPr>
            <a:cxnSpLocks/>
            <a:endCxn id="30" idx="2"/>
          </p:cNvCxnSpPr>
          <p:nvPr/>
        </p:nvCxnSpPr>
        <p:spPr>
          <a:xfrm>
            <a:off x="5831505" y="4438739"/>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 name="Elipse 29">
            <a:extLst>
              <a:ext uri="{FF2B5EF4-FFF2-40B4-BE49-F238E27FC236}">
                <a16:creationId xmlns:a16="http://schemas.microsoft.com/office/drawing/2014/main" id="{96B36EF8-0DCE-9964-3D37-0CE7C14FB55A}"/>
              </a:ext>
            </a:extLst>
          </p:cNvPr>
          <p:cNvSpPr/>
          <p:nvPr/>
        </p:nvSpPr>
        <p:spPr>
          <a:xfrm>
            <a:off x="6449343" y="4286339"/>
            <a:ext cx="296561" cy="304800"/>
          </a:xfrm>
          <a:prstGeom prst="ellipse">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F</a:t>
            </a:r>
          </a:p>
        </p:txBody>
      </p:sp>
      <p:cxnSp>
        <p:nvCxnSpPr>
          <p:cNvPr id="28" name="Conector recto de flecha 27">
            <a:extLst>
              <a:ext uri="{FF2B5EF4-FFF2-40B4-BE49-F238E27FC236}">
                <a16:creationId xmlns:a16="http://schemas.microsoft.com/office/drawing/2014/main" id="{B6A38D53-5E95-F046-2EB0-5263E50B1913}"/>
              </a:ext>
            </a:extLst>
          </p:cNvPr>
          <p:cNvCxnSpPr>
            <a:cxnSpLocks/>
            <a:stCxn id="11" idx="6"/>
          </p:cNvCxnSpPr>
          <p:nvPr/>
        </p:nvCxnSpPr>
        <p:spPr>
          <a:xfrm>
            <a:off x="4917106" y="3405781"/>
            <a:ext cx="714192" cy="46057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2" name="Conector recto de flecha 31">
            <a:extLst>
              <a:ext uri="{FF2B5EF4-FFF2-40B4-BE49-F238E27FC236}">
                <a16:creationId xmlns:a16="http://schemas.microsoft.com/office/drawing/2014/main" id="{56C7AD23-19B4-1285-E0BC-6B8967FEC21F}"/>
              </a:ext>
            </a:extLst>
          </p:cNvPr>
          <p:cNvCxnSpPr>
            <a:cxnSpLocks/>
          </p:cNvCxnSpPr>
          <p:nvPr/>
        </p:nvCxnSpPr>
        <p:spPr>
          <a:xfrm>
            <a:off x="5683225" y="3844522"/>
            <a:ext cx="903466"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6" name="Conector recto de flecha 35">
            <a:extLst>
              <a:ext uri="{FF2B5EF4-FFF2-40B4-BE49-F238E27FC236}">
                <a16:creationId xmlns:a16="http://schemas.microsoft.com/office/drawing/2014/main" id="{71FC5B32-C113-87F3-EB69-724FD1BD40B8}"/>
              </a:ext>
            </a:extLst>
          </p:cNvPr>
          <p:cNvCxnSpPr>
            <a:cxnSpLocks/>
            <a:stCxn id="17" idx="4"/>
          </p:cNvCxnSpPr>
          <p:nvPr/>
        </p:nvCxnSpPr>
        <p:spPr>
          <a:xfrm flipH="1">
            <a:off x="5672293" y="3558181"/>
            <a:ext cx="10932" cy="30817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42" name="Conector recto de flecha 41">
            <a:extLst>
              <a:ext uri="{FF2B5EF4-FFF2-40B4-BE49-F238E27FC236}">
                <a16:creationId xmlns:a16="http://schemas.microsoft.com/office/drawing/2014/main" id="{38F5C9D8-BBF3-5366-F220-DB09F2E9DEE6}"/>
              </a:ext>
            </a:extLst>
          </p:cNvPr>
          <p:cNvCxnSpPr>
            <a:cxnSpLocks/>
          </p:cNvCxnSpPr>
          <p:nvPr/>
        </p:nvCxnSpPr>
        <p:spPr>
          <a:xfrm flipH="1">
            <a:off x="6586691" y="3536348"/>
            <a:ext cx="10932" cy="718806"/>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5907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20. Git Rebase --interactive</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2233792"/>
            <a:ext cx="2841172" cy="597604"/>
          </a:xfrm>
        </p:spPr>
        <p:txBody>
          <a:bodyPr rtlCol="0"/>
          <a:lstStyle/>
          <a:p>
            <a:pPr rtl="0"/>
            <a:r>
              <a:rPr lang="en-US" dirty="0"/>
              <a:t>Command:</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22</a:t>
            </a:fld>
            <a:endParaRPr lang="es-MX"/>
          </a:p>
        </p:txBody>
      </p:sp>
      <p:sp>
        <p:nvSpPr>
          <p:cNvPr id="10" name="CuadroTexto 9">
            <a:extLst>
              <a:ext uri="{FF2B5EF4-FFF2-40B4-BE49-F238E27FC236}">
                <a16:creationId xmlns:a16="http://schemas.microsoft.com/office/drawing/2014/main" id="{C287335C-C124-C11E-6F4D-8CEEA9EA3363}"/>
              </a:ext>
            </a:extLst>
          </p:cNvPr>
          <p:cNvSpPr txBox="1"/>
          <p:nvPr/>
        </p:nvSpPr>
        <p:spPr>
          <a:xfrm>
            <a:off x="1967024" y="2086793"/>
            <a:ext cx="9920175" cy="397288"/>
          </a:xfrm>
          <a:prstGeom prst="rect">
            <a:avLst/>
          </a:prstGeom>
        </p:spPr>
        <p:txBody>
          <a:bodyPr vert="horz" lIns="91440" tIns="45720" rIns="91440" bIns="45720" rtlCol="0" anchor="ctr">
            <a:normAutofit/>
          </a:bodyPr>
          <a:lstStyle>
            <a:defPPr rtl="0">
              <a:defRPr lang="es-es"/>
            </a:defPPr>
            <a:lvl1pPr>
              <a:lnSpc>
                <a:spcPct val="110000"/>
              </a:lnSpc>
              <a:spcBef>
                <a:spcPts val="1000"/>
              </a:spcBef>
              <a:buFont typeface="Arial" panose="020B0604020202020204" pitchFamily="34" charset="0"/>
              <a:buNone/>
              <a:defRPr sz="2100" spc="-20"/>
            </a:lvl1pPr>
          </a:lstStyle>
          <a:p>
            <a:r>
              <a:rPr lang="en-US" sz="1600" b="1" dirty="0">
                <a:latin typeface="Courier New" panose="02070309020205020404" pitchFamily="49" charset="0"/>
                <a:cs typeface="Courier New" panose="02070309020205020404" pitchFamily="49" charset="0"/>
              </a:rPr>
              <a:t>git rebase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HEAD~n</a:t>
            </a:r>
            <a:r>
              <a:rPr lang="en-US" sz="1600" b="1" dirty="0">
                <a:latin typeface="Courier New" panose="02070309020205020404" pitchFamily="49" charset="0"/>
                <a:cs typeface="Courier New" panose="02070309020205020404" pitchFamily="49" charset="0"/>
              </a:rPr>
              <a:t> </a:t>
            </a:r>
            <a:r>
              <a:rPr lang="en-US" sz="1600" dirty="0"/>
              <a:t>// </a:t>
            </a:r>
            <a:r>
              <a:rPr lang="en-US" altLang="es-MX" sz="1600" dirty="0"/>
              <a:t>Replace</a:t>
            </a:r>
            <a:r>
              <a:rPr lang="es-MX" altLang="es-MX" sz="1600" dirty="0"/>
              <a:t> N </a:t>
            </a:r>
            <a:r>
              <a:rPr lang="es-MX" altLang="es-MX" sz="1600" dirty="0" err="1"/>
              <a:t>with</a:t>
            </a:r>
            <a:r>
              <a:rPr lang="es-MX" altLang="es-MX" sz="1600" dirty="0"/>
              <a:t> </a:t>
            </a:r>
            <a:r>
              <a:rPr lang="es-MX" altLang="es-MX" sz="1600" dirty="0" err="1"/>
              <a:t>the</a:t>
            </a:r>
            <a:r>
              <a:rPr lang="es-MX" altLang="es-MX" sz="1600" dirty="0"/>
              <a:t> </a:t>
            </a:r>
            <a:r>
              <a:rPr lang="es-MX" altLang="es-MX" sz="1600" dirty="0" err="1"/>
              <a:t>number</a:t>
            </a:r>
            <a:r>
              <a:rPr lang="es-MX" altLang="es-MX" sz="1600" dirty="0"/>
              <a:t> </a:t>
            </a:r>
            <a:r>
              <a:rPr lang="es-MX" altLang="es-MX" sz="1600" dirty="0" err="1"/>
              <a:t>of</a:t>
            </a:r>
            <a:r>
              <a:rPr lang="es-MX" altLang="es-MX" sz="1600" dirty="0"/>
              <a:t> commits </a:t>
            </a:r>
            <a:r>
              <a:rPr lang="es-MX" altLang="es-MX" sz="1600" dirty="0" err="1"/>
              <a:t>you</a:t>
            </a:r>
            <a:r>
              <a:rPr lang="es-MX" altLang="es-MX" sz="1600" dirty="0"/>
              <a:t> </a:t>
            </a:r>
            <a:r>
              <a:rPr lang="es-MX" altLang="es-MX" sz="1600" dirty="0" err="1"/>
              <a:t>want</a:t>
            </a:r>
            <a:r>
              <a:rPr lang="es-MX" altLang="es-MX" sz="1600" dirty="0"/>
              <a:t> </a:t>
            </a:r>
            <a:r>
              <a:rPr lang="es-MX" altLang="es-MX" sz="1600" dirty="0" err="1"/>
              <a:t>to</a:t>
            </a:r>
            <a:r>
              <a:rPr lang="es-MX" altLang="es-MX" sz="1600" dirty="0"/>
              <a:t> rebase </a:t>
            </a:r>
            <a:r>
              <a:rPr lang="es-MX" altLang="es-MX" sz="1600" dirty="0" err="1"/>
              <a:t>or</a:t>
            </a:r>
            <a:r>
              <a:rPr lang="es-MX" altLang="es-MX" sz="1600" dirty="0"/>
              <a:t> </a:t>
            </a:r>
            <a:r>
              <a:rPr lang="es-MX" altLang="es-MX" sz="1600" dirty="0" err="1"/>
              <a:t>reorder</a:t>
            </a:r>
            <a:r>
              <a:rPr lang="es-MX" altLang="es-MX" sz="1600" dirty="0"/>
              <a:t>.</a:t>
            </a:r>
            <a:endParaRPr lang="es-MX" sz="1600" dirty="0"/>
          </a:p>
        </p:txBody>
      </p:sp>
      <p:sp>
        <p:nvSpPr>
          <p:cNvPr id="7" name="Rectangle 1">
            <a:extLst>
              <a:ext uri="{FF2B5EF4-FFF2-40B4-BE49-F238E27FC236}">
                <a16:creationId xmlns:a16="http://schemas.microsoft.com/office/drawing/2014/main" id="{F8E779A5-8A6C-7104-A30E-1D1A4CBC48F8}"/>
              </a:ext>
            </a:extLst>
          </p:cNvPr>
          <p:cNvSpPr>
            <a:spLocks noChangeArrowheads="1"/>
          </p:cNvSpPr>
          <p:nvPr/>
        </p:nvSpPr>
        <p:spPr bwMode="auto">
          <a:xfrm>
            <a:off x="1967026" y="1353815"/>
            <a:ext cx="9252265" cy="654636"/>
          </a:xfrm>
          <a:prstGeom prst="rect">
            <a:avLst/>
          </a:prstGeom>
        </p:spPr>
        <p:txBody>
          <a:bodyPr vert="horz" lIns="91440" tIns="45720" rIns="91440" bIns="45720" rtlCol="0" anchor="ctr">
            <a:normAutofit fontScale="92500" lnSpcReduction="20000"/>
          </a:bodyPr>
          <a:lstStyle/>
          <a:p>
            <a:pPr>
              <a:lnSpc>
                <a:spcPct val="110000"/>
              </a:lnSpc>
              <a:spcBef>
                <a:spcPts val="1000"/>
              </a:spcBef>
              <a:buFont typeface="Arial" panose="020B0604020202020204" pitchFamily="34" charset="0"/>
              <a:buNone/>
            </a:pPr>
            <a:r>
              <a:rPr lang="en-US" altLang="es-MX" sz="2100" spc="-20" dirty="0"/>
              <a:t>Using </a:t>
            </a:r>
            <a:r>
              <a:rPr lang="en-US" altLang="es-MX" sz="2100" b="1" spc="-20" dirty="0">
                <a:latin typeface="Courier New" panose="02070309020205020404" pitchFamily="49" charset="0"/>
                <a:cs typeface="Courier New" panose="02070309020205020404" pitchFamily="49" charset="0"/>
              </a:rPr>
              <a:t>git rebase -</a:t>
            </a:r>
            <a:r>
              <a:rPr lang="en-US" altLang="es-MX" sz="2100" b="1" spc="-20" dirty="0" err="1">
                <a:latin typeface="Courier New" panose="02070309020205020404" pitchFamily="49" charset="0"/>
                <a:cs typeface="Courier New" panose="02070309020205020404" pitchFamily="49" charset="0"/>
              </a:rPr>
              <a:t>i</a:t>
            </a:r>
            <a:r>
              <a:rPr lang="en-US" altLang="es-MX" sz="2100" b="1" spc="-20" dirty="0">
                <a:latin typeface="Courier New" panose="02070309020205020404" pitchFamily="49" charset="0"/>
                <a:cs typeface="Courier New" panose="02070309020205020404" pitchFamily="49" charset="0"/>
              </a:rPr>
              <a:t> </a:t>
            </a:r>
            <a:r>
              <a:rPr lang="en-US" altLang="es-MX" sz="2100" spc="-20" dirty="0"/>
              <a:t>(interactive rebase) allows you to rewrite commit history in a flexible way. </a:t>
            </a:r>
          </a:p>
        </p:txBody>
      </p:sp>
      <p:sp>
        <p:nvSpPr>
          <p:cNvPr id="18" name="Rectangle 5">
            <a:extLst>
              <a:ext uri="{FF2B5EF4-FFF2-40B4-BE49-F238E27FC236}">
                <a16:creationId xmlns:a16="http://schemas.microsoft.com/office/drawing/2014/main" id="{B46648EB-D68B-8822-B15B-36E9D9545731}"/>
              </a:ext>
            </a:extLst>
          </p:cNvPr>
          <p:cNvSpPr>
            <a:spLocks noChangeArrowheads="1"/>
          </p:cNvSpPr>
          <p:nvPr/>
        </p:nvSpPr>
        <p:spPr bwMode="auto">
          <a:xfrm>
            <a:off x="858741" y="2974699"/>
            <a:ext cx="10068002" cy="2741998"/>
          </a:xfrm>
          <a:prstGeom prst="rect">
            <a:avLst/>
          </a:prstGeom>
        </p:spPr>
        <p:txBody>
          <a:bodyPr vert="horz" lIns="91440" tIns="45720" rIns="91440" bIns="45720" rtlCol="0" anchor="ctr">
            <a:normAutofit/>
          </a:bodyPr>
          <a:lstStyle/>
          <a:p>
            <a:pPr>
              <a:lnSpc>
                <a:spcPct val="110000"/>
              </a:lnSpc>
              <a:spcBef>
                <a:spcPts val="1000"/>
              </a:spcBef>
              <a:buFont typeface="Arial" panose="020B0604020202020204" pitchFamily="34" charset="0"/>
              <a:buNone/>
            </a:pPr>
            <a:endParaRPr lang="en-US" altLang="es-MX" spc="-20" dirty="0"/>
          </a:p>
          <a:p>
            <a:pPr>
              <a:lnSpc>
                <a:spcPct val="110000"/>
              </a:lnSpc>
              <a:spcBef>
                <a:spcPts val="1000"/>
              </a:spcBef>
              <a:buFont typeface="Arial" panose="020B0604020202020204" pitchFamily="34" charset="0"/>
              <a:buNone/>
            </a:pPr>
            <a:r>
              <a:rPr lang="en-US" altLang="es-MX" spc="-20" dirty="0"/>
              <a:t>After running the command, your default text editor will open with a list of commits. Each line starts with a command (pick by default) followed by the commit hash and message. You can change pick to:</a:t>
            </a:r>
          </a:p>
          <a:p>
            <a:pPr lvl="1"/>
            <a:r>
              <a:rPr lang="en-US" altLang="es-MX" sz="1400" dirty="0">
                <a:latin typeface="Courier New" panose="02070309020205020404" pitchFamily="49" charset="0"/>
                <a:cs typeface="Courier New" panose="02070309020205020404" pitchFamily="49" charset="0"/>
              </a:rPr>
              <a:t>squash (or s): </a:t>
            </a:r>
            <a:r>
              <a:rPr lang="en-US" altLang="es-MX" sz="1400" dirty="0"/>
              <a:t>Combine multiple commits into one.</a:t>
            </a:r>
          </a:p>
          <a:p>
            <a:pPr lvl="1"/>
            <a:r>
              <a:rPr lang="en-US" altLang="es-MX" sz="1400" dirty="0">
                <a:latin typeface="Courier New" panose="02070309020205020404" pitchFamily="49" charset="0"/>
                <a:cs typeface="Courier New" panose="02070309020205020404" pitchFamily="49" charset="0"/>
              </a:rPr>
              <a:t>edit (or e): </a:t>
            </a:r>
            <a:r>
              <a:rPr lang="en-US" altLang="es-MX" sz="1400" dirty="0"/>
              <a:t>Pause to edit the commit.</a:t>
            </a:r>
          </a:p>
          <a:p>
            <a:pPr lvl="1"/>
            <a:r>
              <a:rPr lang="en-US" altLang="es-MX" sz="1400" dirty="0">
                <a:latin typeface="Courier New" panose="02070309020205020404" pitchFamily="49" charset="0"/>
                <a:cs typeface="Courier New" panose="02070309020205020404" pitchFamily="49" charset="0"/>
              </a:rPr>
              <a:t>reword (or r): </a:t>
            </a:r>
            <a:r>
              <a:rPr lang="en-US" altLang="es-MX" sz="1400" dirty="0"/>
              <a:t>Change the commit message.</a:t>
            </a:r>
          </a:p>
          <a:p>
            <a:pPr lvl="1"/>
            <a:r>
              <a:rPr lang="en-US" altLang="es-MX" sz="1400" dirty="0">
                <a:latin typeface="Courier New" panose="02070309020205020404" pitchFamily="49" charset="0"/>
                <a:cs typeface="Courier New" panose="02070309020205020404" pitchFamily="49" charset="0"/>
              </a:rPr>
              <a:t>fixup (or f): </a:t>
            </a:r>
            <a:r>
              <a:rPr lang="en-US" altLang="es-MX" sz="1400" dirty="0"/>
              <a:t>Like squash but discard this commit’s message.</a:t>
            </a:r>
          </a:p>
          <a:p>
            <a:pPr>
              <a:lnSpc>
                <a:spcPct val="110000"/>
              </a:lnSpc>
              <a:spcBef>
                <a:spcPts val="1000"/>
              </a:spcBef>
              <a:buFont typeface="Arial" panose="020B0604020202020204" pitchFamily="34" charset="0"/>
              <a:buNone/>
            </a:pPr>
            <a:endParaRPr lang="en-US" altLang="es-MX" spc="-20" dirty="0"/>
          </a:p>
        </p:txBody>
      </p:sp>
    </p:spTree>
    <p:extLst>
      <p:ext uri="{BB962C8B-B14F-4D97-AF65-F5344CB8AC3E}">
        <p14:creationId xmlns:p14="http://schemas.microsoft.com/office/powerpoint/2010/main" val="3400757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21. </a:t>
            </a:r>
            <a:r>
              <a:rPr lang="es-MX" sz="3200" dirty="0"/>
              <a:t>Cherry Pick</a:t>
            </a:r>
            <a:endParaRPr lang="en-US" sz="3200" dirty="0"/>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1979935"/>
            <a:ext cx="2841172" cy="597604"/>
          </a:xfrm>
        </p:spPr>
        <p:txBody>
          <a:bodyPr rtlCol="0"/>
          <a:lstStyle/>
          <a:p>
            <a:pPr rtl="0"/>
            <a:r>
              <a:rPr lang="en-US" dirty="0"/>
              <a:t>Command:</a:t>
            </a:r>
          </a:p>
        </p:txBody>
      </p:sp>
      <p:sp>
        <p:nvSpPr>
          <p:cNvPr id="14" name="Marcador de texto 13">
            <a:extLst>
              <a:ext uri="{FF2B5EF4-FFF2-40B4-BE49-F238E27FC236}">
                <a16:creationId xmlns:a16="http://schemas.microsoft.com/office/drawing/2014/main" id="{94D68F73-4FB1-4145-BF89-FE36142E5100}"/>
              </a:ext>
            </a:extLst>
          </p:cNvPr>
          <p:cNvSpPr>
            <a:spLocks noGrp="1"/>
          </p:cNvSpPr>
          <p:nvPr>
            <p:ph type="body" sz="quarter" idx="16"/>
          </p:nvPr>
        </p:nvSpPr>
        <p:spPr>
          <a:xfrm>
            <a:off x="106136" y="3443556"/>
            <a:ext cx="1476174" cy="597604"/>
          </a:xfrm>
        </p:spPr>
        <p:txBody>
          <a:bodyPr rtlCol="0"/>
          <a:lstStyle/>
          <a:p>
            <a:pPr rtl="0"/>
            <a:r>
              <a:rPr lang="en-US" dirty="0"/>
              <a:t>Example</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457450" y="1298406"/>
            <a:ext cx="7992835" cy="765453"/>
          </a:xfrm>
        </p:spPr>
        <p:txBody>
          <a:bodyPr rtlCol="0" anchor="ctr">
            <a:normAutofit fontScale="92500" lnSpcReduction="20000"/>
          </a:bodyPr>
          <a:lstStyle/>
          <a:p>
            <a:pPr marL="0" indent="0">
              <a:buNone/>
            </a:pPr>
            <a:r>
              <a:rPr lang="en-US" sz="2100" dirty="0"/>
              <a:t>Apply changes from a specific commit to your current branch. </a:t>
            </a:r>
          </a:p>
          <a:p>
            <a:pPr marL="0" indent="0">
              <a:buNone/>
            </a:pPr>
            <a:r>
              <a:rPr lang="en-US" sz="2100" dirty="0"/>
              <a:t>Allow you select individual commits to be integrated.</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23</a:t>
            </a:fld>
            <a:endParaRPr lang="es-MX"/>
          </a:p>
        </p:txBody>
      </p:sp>
      <p:sp>
        <p:nvSpPr>
          <p:cNvPr id="10" name="CuadroTexto 9">
            <a:extLst>
              <a:ext uri="{FF2B5EF4-FFF2-40B4-BE49-F238E27FC236}">
                <a16:creationId xmlns:a16="http://schemas.microsoft.com/office/drawing/2014/main" id="{C287335C-C124-C11E-6F4D-8CEEA9EA3363}"/>
              </a:ext>
            </a:extLst>
          </p:cNvPr>
          <p:cNvSpPr txBox="1"/>
          <p:nvPr/>
        </p:nvSpPr>
        <p:spPr>
          <a:xfrm>
            <a:off x="2457451" y="2094071"/>
            <a:ext cx="8444800" cy="383888"/>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kern="0" dirty="0">
                <a:latin typeface="Courier New" panose="02070309020205020404" pitchFamily="49" charset="0"/>
                <a:cs typeface="Courier New" panose="02070309020205020404" pitchFamily="49" charset="0"/>
              </a:rPr>
              <a:t>git Cherry</a:t>
            </a:r>
            <a:r>
              <a:rPr lang="es-MX" b="1" kern="0" dirty="0">
                <a:latin typeface="Courier New" panose="02070309020205020404" pitchFamily="49" charset="0"/>
                <a:cs typeface="Courier New" panose="02070309020205020404" pitchFamily="49" charset="0"/>
              </a:rPr>
              <a:t>-pick </a:t>
            </a:r>
            <a:r>
              <a:rPr lang="es-MX" kern="0" dirty="0" err="1">
                <a:latin typeface="Courier New" panose="02070309020205020404" pitchFamily="49" charset="0"/>
                <a:cs typeface="Courier New" panose="02070309020205020404" pitchFamily="49" charset="0"/>
              </a:rPr>
              <a:t>commit</a:t>
            </a:r>
            <a:r>
              <a:rPr lang="es-MX" kern="0" dirty="0">
                <a:latin typeface="Courier New" panose="02070309020205020404" pitchFamily="49" charset="0"/>
                <a:cs typeface="Courier New" panose="02070309020205020404" pitchFamily="49" charset="0"/>
              </a:rPr>
              <a:t>-id</a:t>
            </a:r>
            <a:endParaRPr lang="es-MX" b="1" kern="0" dirty="0">
              <a:latin typeface="Courier New" panose="02070309020205020404" pitchFamily="49" charset="0"/>
              <a:cs typeface="Courier New" panose="02070309020205020404" pitchFamily="49" charset="0"/>
            </a:endParaRPr>
          </a:p>
        </p:txBody>
      </p:sp>
      <p:sp>
        <p:nvSpPr>
          <p:cNvPr id="2" name="Rectángulo: esquinas redondeadas 1">
            <a:extLst>
              <a:ext uri="{FF2B5EF4-FFF2-40B4-BE49-F238E27FC236}">
                <a16:creationId xmlns:a16="http://schemas.microsoft.com/office/drawing/2014/main" id="{B87F56B3-61D6-E4C4-C17B-2BDF12B9D349}"/>
              </a:ext>
            </a:extLst>
          </p:cNvPr>
          <p:cNvSpPr/>
          <p:nvPr/>
        </p:nvSpPr>
        <p:spPr>
          <a:xfrm>
            <a:off x="2457450" y="4006196"/>
            <a:ext cx="1230683" cy="304800"/>
          </a:xfrm>
          <a:prstGeom prst="roundRect">
            <a:avLst/>
          </a:prstGeom>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Branch B</a:t>
            </a:r>
          </a:p>
        </p:txBody>
      </p:sp>
      <p:sp>
        <p:nvSpPr>
          <p:cNvPr id="5" name="Rectángulo: esquinas redondeadas 4">
            <a:extLst>
              <a:ext uri="{FF2B5EF4-FFF2-40B4-BE49-F238E27FC236}">
                <a16:creationId xmlns:a16="http://schemas.microsoft.com/office/drawing/2014/main" id="{E7A8D136-4870-B4CF-5DF0-95343BF38E1F}"/>
              </a:ext>
            </a:extLst>
          </p:cNvPr>
          <p:cNvSpPr/>
          <p:nvPr/>
        </p:nvSpPr>
        <p:spPr>
          <a:xfrm>
            <a:off x="2953839" y="3103792"/>
            <a:ext cx="1230683" cy="304800"/>
          </a:xfrm>
          <a:prstGeom prst="roundRect">
            <a:avLst/>
          </a:prstGeom>
          <a:ln>
            <a:solidFill>
              <a:schemeClr val="tx1"/>
            </a:solidFill>
            <a:prstDash val="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Branch A</a:t>
            </a:r>
          </a:p>
        </p:txBody>
      </p:sp>
      <p:cxnSp>
        <p:nvCxnSpPr>
          <p:cNvPr id="6" name="Conector recto de flecha 5">
            <a:extLst>
              <a:ext uri="{FF2B5EF4-FFF2-40B4-BE49-F238E27FC236}">
                <a16:creationId xmlns:a16="http://schemas.microsoft.com/office/drawing/2014/main" id="{F5FD654E-84C9-990C-F44D-259A90CF7BEF}"/>
              </a:ext>
            </a:extLst>
          </p:cNvPr>
          <p:cNvCxnSpPr>
            <a:cxnSpLocks/>
            <a:endCxn id="7" idx="2"/>
          </p:cNvCxnSpPr>
          <p:nvPr/>
        </p:nvCxnSpPr>
        <p:spPr>
          <a:xfrm>
            <a:off x="3671658" y="4158596"/>
            <a:ext cx="617838"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7" name="Elipse 6">
            <a:extLst>
              <a:ext uri="{FF2B5EF4-FFF2-40B4-BE49-F238E27FC236}">
                <a16:creationId xmlns:a16="http://schemas.microsoft.com/office/drawing/2014/main" id="{AFB68006-B610-0492-7576-B3A1ECD7495D}"/>
              </a:ext>
            </a:extLst>
          </p:cNvPr>
          <p:cNvSpPr/>
          <p:nvPr/>
        </p:nvSpPr>
        <p:spPr>
          <a:xfrm>
            <a:off x="4289496" y="4006196"/>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BBA194B9-CBD0-C4F5-6421-8EA2253BD778}"/>
              </a:ext>
            </a:extLst>
          </p:cNvPr>
          <p:cNvSpPr/>
          <p:nvPr/>
        </p:nvSpPr>
        <p:spPr>
          <a:xfrm>
            <a:off x="4791428" y="3107020"/>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1</a:t>
            </a:r>
          </a:p>
        </p:txBody>
      </p:sp>
      <p:cxnSp>
        <p:nvCxnSpPr>
          <p:cNvPr id="11" name="Conector recto de flecha 10">
            <a:extLst>
              <a:ext uri="{FF2B5EF4-FFF2-40B4-BE49-F238E27FC236}">
                <a16:creationId xmlns:a16="http://schemas.microsoft.com/office/drawing/2014/main" id="{85685420-55BD-11D5-C1C4-599F4F66F751}"/>
              </a:ext>
            </a:extLst>
          </p:cNvPr>
          <p:cNvCxnSpPr>
            <a:cxnSpLocks/>
            <a:endCxn id="13" idx="2"/>
          </p:cNvCxnSpPr>
          <p:nvPr/>
        </p:nvCxnSpPr>
        <p:spPr>
          <a:xfrm>
            <a:off x="5087989" y="3259420"/>
            <a:ext cx="617838"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13" name="Elipse 12">
            <a:extLst>
              <a:ext uri="{FF2B5EF4-FFF2-40B4-BE49-F238E27FC236}">
                <a16:creationId xmlns:a16="http://schemas.microsoft.com/office/drawing/2014/main" id="{28FDA50A-51FA-45A1-2E24-37DB1DC91783}"/>
              </a:ext>
            </a:extLst>
          </p:cNvPr>
          <p:cNvSpPr/>
          <p:nvPr/>
        </p:nvSpPr>
        <p:spPr>
          <a:xfrm>
            <a:off x="5705827" y="3107020"/>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2</a:t>
            </a:r>
          </a:p>
        </p:txBody>
      </p:sp>
      <p:cxnSp>
        <p:nvCxnSpPr>
          <p:cNvPr id="17" name="Conector recto de flecha 16">
            <a:extLst>
              <a:ext uri="{FF2B5EF4-FFF2-40B4-BE49-F238E27FC236}">
                <a16:creationId xmlns:a16="http://schemas.microsoft.com/office/drawing/2014/main" id="{599D7A85-24D8-69AB-85D9-3C16749BC27B}"/>
              </a:ext>
            </a:extLst>
          </p:cNvPr>
          <p:cNvCxnSpPr>
            <a:cxnSpLocks/>
            <a:endCxn id="18" idx="2"/>
          </p:cNvCxnSpPr>
          <p:nvPr/>
        </p:nvCxnSpPr>
        <p:spPr>
          <a:xfrm>
            <a:off x="4569582" y="4158596"/>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Elipse 17">
            <a:extLst>
              <a:ext uri="{FF2B5EF4-FFF2-40B4-BE49-F238E27FC236}">
                <a16:creationId xmlns:a16="http://schemas.microsoft.com/office/drawing/2014/main" id="{C6745F05-D0E7-8FFF-2B73-416435C68948}"/>
              </a:ext>
            </a:extLst>
          </p:cNvPr>
          <p:cNvSpPr/>
          <p:nvPr/>
        </p:nvSpPr>
        <p:spPr>
          <a:xfrm>
            <a:off x="5187420" y="4006196"/>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9" name="Conector recto de flecha 18">
            <a:extLst>
              <a:ext uri="{FF2B5EF4-FFF2-40B4-BE49-F238E27FC236}">
                <a16:creationId xmlns:a16="http://schemas.microsoft.com/office/drawing/2014/main" id="{714F03A3-BE71-5214-A405-6C5967742D4C}"/>
              </a:ext>
            </a:extLst>
          </p:cNvPr>
          <p:cNvCxnSpPr>
            <a:cxnSpLocks/>
            <a:endCxn id="20" idx="2"/>
          </p:cNvCxnSpPr>
          <p:nvPr/>
        </p:nvCxnSpPr>
        <p:spPr>
          <a:xfrm>
            <a:off x="5467506" y="4158596"/>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Elipse 19">
            <a:extLst>
              <a:ext uri="{FF2B5EF4-FFF2-40B4-BE49-F238E27FC236}">
                <a16:creationId xmlns:a16="http://schemas.microsoft.com/office/drawing/2014/main" id="{74A73937-0483-B59A-8AFE-83133E6AF892}"/>
              </a:ext>
            </a:extLst>
          </p:cNvPr>
          <p:cNvSpPr/>
          <p:nvPr/>
        </p:nvSpPr>
        <p:spPr>
          <a:xfrm>
            <a:off x="6085344" y="4006196"/>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1" name="Conector recto de flecha 20">
            <a:extLst>
              <a:ext uri="{FF2B5EF4-FFF2-40B4-BE49-F238E27FC236}">
                <a16:creationId xmlns:a16="http://schemas.microsoft.com/office/drawing/2014/main" id="{B0401564-638C-A80D-E4B4-07AC6A999F98}"/>
              </a:ext>
            </a:extLst>
          </p:cNvPr>
          <p:cNvCxnSpPr>
            <a:cxnSpLocks/>
            <a:endCxn id="22" idx="2"/>
          </p:cNvCxnSpPr>
          <p:nvPr/>
        </p:nvCxnSpPr>
        <p:spPr>
          <a:xfrm>
            <a:off x="6365430" y="4158596"/>
            <a:ext cx="61783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FC34F49F-98AD-3147-30BA-D9771D7116F2}"/>
              </a:ext>
            </a:extLst>
          </p:cNvPr>
          <p:cNvSpPr/>
          <p:nvPr/>
        </p:nvSpPr>
        <p:spPr>
          <a:xfrm>
            <a:off x="6983268" y="4006196"/>
            <a:ext cx="296561" cy="304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23" name="Conector recto de flecha 22">
            <a:extLst>
              <a:ext uri="{FF2B5EF4-FFF2-40B4-BE49-F238E27FC236}">
                <a16:creationId xmlns:a16="http://schemas.microsoft.com/office/drawing/2014/main" id="{7E5A526F-978E-5081-37CD-DD79F2CBBA51}"/>
              </a:ext>
            </a:extLst>
          </p:cNvPr>
          <p:cNvCxnSpPr>
            <a:cxnSpLocks/>
            <a:endCxn id="24" idx="2"/>
          </p:cNvCxnSpPr>
          <p:nvPr/>
        </p:nvCxnSpPr>
        <p:spPr>
          <a:xfrm>
            <a:off x="6002388" y="3259420"/>
            <a:ext cx="617838" cy="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4" name="Elipse 23">
            <a:extLst>
              <a:ext uri="{FF2B5EF4-FFF2-40B4-BE49-F238E27FC236}">
                <a16:creationId xmlns:a16="http://schemas.microsoft.com/office/drawing/2014/main" id="{1E416DDF-3914-5492-7EB0-0EA157A38149}"/>
              </a:ext>
            </a:extLst>
          </p:cNvPr>
          <p:cNvSpPr/>
          <p:nvPr/>
        </p:nvSpPr>
        <p:spPr>
          <a:xfrm>
            <a:off x="6620226" y="3107020"/>
            <a:ext cx="296561" cy="3048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3</a:t>
            </a:r>
          </a:p>
        </p:txBody>
      </p:sp>
      <p:cxnSp>
        <p:nvCxnSpPr>
          <p:cNvPr id="25" name="Conector recto de flecha 24">
            <a:extLst>
              <a:ext uri="{FF2B5EF4-FFF2-40B4-BE49-F238E27FC236}">
                <a16:creationId xmlns:a16="http://schemas.microsoft.com/office/drawing/2014/main" id="{A3B8B432-5870-0F36-4723-45FF53C6CFD5}"/>
              </a:ext>
            </a:extLst>
          </p:cNvPr>
          <p:cNvCxnSpPr>
            <a:cxnSpLocks/>
          </p:cNvCxnSpPr>
          <p:nvPr/>
        </p:nvCxnSpPr>
        <p:spPr>
          <a:xfrm>
            <a:off x="4173590" y="3259420"/>
            <a:ext cx="617838"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C2A356FB-8EF4-DC56-4000-B6F2DC7F5A46}"/>
              </a:ext>
            </a:extLst>
          </p:cNvPr>
          <p:cNvCxnSpPr>
            <a:cxnSpLocks/>
            <a:stCxn id="20" idx="0"/>
            <a:endCxn id="24" idx="4"/>
          </p:cNvCxnSpPr>
          <p:nvPr/>
        </p:nvCxnSpPr>
        <p:spPr>
          <a:xfrm flipV="1">
            <a:off x="6233625" y="3411820"/>
            <a:ext cx="534882" cy="59437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2" name="Marcador de contenido 14">
            <a:extLst>
              <a:ext uri="{FF2B5EF4-FFF2-40B4-BE49-F238E27FC236}">
                <a16:creationId xmlns:a16="http://schemas.microsoft.com/office/drawing/2014/main" id="{DCBD1277-7DAC-3DC1-3E62-C05ACC76D9D8}"/>
              </a:ext>
            </a:extLst>
          </p:cNvPr>
          <p:cNvSpPr txBox="1">
            <a:spLocks/>
          </p:cNvSpPr>
          <p:nvPr/>
        </p:nvSpPr>
        <p:spPr>
          <a:xfrm>
            <a:off x="2310020" y="4921859"/>
            <a:ext cx="3504898" cy="806650"/>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For example, you can use cherry pick when committed on the wrong branch. </a:t>
            </a:r>
          </a:p>
        </p:txBody>
      </p:sp>
    </p:spTree>
    <p:extLst>
      <p:ext uri="{BB962C8B-B14F-4D97-AF65-F5344CB8AC3E}">
        <p14:creationId xmlns:p14="http://schemas.microsoft.com/office/powerpoint/2010/main" val="2254360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22. Git </a:t>
            </a:r>
            <a:r>
              <a:rPr lang="es-MX" sz="3200" dirty="0" err="1"/>
              <a:t>Reflog</a:t>
            </a:r>
            <a:endParaRPr lang="en-US" sz="3200" dirty="0"/>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196193" y="1298406"/>
            <a:ext cx="7992835" cy="765453"/>
          </a:xfrm>
        </p:spPr>
        <p:txBody>
          <a:bodyPr vert="horz" lIns="91440" tIns="45720" rIns="91440" bIns="45720" rtlCol="0" anchor="ctr">
            <a:normAutofit lnSpcReduction="10000"/>
          </a:bodyPr>
          <a:lstStyle/>
          <a:p>
            <a:pPr marL="0" indent="0">
              <a:buNone/>
            </a:pPr>
            <a:r>
              <a:rPr lang="es-MX" altLang="es-MX" sz="2100" dirty="0"/>
              <a:t> </a:t>
            </a:r>
            <a:r>
              <a:rPr lang="es-MX" altLang="es-MX" sz="2100" dirty="0" err="1"/>
              <a:t>It</a:t>
            </a:r>
            <a:r>
              <a:rPr lang="es-MX" altLang="es-MX" sz="2100" dirty="0"/>
              <a:t> </a:t>
            </a:r>
            <a:r>
              <a:rPr lang="es-MX" altLang="es-MX" sz="2100" dirty="0" err="1"/>
              <a:t>records</a:t>
            </a:r>
            <a:r>
              <a:rPr lang="es-MX" altLang="es-MX" sz="2100" dirty="0"/>
              <a:t> </a:t>
            </a:r>
            <a:r>
              <a:rPr lang="es-MX" altLang="es-MX" sz="2100" dirty="0" err="1"/>
              <a:t>updates</a:t>
            </a:r>
            <a:r>
              <a:rPr lang="es-MX" altLang="es-MX" sz="2100" dirty="0"/>
              <a:t> </a:t>
            </a:r>
            <a:r>
              <a:rPr lang="es-MX" altLang="es-MX" sz="2100" dirty="0" err="1"/>
              <a:t>to</a:t>
            </a:r>
            <a:r>
              <a:rPr lang="es-MX" altLang="es-MX" sz="2100" dirty="0"/>
              <a:t> </a:t>
            </a:r>
            <a:r>
              <a:rPr lang="es-MX" altLang="es-MX" sz="2100" dirty="0" err="1"/>
              <a:t>the</a:t>
            </a:r>
            <a:r>
              <a:rPr lang="es-MX" altLang="es-MX" sz="2100" dirty="0"/>
              <a:t> HEAD and </a:t>
            </a:r>
            <a:r>
              <a:rPr lang="es-MX" altLang="es-MX" sz="2100" dirty="0" err="1"/>
              <a:t>allows</a:t>
            </a:r>
            <a:r>
              <a:rPr lang="es-MX" altLang="es-MX" sz="2100" dirty="0"/>
              <a:t> </a:t>
            </a:r>
            <a:r>
              <a:rPr lang="es-MX" altLang="es-MX" sz="2100" dirty="0" err="1"/>
              <a:t>you</a:t>
            </a:r>
            <a:r>
              <a:rPr lang="es-MX" altLang="es-MX" sz="2100" dirty="0"/>
              <a:t> </a:t>
            </a:r>
            <a:r>
              <a:rPr lang="es-MX" altLang="es-MX" sz="2100" dirty="0" err="1"/>
              <a:t>to</a:t>
            </a:r>
            <a:r>
              <a:rPr lang="es-MX" altLang="es-MX" sz="2100" dirty="0"/>
              <a:t> </a:t>
            </a:r>
            <a:r>
              <a:rPr lang="es-MX" altLang="es-MX" sz="2100" dirty="0" err="1"/>
              <a:t>recover</a:t>
            </a:r>
            <a:r>
              <a:rPr lang="es-MX" altLang="es-MX" sz="2100" dirty="0"/>
              <a:t> </a:t>
            </a:r>
            <a:r>
              <a:rPr lang="es-MX" altLang="es-MX" sz="2100" dirty="0" err="1"/>
              <a:t>lost</a:t>
            </a:r>
            <a:r>
              <a:rPr lang="es-MX" altLang="es-MX" sz="2100" dirty="0"/>
              <a:t> commits </a:t>
            </a:r>
            <a:r>
              <a:rPr lang="es-MX" altLang="es-MX" sz="2100" dirty="0" err="1"/>
              <a:t>or</a:t>
            </a:r>
            <a:r>
              <a:rPr lang="es-MX" altLang="es-MX" sz="2100" dirty="0"/>
              <a:t> </a:t>
            </a:r>
            <a:r>
              <a:rPr lang="es-MX" altLang="es-MX" sz="2100" dirty="0" err="1"/>
              <a:t>undo</a:t>
            </a:r>
            <a:r>
              <a:rPr lang="es-MX" altLang="es-MX" sz="2100" dirty="0"/>
              <a:t> </a:t>
            </a:r>
            <a:r>
              <a:rPr lang="es-MX" altLang="es-MX" sz="2100" dirty="0" err="1"/>
              <a:t>changes</a:t>
            </a:r>
            <a:r>
              <a:rPr lang="es-MX" altLang="es-MX" sz="2100" dirty="0"/>
              <a:t>. </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24</a:t>
            </a:fld>
            <a:endParaRPr lang="es-MX"/>
          </a:p>
        </p:txBody>
      </p:sp>
    </p:spTree>
    <p:extLst>
      <p:ext uri="{BB962C8B-B14F-4D97-AF65-F5344CB8AC3E}">
        <p14:creationId xmlns:p14="http://schemas.microsoft.com/office/powerpoint/2010/main" val="2490361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55303" y="195183"/>
            <a:ext cx="9406372" cy="803380"/>
          </a:xfrm>
        </p:spPr>
        <p:txBody>
          <a:bodyPr rtlCol="0">
            <a:normAutofit fontScale="90000"/>
          </a:bodyPr>
          <a:lstStyle/>
          <a:p>
            <a:pPr algn="l" rtl="0"/>
            <a:r>
              <a:rPr lang="en-US" dirty="0"/>
              <a:t>23. Push / Push -f</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2831396"/>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841172" y="1298406"/>
            <a:ext cx="7050180" cy="765453"/>
          </a:xfrm>
        </p:spPr>
        <p:txBody>
          <a:bodyPr rtlCol="0" anchor="ctr">
            <a:normAutofit fontScale="92500" lnSpcReduction="20000"/>
          </a:bodyPr>
          <a:lstStyle/>
          <a:p>
            <a:pPr marL="0" indent="0">
              <a:buNone/>
            </a:pPr>
            <a:r>
              <a:rPr lang="en-US" sz="2100" dirty="0"/>
              <a:t>Push your commits to the remote repository. </a:t>
            </a:r>
          </a:p>
          <a:p>
            <a:pPr marL="0" indent="0">
              <a:buNone/>
            </a:pPr>
            <a:r>
              <a:rPr lang="en-US" sz="2100" dirty="0"/>
              <a:t>Use </a:t>
            </a:r>
            <a:r>
              <a:rPr lang="en-US" sz="2100" b="1" dirty="0"/>
              <a:t>–f</a:t>
            </a:r>
            <a:r>
              <a:rPr lang="en-US" sz="2100" dirty="0"/>
              <a:t> to force push.</a:t>
            </a:r>
            <a:endParaRPr lang="en-US"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25</a:t>
            </a:fld>
            <a:endParaRPr lang="es-MX"/>
          </a:p>
        </p:txBody>
      </p:sp>
      <p:sp>
        <p:nvSpPr>
          <p:cNvPr id="10" name="CuadroTexto 9">
            <a:extLst>
              <a:ext uri="{FF2B5EF4-FFF2-40B4-BE49-F238E27FC236}">
                <a16:creationId xmlns:a16="http://schemas.microsoft.com/office/drawing/2014/main" id="{C287335C-C124-C11E-6F4D-8CEEA9EA3363}"/>
              </a:ext>
            </a:extLst>
          </p:cNvPr>
          <p:cNvSpPr txBox="1"/>
          <p:nvPr/>
        </p:nvSpPr>
        <p:spPr>
          <a:xfrm>
            <a:off x="2841172" y="2830126"/>
            <a:ext cx="8444800" cy="782843"/>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kern="0" dirty="0">
                <a:latin typeface="Courier New" panose="02070309020205020404" pitchFamily="49" charset="0"/>
                <a:cs typeface="Courier New" panose="02070309020205020404" pitchFamily="49" charset="0"/>
              </a:rPr>
              <a:t>git push </a:t>
            </a:r>
            <a:r>
              <a:rPr lang="en-US" kern="0" dirty="0">
                <a:latin typeface="Courier New" panose="02070309020205020404" pitchFamily="49" charset="0"/>
                <a:cs typeface="Courier New" panose="02070309020205020404" pitchFamily="49" charset="0"/>
              </a:rPr>
              <a:t>origin main</a:t>
            </a:r>
            <a:endParaRPr lang="es-MX" kern="0" dirty="0">
              <a:latin typeface="Courier New" panose="02070309020205020404" pitchFamily="49" charset="0"/>
              <a:cs typeface="Courier New" panose="02070309020205020404" pitchFamily="49"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kern="0" dirty="0">
                <a:latin typeface="Courier New" panose="02070309020205020404" pitchFamily="49" charset="0"/>
                <a:cs typeface="Courier New" panose="02070309020205020404" pitchFamily="49" charset="0"/>
              </a:rPr>
              <a:t>git push -f </a:t>
            </a:r>
            <a:r>
              <a:rPr lang="en-US" kern="0" dirty="0">
                <a:latin typeface="Courier New" panose="02070309020205020404" pitchFamily="49" charset="0"/>
                <a:cs typeface="Courier New" panose="02070309020205020404" pitchFamily="49" charset="0"/>
              </a:rPr>
              <a:t>origin main</a:t>
            </a:r>
            <a:endParaRPr lang="es-MX"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8320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24. Amend </a:t>
            </a:r>
            <a:r>
              <a:rPr lang="es-MX" sz="3200" dirty="0"/>
              <a:t>(</a:t>
            </a:r>
            <a:r>
              <a:rPr lang="en-US" sz="3200" dirty="0"/>
              <a:t>Add</a:t>
            </a:r>
            <a:r>
              <a:rPr lang="es-MX" sz="3200" dirty="0"/>
              <a:t> Files)</a:t>
            </a:r>
            <a:endParaRPr lang="en-US" sz="3200" dirty="0"/>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2695970"/>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398721" y="1246153"/>
            <a:ext cx="7992835" cy="2585617"/>
          </a:xfrm>
        </p:spPr>
        <p:txBody>
          <a:bodyPr rtlCol="0" anchor="ctr">
            <a:normAutofit fontScale="85000" lnSpcReduction="20000"/>
          </a:bodyPr>
          <a:lstStyle/>
          <a:p>
            <a:pPr marL="0" indent="0">
              <a:buNone/>
            </a:pPr>
            <a:r>
              <a:rPr lang="en-US" sz="2100" dirty="0"/>
              <a:t>Modify the most recent commit to include additional changes.</a:t>
            </a:r>
          </a:p>
          <a:p>
            <a:pPr marL="0" indent="0" algn="l">
              <a:buNone/>
            </a:pPr>
            <a:r>
              <a:rPr lang="en-US" sz="2000" b="0" i="0" dirty="0">
                <a:solidFill>
                  <a:srgbClr val="000000"/>
                </a:solidFill>
                <a:effectLst/>
                <a:latin typeface="Chubb Lato Regular"/>
              </a:rPr>
              <a:t>Using git amend:</a:t>
            </a:r>
          </a:p>
          <a:p>
            <a:pPr marL="0" indent="0" algn="l">
              <a:buNone/>
            </a:pPr>
            <a:r>
              <a:rPr lang="en-US" sz="2000" b="0" i="0" dirty="0">
                <a:solidFill>
                  <a:srgbClr val="000000"/>
                </a:solidFill>
                <a:effectLst/>
                <a:latin typeface="Chubb Lato Regular"/>
              </a:rPr>
              <a:t>Make your changes to the files in your local repository.</a:t>
            </a:r>
          </a:p>
          <a:p>
            <a:pPr marL="0" indent="0">
              <a:buNone/>
            </a:pPr>
            <a:r>
              <a:rPr lang="en-US" b="0" i="0" dirty="0">
                <a:solidFill>
                  <a:srgbClr val="000000"/>
                </a:solidFill>
                <a:effectLst/>
                <a:latin typeface="Chubb Lato Regular"/>
              </a:rPr>
              <a:t>Stage the changes you want to amend using the "git add" command. </a:t>
            </a:r>
          </a:p>
          <a:p>
            <a:pPr marL="0" indent="0">
              <a:buNone/>
            </a:pPr>
            <a:r>
              <a:rPr lang="en-US" sz="2100" b="1" dirty="0">
                <a:latin typeface="Courier New" panose="02070309020205020404" pitchFamily="49" charset="0"/>
                <a:cs typeface="Courier New" panose="02070309020205020404" pitchFamily="49" charset="0"/>
              </a:rPr>
              <a:t>git add file1.txt, file2.txt</a:t>
            </a:r>
          </a:p>
          <a:p>
            <a:pPr marL="0" indent="0">
              <a:buNone/>
            </a:pPr>
            <a:r>
              <a:rPr lang="en-US" sz="2000" b="0" i="0" dirty="0">
                <a:solidFill>
                  <a:srgbClr val="000000"/>
                </a:solidFill>
                <a:effectLst/>
                <a:latin typeface="Chubb Lato Regular"/>
              </a:rPr>
              <a:t>Run the "git amend" command:</a:t>
            </a:r>
          </a:p>
          <a:p>
            <a:pPr marL="0" indent="0">
              <a:buNone/>
            </a:pPr>
            <a:r>
              <a:rPr lang="en-US" sz="2100" b="1" dirty="0">
                <a:latin typeface="Courier New" panose="02070309020205020404" pitchFamily="49" charset="0"/>
                <a:cs typeface="Courier New" panose="02070309020205020404" pitchFamily="49" charset="0"/>
              </a:rPr>
              <a:t>git commit --amend</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26</a:t>
            </a:fld>
            <a:endParaRPr lang="es-MX"/>
          </a:p>
        </p:txBody>
      </p:sp>
    </p:spTree>
    <p:extLst>
      <p:ext uri="{BB962C8B-B14F-4D97-AF65-F5344CB8AC3E}">
        <p14:creationId xmlns:p14="http://schemas.microsoft.com/office/powerpoint/2010/main" val="494605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25. Merge vs Fast-forward Merge vs Rebase</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27</a:t>
            </a:fld>
            <a:endParaRPr lang="es-MX"/>
          </a:p>
        </p:txBody>
      </p:sp>
      <p:sp>
        <p:nvSpPr>
          <p:cNvPr id="2" name="Marcador de contenido 14">
            <a:extLst>
              <a:ext uri="{FF2B5EF4-FFF2-40B4-BE49-F238E27FC236}">
                <a16:creationId xmlns:a16="http://schemas.microsoft.com/office/drawing/2014/main" id="{62EF280C-52F5-1151-8C7E-B5C436188C13}"/>
              </a:ext>
            </a:extLst>
          </p:cNvPr>
          <p:cNvSpPr txBox="1">
            <a:spLocks/>
          </p:cNvSpPr>
          <p:nvPr/>
        </p:nvSpPr>
        <p:spPr>
          <a:xfrm>
            <a:off x="383721" y="1345197"/>
            <a:ext cx="10507436" cy="379014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b="1" dirty="0">
                <a:solidFill>
                  <a:schemeClr val="accent2"/>
                </a:solidFill>
              </a:rPr>
              <a:t>Merge</a:t>
            </a:r>
            <a:r>
              <a:rPr lang="en-US" b="1" dirty="0">
                <a:solidFill>
                  <a:schemeClr val="accent2"/>
                </a:solidFill>
              </a:rPr>
              <a:t>:</a:t>
            </a:r>
          </a:p>
          <a:p>
            <a:pPr marL="0" indent="0">
              <a:lnSpc>
                <a:spcPct val="100000"/>
              </a:lnSpc>
              <a:spcBef>
                <a:spcPts val="0"/>
              </a:spcBef>
              <a:buFont typeface="Arial" panose="020B0604020202020204" pitchFamily="34" charset="0"/>
              <a:buNone/>
            </a:pPr>
            <a:r>
              <a:rPr lang="en-US" sz="2100" b="1" dirty="0"/>
              <a:t>Standard Merge:</a:t>
            </a:r>
            <a:r>
              <a:rPr lang="en-US" sz="2100" dirty="0"/>
              <a:t> Combines the histories of two branches, creating a new commit called a “merge commit” that has two parent commits.</a:t>
            </a:r>
          </a:p>
          <a:p>
            <a:pPr marL="0" indent="0">
              <a:lnSpc>
                <a:spcPct val="100000"/>
              </a:lnSpc>
              <a:spcBef>
                <a:spcPts val="0"/>
              </a:spcBef>
              <a:buFont typeface="Arial" panose="020B0604020202020204" pitchFamily="34" charset="0"/>
              <a:buNone/>
            </a:pPr>
            <a:endParaRPr lang="en-US" sz="2100" dirty="0"/>
          </a:p>
          <a:p>
            <a:pPr marL="0" indent="0">
              <a:lnSpc>
                <a:spcPct val="100000"/>
              </a:lnSpc>
              <a:spcBef>
                <a:spcPts val="0"/>
              </a:spcBef>
              <a:buFont typeface="Arial" panose="020B0604020202020204" pitchFamily="34" charset="0"/>
              <a:buNone/>
            </a:pPr>
            <a:r>
              <a:rPr lang="en-US" sz="2100" b="1" dirty="0"/>
              <a:t>Fast-forward Merge:</a:t>
            </a:r>
            <a:r>
              <a:rPr lang="en-US" sz="2100" dirty="0"/>
              <a:t> Occurs when the branch being merged has not diverged from the target branch. Instead of creating a new commit, Git simply moves the branch pointer a linear sequence of commits.</a:t>
            </a:r>
          </a:p>
          <a:p>
            <a:pPr marL="0" indent="0">
              <a:lnSpc>
                <a:spcPct val="100000"/>
              </a:lnSpc>
              <a:spcBef>
                <a:spcPts val="0"/>
              </a:spcBef>
              <a:buFont typeface="Arial" panose="020B0604020202020204" pitchFamily="34" charset="0"/>
              <a:buNone/>
            </a:pPr>
            <a:endParaRPr lang="en-US" sz="2100" dirty="0"/>
          </a:p>
          <a:p>
            <a:pPr marL="0" indent="0">
              <a:lnSpc>
                <a:spcPct val="100000"/>
              </a:lnSpc>
              <a:buFont typeface="Arial" panose="020B0604020202020204" pitchFamily="34" charset="0"/>
              <a:buNone/>
            </a:pPr>
            <a:r>
              <a:rPr lang="en-US" sz="2400" b="1" dirty="0">
                <a:solidFill>
                  <a:schemeClr val="accent2"/>
                </a:solidFill>
              </a:rPr>
              <a:t>Rebase</a:t>
            </a:r>
            <a:r>
              <a:rPr lang="en-US" sz="2000" b="1" dirty="0">
                <a:solidFill>
                  <a:schemeClr val="accent2"/>
                </a:solidFill>
              </a:rPr>
              <a:t>:</a:t>
            </a:r>
          </a:p>
          <a:p>
            <a:pPr marL="0" indent="0">
              <a:lnSpc>
                <a:spcPct val="100000"/>
              </a:lnSpc>
              <a:spcBef>
                <a:spcPts val="0"/>
              </a:spcBef>
              <a:buFont typeface="Arial" panose="020B0604020202020204" pitchFamily="34" charset="0"/>
              <a:buNone/>
            </a:pPr>
            <a:r>
              <a:rPr lang="en-US" sz="2100" dirty="0"/>
              <a:t>Moves or combines a sequence of commits to new base commit. This rewrites the commit history, creating a linear sequence of commits.</a:t>
            </a:r>
          </a:p>
          <a:p>
            <a:pPr marL="0" indent="0">
              <a:lnSpc>
                <a:spcPct val="100000"/>
              </a:lnSpc>
              <a:spcBef>
                <a:spcPts val="0"/>
              </a:spcBef>
              <a:buFont typeface="Arial" panose="020B0604020202020204" pitchFamily="34" charset="0"/>
              <a:buNone/>
            </a:pPr>
            <a:endParaRPr lang="en-US" sz="2100" dirty="0"/>
          </a:p>
        </p:txBody>
      </p:sp>
    </p:spTree>
    <p:extLst>
      <p:ext uri="{BB962C8B-B14F-4D97-AF65-F5344CB8AC3E}">
        <p14:creationId xmlns:p14="http://schemas.microsoft.com/office/powerpoint/2010/main" val="184258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26. When does a fast-forward merge occur?</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28</a:t>
            </a:fld>
            <a:endParaRPr lang="es-MX"/>
          </a:p>
        </p:txBody>
      </p:sp>
      <p:sp>
        <p:nvSpPr>
          <p:cNvPr id="2" name="Marcador de contenido 14">
            <a:extLst>
              <a:ext uri="{FF2B5EF4-FFF2-40B4-BE49-F238E27FC236}">
                <a16:creationId xmlns:a16="http://schemas.microsoft.com/office/drawing/2014/main" id="{62EF280C-52F5-1151-8C7E-B5C436188C13}"/>
              </a:ext>
            </a:extLst>
          </p:cNvPr>
          <p:cNvSpPr txBox="1">
            <a:spLocks/>
          </p:cNvSpPr>
          <p:nvPr/>
        </p:nvSpPr>
        <p:spPr>
          <a:xfrm>
            <a:off x="383721" y="1345197"/>
            <a:ext cx="10507436" cy="1467672"/>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100" dirty="0"/>
              <a:t>Fast-forward merge is only possible if the target branch is an ancestor of the source branch, which is usually not the case.</a:t>
            </a:r>
          </a:p>
        </p:txBody>
      </p:sp>
      <p:pic>
        <p:nvPicPr>
          <p:cNvPr id="18434" name="Picture 2">
            <a:extLst>
              <a:ext uri="{FF2B5EF4-FFF2-40B4-BE49-F238E27FC236}">
                <a16:creationId xmlns:a16="http://schemas.microsoft.com/office/drawing/2014/main" id="{D6056047-F1E5-B71B-90D0-FD77D5C4D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066" y="2466675"/>
            <a:ext cx="2356648" cy="3342031"/>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a:extLst>
              <a:ext uri="{FF2B5EF4-FFF2-40B4-BE49-F238E27FC236}">
                <a16:creationId xmlns:a16="http://schemas.microsoft.com/office/drawing/2014/main" id="{6A050C8F-2F83-3DC3-77D8-57B893517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4166" y="2466675"/>
            <a:ext cx="2769786" cy="3436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23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lnSpc>
                <a:spcPct val="107000"/>
              </a:lnSpc>
              <a:spcAft>
                <a:spcPts val="800"/>
              </a:spcAft>
            </a:pPr>
            <a:r>
              <a:rPr lang="en-US" sz="3200" dirty="0"/>
              <a:t>27. When is a fast-forward merge not possible?</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29</a:t>
            </a:fld>
            <a:endParaRPr lang="es-MX"/>
          </a:p>
        </p:txBody>
      </p:sp>
      <p:sp>
        <p:nvSpPr>
          <p:cNvPr id="2" name="Marcador de contenido 14">
            <a:extLst>
              <a:ext uri="{FF2B5EF4-FFF2-40B4-BE49-F238E27FC236}">
                <a16:creationId xmlns:a16="http://schemas.microsoft.com/office/drawing/2014/main" id="{62EF280C-52F5-1151-8C7E-B5C436188C13}"/>
              </a:ext>
            </a:extLst>
          </p:cNvPr>
          <p:cNvSpPr txBox="1">
            <a:spLocks/>
          </p:cNvSpPr>
          <p:nvPr/>
        </p:nvSpPr>
        <p:spPr>
          <a:xfrm>
            <a:off x="383721" y="1345197"/>
            <a:ext cx="10507436" cy="1467672"/>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100" dirty="0"/>
              <a:t>A fast-forward merge is when no commits have been added to the master branch after the feature branch was created, meaning that the HEAD of master is the ancestor of the feature branch.​</a:t>
            </a:r>
          </a:p>
          <a:p>
            <a:pPr marL="0" indent="0">
              <a:lnSpc>
                <a:spcPct val="100000"/>
              </a:lnSpc>
              <a:buFont typeface="Arial" panose="020B0604020202020204" pitchFamily="34" charset="0"/>
              <a:buNone/>
            </a:pPr>
            <a:r>
              <a:rPr lang="en-US" sz="2100" dirty="0"/>
              <a:t>If commits have been added to the master branch after the feature branch was created, then a fast-forward merge cannot be done.</a:t>
            </a:r>
          </a:p>
          <a:p>
            <a:pPr marL="0" indent="0">
              <a:lnSpc>
                <a:spcPct val="100000"/>
              </a:lnSpc>
              <a:buFont typeface="Arial" panose="020B0604020202020204" pitchFamily="34" charset="0"/>
              <a:buNone/>
            </a:pPr>
            <a:r>
              <a:rPr lang="en-US" sz="2100" dirty="0"/>
              <a:t>In this case, a normal merge must be done and any conflicts that may arise must be resolved.​</a:t>
            </a:r>
          </a:p>
        </p:txBody>
      </p:sp>
      <p:graphicFrame>
        <p:nvGraphicFramePr>
          <p:cNvPr id="7" name="Tabla 6">
            <a:extLst>
              <a:ext uri="{FF2B5EF4-FFF2-40B4-BE49-F238E27FC236}">
                <a16:creationId xmlns:a16="http://schemas.microsoft.com/office/drawing/2014/main" id="{32F65C0C-690B-77AF-DB0A-0E3ED1D2DF0B}"/>
              </a:ext>
            </a:extLst>
          </p:cNvPr>
          <p:cNvGraphicFramePr>
            <a:graphicFrameLocks noGrp="1"/>
          </p:cNvGraphicFramePr>
          <p:nvPr>
            <p:extLst>
              <p:ext uri="{D42A27DB-BD31-4B8C-83A1-F6EECF244321}">
                <p14:modId xmlns:p14="http://schemas.microsoft.com/office/powerpoint/2010/main" val="3173019773"/>
              </p:ext>
            </p:extLst>
          </p:nvPr>
        </p:nvGraphicFramePr>
        <p:xfrm>
          <a:off x="1666239" y="3176452"/>
          <a:ext cx="8958218" cy="1463040"/>
        </p:xfrm>
        <a:graphic>
          <a:graphicData uri="http://schemas.openxmlformats.org/drawingml/2006/table">
            <a:tbl>
              <a:tblPr firstRow="1" bandRow="1">
                <a:tableStyleId>{0E3FDE45-AF77-4B5C-9715-49D594BDF05E}</a:tableStyleId>
              </a:tblPr>
              <a:tblGrid>
                <a:gridCol w="4479109">
                  <a:extLst>
                    <a:ext uri="{9D8B030D-6E8A-4147-A177-3AD203B41FA5}">
                      <a16:colId xmlns:a16="http://schemas.microsoft.com/office/drawing/2014/main" val="195294245"/>
                    </a:ext>
                  </a:extLst>
                </a:gridCol>
                <a:gridCol w="4479109">
                  <a:extLst>
                    <a:ext uri="{9D8B030D-6E8A-4147-A177-3AD203B41FA5}">
                      <a16:colId xmlns:a16="http://schemas.microsoft.com/office/drawing/2014/main" val="242400493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merge --ff-only &lt;branch-name&gt;</a:t>
                      </a:r>
                    </a:p>
                    <a:p>
                      <a:endParaRPr lang="en-US" dirty="0"/>
                    </a:p>
                  </a:txBody>
                  <a:tcPr/>
                </a:tc>
                <a:tc>
                  <a:txBody>
                    <a:bodyPr/>
                    <a:lstStyle/>
                    <a:p>
                      <a:r>
                        <a:rPr lang="en-US" sz="1800" b="0" i="0" kern="1200" dirty="0">
                          <a:solidFill>
                            <a:schemeClr val="tx1"/>
                          </a:solidFill>
                          <a:effectLst/>
                          <a:latin typeface="+mn-lt"/>
                          <a:ea typeface="+mn-ea"/>
                          <a:cs typeface="+mn-cs"/>
                        </a:rPr>
                        <a:t>The </a:t>
                      </a:r>
                      <a:r>
                        <a:rPr lang="en-US" dirty="0"/>
                        <a:t>--ff-only</a:t>
                      </a:r>
                      <a:r>
                        <a:rPr lang="en-US" sz="1800" b="0" i="0" kern="1200" dirty="0">
                          <a:solidFill>
                            <a:schemeClr val="tx1"/>
                          </a:solidFill>
                          <a:effectLst/>
                          <a:latin typeface="+mn-lt"/>
                          <a:ea typeface="+mn-ea"/>
                          <a:cs typeface="+mn-cs"/>
                        </a:rPr>
                        <a:t> option ensures that Git will only perform the merge if it can be done as a fast-forward. If a fast-forward merge is not possible, Git will abort the merge and display an error message.</a:t>
                      </a:r>
                      <a:endParaRPr lang="en-US" dirty="0"/>
                    </a:p>
                  </a:txBody>
                  <a:tcPr/>
                </a:tc>
                <a:extLst>
                  <a:ext uri="{0D108BD9-81ED-4DB2-BD59-A6C34878D82A}">
                    <a16:rowId xmlns:a16="http://schemas.microsoft.com/office/drawing/2014/main" val="3637200391"/>
                  </a:ext>
                </a:extLst>
              </a:tr>
            </a:tbl>
          </a:graphicData>
        </a:graphic>
      </p:graphicFrame>
    </p:spTree>
    <p:extLst>
      <p:ext uri="{BB962C8B-B14F-4D97-AF65-F5344CB8AC3E}">
        <p14:creationId xmlns:p14="http://schemas.microsoft.com/office/powerpoint/2010/main" val="79821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3D0B1-2CB7-AD39-5EC4-937080B324BB}"/>
              </a:ext>
            </a:extLst>
          </p:cNvPr>
          <p:cNvSpPr>
            <a:spLocks noGrp="1"/>
          </p:cNvSpPr>
          <p:nvPr>
            <p:ph type="title"/>
          </p:nvPr>
        </p:nvSpPr>
        <p:spPr/>
        <p:txBody>
          <a:bodyPr>
            <a:normAutofit fontScale="90000"/>
          </a:bodyPr>
          <a:lstStyle/>
          <a:p>
            <a:r>
              <a:rPr lang="en-US" dirty="0"/>
              <a:t>1. What is git?</a:t>
            </a:r>
          </a:p>
        </p:txBody>
      </p:sp>
      <p:sp>
        <p:nvSpPr>
          <p:cNvPr id="4" name="Marcador de texto 3">
            <a:extLst>
              <a:ext uri="{FF2B5EF4-FFF2-40B4-BE49-F238E27FC236}">
                <a16:creationId xmlns:a16="http://schemas.microsoft.com/office/drawing/2014/main" id="{A50822EF-A95B-4098-3DB9-53FF448612E9}"/>
              </a:ext>
            </a:extLst>
          </p:cNvPr>
          <p:cNvSpPr>
            <a:spLocks noGrp="1"/>
          </p:cNvSpPr>
          <p:nvPr>
            <p:ph type="body" sz="quarter" idx="19"/>
          </p:nvPr>
        </p:nvSpPr>
        <p:spPr>
          <a:xfrm>
            <a:off x="320514" y="1686213"/>
            <a:ext cx="9102160" cy="3485573"/>
          </a:xfrm>
        </p:spPr>
        <p:txBody>
          <a:bodyPr/>
          <a:lstStyle/>
          <a:p>
            <a:r>
              <a:rPr lang="en-US" dirty="0"/>
              <a:t>Git is a free and open-source distributed version control system designed to handle everything from small to very large projects.</a:t>
            </a:r>
          </a:p>
          <a:p>
            <a:r>
              <a:rPr lang="en-US" dirty="0"/>
              <a:t>Git allows to have a complete history of our code.</a:t>
            </a:r>
          </a:p>
          <a:p>
            <a:r>
              <a:rPr lang="en-US" dirty="0"/>
              <a:t>git works in a decentralized way, meaning each developer has a copy of the code.</a:t>
            </a:r>
          </a:p>
        </p:txBody>
      </p:sp>
      <p:sp>
        <p:nvSpPr>
          <p:cNvPr id="9" name="Marcador de pie de página 8">
            <a:extLst>
              <a:ext uri="{FF2B5EF4-FFF2-40B4-BE49-F238E27FC236}">
                <a16:creationId xmlns:a16="http://schemas.microsoft.com/office/drawing/2014/main" id="{EAC67A95-4E04-A6C7-D788-5735783F66F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50" b="0" i="0" u="none" strike="noStrike" kern="1200" cap="none" spc="0" normalizeH="0" noProof="0">
                <a:ln>
                  <a:noFill/>
                </a:ln>
                <a:solidFill>
                  <a:prstClr val="black"/>
                </a:solidFill>
                <a:effectLst/>
                <a:uLnTx/>
                <a:uFillTx/>
                <a:latin typeface="Avenir Next LT Pro"/>
                <a:ea typeface="+mn-ea"/>
                <a:cs typeface="+mn-cs"/>
              </a:rPr>
              <a:t>Título de la presentación</a:t>
            </a:r>
          </a:p>
        </p:txBody>
      </p:sp>
      <p:sp>
        <p:nvSpPr>
          <p:cNvPr id="10" name="Marcador de fecha 9">
            <a:extLst>
              <a:ext uri="{FF2B5EF4-FFF2-40B4-BE49-F238E27FC236}">
                <a16:creationId xmlns:a16="http://schemas.microsoft.com/office/drawing/2014/main" id="{A2438C25-CEA6-39E1-F7A0-A46624DE7185}"/>
              </a:ext>
            </a:extLst>
          </p:cNvPr>
          <p:cNvSpPr>
            <a:spLocks noGrp="1"/>
          </p:cNvSpPr>
          <p:nvPr>
            <p:ph type="dt" sz="half" idx="10"/>
          </p:nvPr>
        </p:nvSpPr>
        <p:spPr/>
        <p:txBody>
          <a:bodyPr/>
          <a:lstStyle/>
          <a:p>
            <a:pPr rtl="0">
              <a:defRPr/>
            </a:pPr>
            <a:r>
              <a:rPr lang="es-MX" noProof="0">
                <a:solidFill>
                  <a:prstClr val="black"/>
                </a:solidFill>
              </a:rPr>
              <a:t>20XX</a:t>
            </a:r>
          </a:p>
        </p:txBody>
      </p:sp>
      <p:sp>
        <p:nvSpPr>
          <p:cNvPr id="11" name="Marcador de número de diapositiva 10">
            <a:extLst>
              <a:ext uri="{FF2B5EF4-FFF2-40B4-BE49-F238E27FC236}">
                <a16:creationId xmlns:a16="http://schemas.microsoft.com/office/drawing/2014/main" id="{617BD1F3-B6CF-DFBA-8AD2-7219091624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s-MX"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MX"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549903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ctr">
            <a:noAutofit/>
          </a:bodyPr>
          <a:lstStyle/>
          <a:p>
            <a:pPr algn="l">
              <a:lnSpc>
                <a:spcPct val="107000"/>
              </a:lnSpc>
              <a:spcAft>
                <a:spcPts val="800"/>
              </a:spcAft>
            </a:pPr>
            <a:r>
              <a:rPr lang="en-US" sz="3200" dirty="0"/>
              <a:t>28. What is the result to the “main” branch after a </a:t>
            </a:r>
            <a:br>
              <a:rPr lang="en-US" sz="3200" dirty="0"/>
            </a:br>
            <a:r>
              <a:rPr lang="en-US" sz="3200" dirty="0"/>
              <a:t>non-fast-forward merge? </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30</a:t>
            </a:fld>
            <a:endParaRPr lang="es-MX"/>
          </a:p>
        </p:txBody>
      </p:sp>
      <p:sp>
        <p:nvSpPr>
          <p:cNvPr id="2" name="Marcador de contenido 14">
            <a:extLst>
              <a:ext uri="{FF2B5EF4-FFF2-40B4-BE49-F238E27FC236}">
                <a16:creationId xmlns:a16="http://schemas.microsoft.com/office/drawing/2014/main" id="{62EF280C-52F5-1151-8C7E-B5C436188C13}"/>
              </a:ext>
            </a:extLst>
          </p:cNvPr>
          <p:cNvSpPr txBox="1">
            <a:spLocks/>
          </p:cNvSpPr>
          <p:nvPr/>
        </p:nvSpPr>
        <p:spPr>
          <a:xfrm>
            <a:off x="383721" y="1345197"/>
            <a:ext cx="10507436" cy="3790140"/>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100" dirty="0"/>
              <a:t>After a non-fast-forward merge, the “main” branch will have a new merge commit that combines the histories of both branches. This merge commit will have two parent commits, representing the tips of the branches being merged.</a:t>
            </a:r>
          </a:p>
        </p:txBody>
      </p:sp>
    </p:spTree>
    <p:extLst>
      <p:ext uri="{BB962C8B-B14F-4D97-AF65-F5344CB8AC3E}">
        <p14:creationId xmlns:p14="http://schemas.microsoft.com/office/powerpoint/2010/main" val="744253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ctr">
            <a:noAutofit/>
          </a:bodyPr>
          <a:lstStyle/>
          <a:p>
            <a:pPr algn="l">
              <a:lnSpc>
                <a:spcPct val="107000"/>
              </a:lnSpc>
              <a:spcAft>
                <a:spcPts val="800"/>
              </a:spcAft>
            </a:pPr>
            <a:r>
              <a:rPr lang="en-US" sz="3200" dirty="0"/>
              <a:t>29. What to do when a conflict occurs?</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31</a:t>
            </a:fld>
            <a:endParaRPr lang="es-MX"/>
          </a:p>
        </p:txBody>
      </p:sp>
      <p:sp>
        <p:nvSpPr>
          <p:cNvPr id="2" name="Marcador de contenido 14">
            <a:extLst>
              <a:ext uri="{FF2B5EF4-FFF2-40B4-BE49-F238E27FC236}">
                <a16:creationId xmlns:a16="http://schemas.microsoft.com/office/drawing/2014/main" id="{62EF280C-52F5-1151-8C7E-B5C436188C13}"/>
              </a:ext>
            </a:extLst>
          </p:cNvPr>
          <p:cNvSpPr txBox="1">
            <a:spLocks/>
          </p:cNvSpPr>
          <p:nvPr/>
        </p:nvSpPr>
        <p:spPr>
          <a:xfrm>
            <a:off x="383721" y="1345198"/>
            <a:ext cx="10507436" cy="3716660"/>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100" dirty="0"/>
              <a:t>When a conflict occurs during a merge or rebase, Git will pause the process and mark the files conflicts. You will need to manually resolve these conflicts before you can complete the merge or rebase.</a:t>
            </a:r>
          </a:p>
          <a:p>
            <a:pPr marL="0" indent="0">
              <a:lnSpc>
                <a:spcPct val="100000"/>
              </a:lnSpc>
              <a:buFont typeface="Arial" panose="020B0604020202020204" pitchFamily="34" charset="0"/>
              <a:buNone/>
            </a:pPr>
            <a:endParaRPr lang="en-US" sz="2100" dirty="0"/>
          </a:p>
          <a:p>
            <a:pPr marL="0" indent="0">
              <a:lnSpc>
                <a:spcPct val="100000"/>
              </a:lnSpc>
              <a:buFont typeface="Arial" panose="020B0604020202020204" pitchFamily="34" charset="0"/>
              <a:buNone/>
            </a:pPr>
            <a:r>
              <a:rPr lang="en-US" sz="2400" b="1" dirty="0">
                <a:solidFill>
                  <a:schemeClr val="accent2"/>
                </a:solidFill>
              </a:rPr>
              <a:t>How to resolve conflicts?</a:t>
            </a:r>
            <a:endParaRPr lang="en-US" sz="2000" b="1" dirty="0">
              <a:solidFill>
                <a:schemeClr val="accent2"/>
              </a:solidFill>
            </a:endParaRPr>
          </a:p>
          <a:p>
            <a:pPr>
              <a:lnSpc>
                <a:spcPct val="100000"/>
              </a:lnSpc>
              <a:spcBef>
                <a:spcPts val="0"/>
              </a:spcBef>
            </a:pPr>
            <a:r>
              <a:rPr lang="en-US" sz="2100" b="1" dirty="0"/>
              <a:t>Identify Conflicts:</a:t>
            </a:r>
            <a:r>
              <a:rPr lang="en-US" sz="2100" dirty="0"/>
              <a:t> Git will mark the conflicted areas in the files with conflict markers (&lt;&lt;&lt;&lt;&lt;&lt;, =====, &gt;&gt;&gt;&gt;&gt;&gt;&gt;).</a:t>
            </a:r>
          </a:p>
          <a:p>
            <a:pPr>
              <a:lnSpc>
                <a:spcPct val="100000"/>
              </a:lnSpc>
              <a:spcBef>
                <a:spcPts val="0"/>
              </a:spcBef>
            </a:pPr>
            <a:endParaRPr lang="en-US" sz="2100" dirty="0"/>
          </a:p>
          <a:p>
            <a:pPr>
              <a:lnSpc>
                <a:spcPct val="100000"/>
              </a:lnSpc>
              <a:spcBef>
                <a:spcPts val="0"/>
              </a:spcBef>
            </a:pPr>
            <a:r>
              <a:rPr lang="en-US" sz="2100" b="1" dirty="0"/>
              <a:t>Resolve Conflicts:</a:t>
            </a:r>
            <a:r>
              <a:rPr lang="en-US" sz="2100" dirty="0"/>
              <a:t> Edit the files to resolve the conflicts. Decide which changes to keep and remove the conflict markers.</a:t>
            </a:r>
          </a:p>
          <a:p>
            <a:pPr>
              <a:lnSpc>
                <a:spcPct val="100000"/>
              </a:lnSpc>
              <a:spcBef>
                <a:spcPts val="0"/>
              </a:spcBef>
            </a:pPr>
            <a:endParaRPr lang="en-US" sz="2100" dirty="0"/>
          </a:p>
          <a:p>
            <a:pPr>
              <a:lnSpc>
                <a:spcPct val="100000"/>
              </a:lnSpc>
              <a:spcBef>
                <a:spcPts val="0"/>
              </a:spcBef>
            </a:pPr>
            <a:r>
              <a:rPr lang="en-US" sz="2100" b="1" dirty="0"/>
              <a:t>Mark as Resolved:</a:t>
            </a:r>
            <a:r>
              <a:rPr lang="en-US" sz="2100" dirty="0"/>
              <a:t> Once conflicts are resolved, mark the files as resolved using, </a:t>
            </a:r>
            <a:r>
              <a:rPr lang="en-US" sz="2100" b="1" dirty="0">
                <a:latin typeface="Courier New" panose="02070309020205020404" pitchFamily="49" charset="0"/>
                <a:cs typeface="Courier New" panose="02070309020205020404" pitchFamily="49" charset="0"/>
              </a:rPr>
              <a:t>git add &lt;file&gt;</a:t>
            </a:r>
            <a:r>
              <a:rPr lang="en-US" sz="2100" dirty="0">
                <a:latin typeface="Courier New" panose="02070309020205020404" pitchFamily="49" charset="0"/>
                <a:cs typeface="Courier New" panose="02070309020205020404" pitchFamily="49" charset="0"/>
              </a:rPr>
              <a:t>.</a:t>
            </a:r>
          </a:p>
          <a:p>
            <a:pPr>
              <a:lnSpc>
                <a:spcPct val="100000"/>
              </a:lnSpc>
              <a:spcBef>
                <a:spcPts val="0"/>
              </a:spcBef>
            </a:pPr>
            <a:endParaRPr lang="en-US" sz="2100" dirty="0">
              <a:latin typeface="Courier New" panose="02070309020205020404" pitchFamily="49" charset="0"/>
              <a:cs typeface="Courier New" panose="02070309020205020404" pitchFamily="49" charset="0"/>
            </a:endParaRPr>
          </a:p>
          <a:p>
            <a:pPr>
              <a:lnSpc>
                <a:spcPct val="100000"/>
              </a:lnSpc>
              <a:spcBef>
                <a:spcPts val="0"/>
              </a:spcBef>
            </a:pPr>
            <a:r>
              <a:rPr lang="en-US" sz="2100" b="1" dirty="0"/>
              <a:t>Continue the Process:</a:t>
            </a:r>
            <a:r>
              <a:rPr lang="en-US" sz="2100" dirty="0"/>
              <a:t> If you were merging, complete the merge with </a:t>
            </a:r>
            <a:r>
              <a:rPr lang="en-US" sz="2100" b="1" dirty="0">
                <a:latin typeface="Courier New" panose="02070309020205020404" pitchFamily="49" charset="0"/>
                <a:cs typeface="Courier New" panose="02070309020205020404" pitchFamily="49" charset="0"/>
              </a:rPr>
              <a:t>git commit</a:t>
            </a:r>
            <a:r>
              <a:rPr lang="en-US" sz="2100" dirty="0"/>
              <a:t>. If you were rebasing, continue the rebase with </a:t>
            </a:r>
            <a:r>
              <a:rPr lang="en-US" sz="2100" b="1" dirty="0">
                <a:latin typeface="Courier New" panose="02070309020205020404" pitchFamily="49" charset="0"/>
                <a:cs typeface="Courier New" panose="02070309020205020404" pitchFamily="49" charset="0"/>
              </a:rPr>
              <a:t>git rebase –continue</a:t>
            </a:r>
            <a:endParaRPr lang="en-US" sz="2100" b="1" dirty="0"/>
          </a:p>
          <a:p>
            <a:pPr marL="0" indent="0">
              <a:lnSpc>
                <a:spcPct val="100000"/>
              </a:lnSpc>
              <a:buFont typeface="Arial" panose="020B0604020202020204" pitchFamily="34" charset="0"/>
              <a:buNone/>
            </a:pPr>
            <a:endParaRPr lang="en-US" sz="2100" dirty="0"/>
          </a:p>
          <a:p>
            <a:pPr marL="0" indent="0">
              <a:lnSpc>
                <a:spcPct val="100000"/>
              </a:lnSpc>
              <a:buFont typeface="Arial" panose="020B0604020202020204" pitchFamily="34" charset="0"/>
              <a:buNone/>
            </a:pPr>
            <a:endParaRPr lang="en-US" sz="2100" dirty="0"/>
          </a:p>
          <a:p>
            <a:pPr marL="0" indent="0">
              <a:lnSpc>
                <a:spcPct val="100000"/>
              </a:lnSpc>
              <a:buFont typeface="Arial" panose="020B0604020202020204" pitchFamily="34" charset="0"/>
              <a:buNone/>
            </a:pPr>
            <a:endParaRPr lang="en-US" sz="2100" dirty="0"/>
          </a:p>
        </p:txBody>
      </p:sp>
    </p:spTree>
    <p:extLst>
      <p:ext uri="{BB962C8B-B14F-4D97-AF65-F5344CB8AC3E}">
        <p14:creationId xmlns:p14="http://schemas.microsoft.com/office/powerpoint/2010/main" val="2413436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ítulo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es-MX"/>
              <a:t>Gracias</a:t>
            </a:r>
          </a:p>
        </p:txBody>
      </p:sp>
      <p:sp>
        <p:nvSpPr>
          <p:cNvPr id="33" name="Subtítulo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r>
              <a:rPr lang="es-MX" dirty="0"/>
              <a:t>Armando </a:t>
            </a:r>
          </a:p>
          <a:p>
            <a:pPr rtl="0"/>
            <a:r>
              <a:rPr lang="es-MX" dirty="0"/>
              <a:t>Antonio</a:t>
            </a:r>
          </a:p>
        </p:txBody>
      </p:sp>
      <p:pic>
        <p:nvPicPr>
          <p:cNvPr id="52" name="Marcador de posición de imagen 51" descr="Imagen que contiene cielo, exterior, montaña, naturaleza, estrella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Marcador de pie de página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rtlCol="0"/>
          <a:lstStyle/>
          <a:p>
            <a:pPr lvl="0" rtl="0"/>
            <a:r>
              <a:rPr lang="es-MX"/>
              <a:t>Título de la presentación</a:t>
            </a:r>
          </a:p>
        </p:txBody>
      </p:sp>
      <p:pic>
        <p:nvPicPr>
          <p:cNvPr id="58" name="Marcador de posición de imagen 57" descr="Una imagen que muestra una montaña, cielo, exterior, naturaleza">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5" name="Marcador de fecha 4">
            <a:extLst>
              <a:ext uri="{FF2B5EF4-FFF2-40B4-BE49-F238E27FC236}">
                <a16:creationId xmlns:a16="http://schemas.microsoft.com/office/drawing/2014/main" id="{4DBAEA19-91BF-48E8-A1D4-8FB745EA44D0}"/>
              </a:ext>
            </a:extLst>
          </p:cNvPr>
          <p:cNvSpPr>
            <a:spLocks noGrp="1"/>
          </p:cNvSpPr>
          <p:nvPr>
            <p:ph type="dt" sz="half" idx="10"/>
          </p:nvPr>
        </p:nvSpPr>
        <p:spPr>
          <a:xfrm>
            <a:off x="7013448" y="6355080"/>
            <a:ext cx="4352544" cy="365125"/>
          </a:xfrm>
        </p:spPr>
        <p:txBody>
          <a:bodyPr rtlCol="0"/>
          <a:lstStyle/>
          <a:p>
            <a:pPr lvl="0" rtl="0"/>
            <a:r>
              <a:rPr lang="es-MX"/>
              <a:t>20XX</a:t>
            </a:r>
          </a:p>
        </p:txBody>
      </p:sp>
      <p:sp>
        <p:nvSpPr>
          <p:cNvPr id="6" name="Marcador de número de diapositiva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es-MX" smtClean="0"/>
              <a:pPr lvl="0" rtl="0"/>
              <a:t>32</a:t>
            </a:fld>
            <a:endParaRPr lang="es-MX"/>
          </a:p>
        </p:txBody>
      </p:sp>
    </p:spTree>
    <p:extLst>
      <p:ext uri="{BB962C8B-B14F-4D97-AF65-F5344CB8AC3E}">
        <p14:creationId xmlns:p14="http://schemas.microsoft.com/office/powerpoint/2010/main" val="76761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algn="l" rtl="0"/>
            <a:r>
              <a:rPr lang="en-US" dirty="0"/>
              <a:t>2. Setup Git</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4</a:t>
            </a:fld>
            <a:endParaRPr lang="es-MX"/>
          </a:p>
        </p:txBody>
      </p:sp>
      <p:graphicFrame>
        <p:nvGraphicFramePr>
          <p:cNvPr id="11" name="Tabla 10">
            <a:extLst>
              <a:ext uri="{FF2B5EF4-FFF2-40B4-BE49-F238E27FC236}">
                <a16:creationId xmlns:a16="http://schemas.microsoft.com/office/drawing/2014/main" id="{621263C3-7785-0D65-1CDF-99A25130564F}"/>
              </a:ext>
            </a:extLst>
          </p:cNvPr>
          <p:cNvGraphicFramePr>
            <a:graphicFrameLocks noGrp="1"/>
          </p:cNvGraphicFramePr>
          <p:nvPr>
            <p:extLst>
              <p:ext uri="{D42A27DB-BD31-4B8C-83A1-F6EECF244321}">
                <p14:modId xmlns:p14="http://schemas.microsoft.com/office/powerpoint/2010/main" val="3067354968"/>
              </p:ext>
            </p:extLst>
          </p:nvPr>
        </p:nvGraphicFramePr>
        <p:xfrm>
          <a:off x="195072" y="1131755"/>
          <a:ext cx="11386438" cy="5100320"/>
        </p:xfrm>
        <a:graphic>
          <a:graphicData uri="http://schemas.openxmlformats.org/drawingml/2006/table">
            <a:tbl>
              <a:tblPr firstRow="1" bandRow="1">
                <a:tableStyleId>{72833802-FEF1-4C79-8D5D-14CF1EAF98D9}</a:tableStyleId>
              </a:tblPr>
              <a:tblGrid>
                <a:gridCol w="7613415">
                  <a:extLst>
                    <a:ext uri="{9D8B030D-6E8A-4147-A177-3AD203B41FA5}">
                      <a16:colId xmlns:a16="http://schemas.microsoft.com/office/drawing/2014/main" val="1997127071"/>
                    </a:ext>
                  </a:extLst>
                </a:gridCol>
                <a:gridCol w="3773023">
                  <a:extLst>
                    <a:ext uri="{9D8B030D-6E8A-4147-A177-3AD203B41FA5}">
                      <a16:colId xmlns:a16="http://schemas.microsoft.com/office/drawing/2014/main" val="504473118"/>
                    </a:ext>
                  </a:extLst>
                </a:gridCol>
              </a:tblGrid>
              <a:tr h="370840">
                <a:tc>
                  <a:txBody>
                    <a:bodyPr/>
                    <a:lstStyle/>
                    <a:p>
                      <a:r>
                        <a:rPr lang="en-US" sz="1400" dirty="0"/>
                        <a:t>Commands</a:t>
                      </a:r>
                    </a:p>
                  </a:txBody>
                  <a:tcPr/>
                </a:tc>
                <a:tc>
                  <a:txBody>
                    <a:bodyPr/>
                    <a:lstStyle/>
                    <a:p>
                      <a:r>
                        <a:rPr lang="en-US" sz="1400" dirty="0"/>
                        <a:t>Description</a:t>
                      </a:r>
                    </a:p>
                  </a:txBody>
                  <a:tcPr/>
                </a:tc>
                <a:extLst>
                  <a:ext uri="{0D108BD9-81ED-4DB2-BD59-A6C34878D82A}">
                    <a16:rowId xmlns:a16="http://schemas.microsoft.com/office/drawing/2014/main" val="4444120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0" dirty="0">
                          <a:latin typeface="Courier New" panose="02070309020205020404" pitchFamily="49" charset="0"/>
                          <a:ea typeface="Times New Roman" panose="02020603050405020304" pitchFamily="18" charset="0"/>
                          <a:cs typeface="Courier New" panose="02070309020205020404" pitchFamily="49" charset="0"/>
                        </a:rPr>
                        <a:t>git --version</a:t>
                      </a:r>
                      <a:endParaRPr lang="en-US" sz="1400" b="1" kern="0" dirty="0">
                        <a:effectLst/>
                        <a:latin typeface="Courier New" panose="02070309020205020404" pitchFamily="49" charset="0"/>
                        <a:ea typeface="Times New Roman" panose="02020603050405020304" pitchFamily="18" charset="0"/>
                        <a:cs typeface="Courier New" panose="02070309020205020404" pitchFamily="49" charset="0"/>
                      </a:endParaRPr>
                    </a:p>
                  </a:txBody>
                  <a:tcPr/>
                </a:tc>
                <a:tc>
                  <a:txBody>
                    <a:bodyPr/>
                    <a:lstStyle/>
                    <a:p>
                      <a:endParaRPr lang="en-US" sz="1400" dirty="0"/>
                    </a:p>
                  </a:txBody>
                  <a:tcPr/>
                </a:tc>
                <a:extLst>
                  <a:ext uri="{0D108BD9-81ED-4DB2-BD59-A6C34878D82A}">
                    <a16:rowId xmlns:a16="http://schemas.microsoft.com/office/drawing/2014/main" val="10685255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0" dirty="0">
                          <a:effectLst/>
                          <a:latin typeface="Courier New" panose="02070309020205020404" pitchFamily="49" charset="0"/>
                          <a:ea typeface="Times New Roman" panose="02020603050405020304" pitchFamily="18" charset="0"/>
                          <a:cs typeface="Courier New" panose="02070309020205020404" pitchFamily="49" charset="0"/>
                        </a:rPr>
                        <a:t>git config --global user.name "Your Name"</a:t>
                      </a:r>
                      <a:endParaRPr lang="es-MX" sz="1800" b="1" kern="100" dirty="0">
                        <a:effectLst/>
                        <a:latin typeface="Courier New" panose="02070309020205020404" pitchFamily="49" charset="0"/>
                        <a:ea typeface="Calibri" panose="020F0502020204030204" pitchFamily="34" charset="0"/>
                        <a:cs typeface="Courier New" panose="02070309020205020404" pitchFamily="49" charset="0"/>
                      </a:endParaRPr>
                    </a:p>
                  </a:txBody>
                  <a:tcPr/>
                </a:tc>
                <a:tc>
                  <a:txBody>
                    <a:bodyPr/>
                    <a:lstStyle/>
                    <a:p>
                      <a:r>
                        <a:rPr lang="en-US" sz="1400" dirty="0"/>
                        <a:t>Configure global username and will be used in your commits.</a:t>
                      </a:r>
                    </a:p>
                  </a:txBody>
                  <a:tcPr/>
                </a:tc>
                <a:extLst>
                  <a:ext uri="{0D108BD9-81ED-4DB2-BD59-A6C34878D82A}">
                    <a16:rowId xmlns:a16="http://schemas.microsoft.com/office/drawing/2014/main" val="1574502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0" dirty="0">
                          <a:effectLst/>
                          <a:latin typeface="Courier New" panose="02070309020205020404" pitchFamily="49" charset="0"/>
                          <a:ea typeface="Times New Roman" panose="02020603050405020304" pitchFamily="18" charset="0"/>
                          <a:cs typeface="Courier New" panose="02070309020205020404" pitchFamily="49" charset="0"/>
                        </a:rPr>
                        <a:t>git config --global </a:t>
                      </a:r>
                      <a:r>
                        <a:rPr lang="en-US" sz="1400" b="1" kern="0" dirty="0" err="1">
                          <a:effectLst/>
                          <a:latin typeface="Courier New" panose="02070309020205020404" pitchFamily="49" charset="0"/>
                          <a:ea typeface="Times New Roman" panose="02020603050405020304" pitchFamily="18" charset="0"/>
                          <a:cs typeface="Courier New" panose="02070309020205020404" pitchFamily="49" charset="0"/>
                        </a:rPr>
                        <a:t>user.email</a:t>
                      </a:r>
                      <a:r>
                        <a:rPr lang="en-US" sz="1400" b="1"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400" b="1" kern="0" dirty="0" err="1">
                          <a:effectLst/>
                          <a:latin typeface="Courier New" panose="02070309020205020404" pitchFamily="49" charset="0"/>
                          <a:ea typeface="Times New Roman" panose="02020603050405020304" pitchFamily="18" charset="0"/>
                          <a:cs typeface="Courier New" panose="02070309020205020404" pitchFamily="49" charset="0"/>
                        </a:rPr>
                        <a:t>your.email</a:t>
                      </a:r>
                      <a:r>
                        <a:rPr lang="en-US" sz="1400" b="1" kern="0" dirty="0">
                          <a:effectLst/>
                          <a:latin typeface="Courier New" panose="02070309020205020404" pitchFamily="49" charset="0"/>
                          <a:ea typeface="Times New Roman" panose="02020603050405020304" pitchFamily="18" charset="0"/>
                          <a:cs typeface="Courier New" panose="020703090202050204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Configure global user email and will be used in your commits.</a:t>
                      </a:r>
                    </a:p>
                  </a:txBody>
                  <a:tcPr/>
                </a:tc>
                <a:extLst>
                  <a:ext uri="{0D108BD9-81ED-4DB2-BD59-A6C34878D82A}">
                    <a16:rowId xmlns:a16="http://schemas.microsoft.com/office/drawing/2014/main" val="32396127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0" dirty="0">
                          <a:latin typeface="Courier New" panose="02070309020205020404" pitchFamily="49" charset="0"/>
                          <a:cs typeface="Courier New" panose="02070309020205020404" pitchFamily="49" charset="0"/>
                        </a:rPr>
                        <a:t>git config --global </a:t>
                      </a:r>
                      <a:r>
                        <a:rPr lang="en-US" sz="1400" b="1" kern="0" dirty="0" err="1">
                          <a:latin typeface="Courier New" panose="02070309020205020404" pitchFamily="49" charset="0"/>
                          <a:cs typeface="Courier New" panose="02070309020205020404" pitchFamily="49" charset="0"/>
                        </a:rPr>
                        <a:t>core.editor</a:t>
                      </a:r>
                      <a:r>
                        <a:rPr lang="en-US" sz="1400" b="1" kern="0" dirty="0">
                          <a:latin typeface="Courier New" panose="02070309020205020404" pitchFamily="49" charset="0"/>
                          <a:cs typeface="Courier New" panose="02070309020205020404" pitchFamily="49" charset="0"/>
                        </a:rPr>
                        <a:t> </a:t>
                      </a:r>
                      <a:r>
                        <a:rPr lang="en-US" sz="1400" b="0" kern="0" dirty="0">
                          <a:latin typeface="Courier New" panose="02070309020205020404" pitchFamily="49" charset="0"/>
                          <a:cs typeface="Courier New" panose="02070309020205020404" pitchFamily="49" charset="0"/>
                        </a:rPr>
                        <a:t>"'C:/Program Files/Notepad++/</a:t>
                      </a:r>
                      <a:r>
                        <a:rPr lang="en-US" sz="1400" b="1" kern="0" dirty="0">
                          <a:latin typeface="Courier New" panose="02070309020205020404" pitchFamily="49" charset="0"/>
                          <a:cs typeface="Courier New" panose="02070309020205020404" pitchFamily="49" charset="0"/>
                        </a:rPr>
                        <a:t>notepad++.exe</a:t>
                      </a:r>
                      <a:r>
                        <a:rPr lang="en-US" sz="1400" b="0" kern="0" dirty="0">
                          <a:latin typeface="Courier New" panose="02070309020205020404" pitchFamily="49" charset="0"/>
                          <a:cs typeface="Courier New" panose="02070309020205020404" pitchFamily="49" charset="0"/>
                        </a:rPr>
                        <a:t>' -</a:t>
                      </a:r>
                      <a:r>
                        <a:rPr lang="en-US" sz="1400" b="0" kern="0" dirty="0" err="1">
                          <a:latin typeface="Courier New" panose="02070309020205020404" pitchFamily="49" charset="0"/>
                          <a:cs typeface="Courier New" panose="02070309020205020404" pitchFamily="49" charset="0"/>
                        </a:rPr>
                        <a:t>multiInst</a:t>
                      </a:r>
                      <a:r>
                        <a:rPr lang="en-US" sz="1400" b="0" kern="0" dirty="0">
                          <a:latin typeface="Courier New" panose="02070309020205020404" pitchFamily="49" charset="0"/>
                          <a:cs typeface="Courier New" panose="02070309020205020404" pitchFamily="49" charset="0"/>
                        </a:rPr>
                        <a:t> -</a:t>
                      </a:r>
                      <a:r>
                        <a:rPr lang="en-US" sz="1400" b="0" kern="0" dirty="0" err="1">
                          <a:latin typeface="Courier New" panose="02070309020205020404" pitchFamily="49" charset="0"/>
                          <a:cs typeface="Courier New" panose="02070309020205020404" pitchFamily="49" charset="0"/>
                        </a:rPr>
                        <a:t>notabbar</a:t>
                      </a:r>
                      <a:r>
                        <a:rPr lang="en-US" sz="1400" b="0" kern="0" dirty="0">
                          <a:latin typeface="Courier New" panose="02070309020205020404" pitchFamily="49" charset="0"/>
                          <a:cs typeface="Courier New" panose="02070309020205020404" pitchFamily="49" charset="0"/>
                        </a:rPr>
                        <a:t> -</a:t>
                      </a:r>
                      <a:r>
                        <a:rPr lang="en-US" sz="1400" b="0" kern="0" dirty="0" err="1">
                          <a:latin typeface="Courier New" panose="02070309020205020404" pitchFamily="49" charset="0"/>
                          <a:cs typeface="Courier New" panose="02070309020205020404" pitchFamily="49" charset="0"/>
                        </a:rPr>
                        <a:t>nosession</a:t>
                      </a:r>
                      <a:r>
                        <a:rPr lang="en-US" sz="1400" b="0" kern="0" dirty="0">
                          <a:latin typeface="Courier New" panose="02070309020205020404" pitchFamily="49" charset="0"/>
                          <a:cs typeface="Courier New" panose="02070309020205020404" pitchFamily="49" charset="0"/>
                        </a:rPr>
                        <a:t> -</a:t>
                      </a:r>
                      <a:r>
                        <a:rPr lang="en-US" sz="1400" b="0" kern="0" dirty="0" err="1">
                          <a:latin typeface="Courier New" panose="02070309020205020404" pitchFamily="49" charset="0"/>
                          <a:cs typeface="Courier New" panose="02070309020205020404" pitchFamily="49" charset="0"/>
                        </a:rPr>
                        <a:t>noPlugin</a:t>
                      </a:r>
                      <a:r>
                        <a:rPr lang="en-US" sz="1400" b="0" kern="0" dirty="0">
                          <a:latin typeface="Courier New" panose="02070309020205020404" pitchFamily="49" charset="0"/>
                          <a:cs typeface="Courier New" panose="02070309020205020404" pitchFamily="49" charset="0"/>
                        </a:rPr>
                        <a:t>"</a:t>
                      </a:r>
                    </a:p>
                  </a:txBody>
                  <a:tcPr/>
                </a:tc>
                <a:tc>
                  <a:txBody>
                    <a:bodyPr/>
                    <a:lstStyle/>
                    <a:p>
                      <a:r>
                        <a:rPr lang="en-US" sz="1400" kern="1200" dirty="0">
                          <a:solidFill>
                            <a:schemeClr val="tx1"/>
                          </a:solidFill>
                          <a:latin typeface="+mn-lt"/>
                          <a:ea typeface="+mn-ea"/>
                          <a:cs typeface="+mn-cs"/>
                        </a:rPr>
                        <a:t>This sets the default editor for Git. In this case is Notepad++.exe.</a:t>
                      </a:r>
                      <a:endParaRPr lang="en-US" sz="1800" b="0" i="0" kern="1200" dirty="0">
                        <a:solidFill>
                          <a:schemeClr val="tx1"/>
                        </a:solidFill>
                        <a:effectLst/>
                        <a:latin typeface="+mn-lt"/>
                        <a:ea typeface="+mn-ea"/>
                        <a:cs typeface="+mn-cs"/>
                      </a:endParaRPr>
                    </a:p>
                    <a:p>
                      <a:r>
                        <a:rPr lang="en-US" sz="1400" kern="1200" dirty="0">
                          <a:solidFill>
                            <a:schemeClr val="tx1"/>
                          </a:solidFill>
                          <a:latin typeface="+mn-lt"/>
                          <a:ea typeface="+mn-ea"/>
                          <a:cs typeface="+mn-cs"/>
                        </a:rPr>
                        <a:t>These are additional flags to ensure Notepad++ opens a new instance without tabs, previous sessions, or plugins:</a:t>
                      </a:r>
                    </a:p>
                    <a:p>
                      <a:r>
                        <a:rPr lang="en-US" sz="1400" b="1" kern="1200" dirty="0">
                          <a:solidFill>
                            <a:schemeClr val="tx1"/>
                          </a:solidFill>
                          <a:latin typeface="Courier New" panose="02070309020205020404" pitchFamily="49" charset="0"/>
                          <a:ea typeface="+mn-ea"/>
                          <a:cs typeface="Courier New" panose="02070309020205020404" pitchFamily="49" charset="0"/>
                        </a:rPr>
                        <a:t>-</a:t>
                      </a:r>
                      <a:r>
                        <a:rPr lang="en-US" sz="1400" b="1" kern="1200" dirty="0" err="1">
                          <a:solidFill>
                            <a:schemeClr val="tx1"/>
                          </a:solidFill>
                          <a:latin typeface="Courier New" panose="02070309020205020404" pitchFamily="49" charset="0"/>
                          <a:ea typeface="+mn-ea"/>
                          <a:cs typeface="Courier New" panose="02070309020205020404" pitchFamily="49" charset="0"/>
                        </a:rPr>
                        <a:t>multiInst</a:t>
                      </a:r>
                      <a:r>
                        <a:rPr lang="en-US" sz="1400" b="1" kern="1200" dirty="0">
                          <a:solidFill>
                            <a:schemeClr val="tx1"/>
                          </a:solidFill>
                          <a:latin typeface="Courier New" panose="02070309020205020404" pitchFamily="49" charset="0"/>
                          <a:ea typeface="+mn-ea"/>
                          <a:cs typeface="Courier New" panose="02070309020205020404" pitchFamily="49" charset="0"/>
                        </a:rPr>
                        <a:t> -</a:t>
                      </a:r>
                      <a:r>
                        <a:rPr lang="en-US" sz="1400" b="1" kern="1200" dirty="0" err="1">
                          <a:solidFill>
                            <a:schemeClr val="tx1"/>
                          </a:solidFill>
                          <a:latin typeface="Courier New" panose="02070309020205020404" pitchFamily="49" charset="0"/>
                          <a:ea typeface="+mn-ea"/>
                          <a:cs typeface="Courier New" panose="02070309020205020404" pitchFamily="49" charset="0"/>
                        </a:rPr>
                        <a:t>notabbar</a:t>
                      </a:r>
                      <a:r>
                        <a:rPr lang="en-US" sz="1400" b="1" kern="1200" dirty="0">
                          <a:solidFill>
                            <a:schemeClr val="tx1"/>
                          </a:solidFill>
                          <a:latin typeface="Courier New" panose="02070309020205020404" pitchFamily="49" charset="0"/>
                          <a:ea typeface="+mn-ea"/>
                          <a:cs typeface="Courier New" panose="02070309020205020404" pitchFamily="49" charset="0"/>
                        </a:rPr>
                        <a:t> -</a:t>
                      </a:r>
                      <a:r>
                        <a:rPr lang="en-US" sz="1400" b="1" kern="1200" dirty="0" err="1">
                          <a:solidFill>
                            <a:schemeClr val="tx1"/>
                          </a:solidFill>
                          <a:latin typeface="Courier New" panose="02070309020205020404" pitchFamily="49" charset="0"/>
                          <a:ea typeface="+mn-ea"/>
                          <a:cs typeface="Courier New" panose="02070309020205020404" pitchFamily="49" charset="0"/>
                        </a:rPr>
                        <a:t>nosession</a:t>
                      </a:r>
                      <a:r>
                        <a:rPr lang="en-US" sz="1400" b="1" kern="1200" dirty="0">
                          <a:solidFill>
                            <a:schemeClr val="tx1"/>
                          </a:solidFill>
                          <a:latin typeface="Courier New" panose="02070309020205020404" pitchFamily="49" charset="0"/>
                          <a:ea typeface="+mn-ea"/>
                          <a:cs typeface="Courier New" panose="02070309020205020404" pitchFamily="49" charset="0"/>
                        </a:rPr>
                        <a:t> -</a:t>
                      </a:r>
                      <a:r>
                        <a:rPr lang="en-US" sz="1400" b="1" kern="1200" dirty="0" err="1">
                          <a:solidFill>
                            <a:schemeClr val="tx1"/>
                          </a:solidFill>
                          <a:latin typeface="Courier New" panose="02070309020205020404" pitchFamily="49" charset="0"/>
                          <a:ea typeface="+mn-ea"/>
                          <a:cs typeface="Courier New" panose="02070309020205020404" pitchFamily="49" charset="0"/>
                        </a:rPr>
                        <a:t>noPlugin</a:t>
                      </a:r>
                      <a:endParaRPr lang="en-US" sz="1400" b="1" kern="1200" dirty="0">
                        <a:solidFill>
                          <a:schemeClr val="tx1"/>
                        </a:solidFill>
                        <a:latin typeface="+mn-lt"/>
                        <a:ea typeface="+mn-ea"/>
                        <a:cs typeface="+mn-cs"/>
                      </a:endParaRPr>
                    </a:p>
                  </a:txBody>
                  <a:tcPr/>
                </a:tc>
                <a:extLst>
                  <a:ext uri="{0D108BD9-81ED-4DB2-BD59-A6C34878D82A}">
                    <a16:rowId xmlns:a16="http://schemas.microsoft.com/office/drawing/2014/main" val="2519173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0" dirty="0">
                          <a:latin typeface="Courier New" panose="02070309020205020404" pitchFamily="49" charset="0"/>
                          <a:cs typeface="Courier New" panose="02070309020205020404" pitchFamily="49" charset="0"/>
                        </a:rPr>
                        <a:t>git config –-</a:t>
                      </a:r>
                      <a:r>
                        <a:rPr lang="en-US" sz="1400" b="1" kern="0">
                          <a:latin typeface="Courier New" panose="02070309020205020404" pitchFamily="49" charset="0"/>
                          <a:cs typeface="Courier New" panose="02070309020205020404" pitchFamily="49" charset="0"/>
                        </a:rPr>
                        <a:t>global –-edit</a:t>
                      </a:r>
                      <a:endParaRPr lang="en-US" sz="1400" b="1" kern="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noProof="0" dirty="0">
                          <a:solidFill>
                            <a:schemeClr val="tx1"/>
                          </a:solidFill>
                          <a:latin typeface="+mn-lt"/>
                          <a:ea typeface="+mn-ea"/>
                          <a:cs typeface="+mn-cs"/>
                        </a:rPr>
                        <a:t>Verify the configuration. </a:t>
                      </a:r>
                      <a:r>
                        <a:rPr lang="en-US" sz="1400" kern="1200" dirty="0">
                          <a:solidFill>
                            <a:schemeClr val="tx1"/>
                          </a:solidFill>
                          <a:latin typeface="+mn-lt"/>
                          <a:ea typeface="+mn-ea"/>
                          <a:cs typeface="+mn-cs"/>
                        </a:rPr>
                        <a:t>This will open the global Git configuration file in Notepad++ if the setup is correct</a:t>
                      </a:r>
                      <a:r>
                        <a:rPr lang="en-US" sz="1800" b="0" i="0" kern="1200" dirty="0">
                          <a:solidFill>
                            <a:schemeClr val="tx1"/>
                          </a:solidFill>
                          <a:effectLst/>
                          <a:latin typeface="+mn-lt"/>
                          <a:ea typeface="+mn-ea"/>
                          <a:cs typeface="+mn-cs"/>
                        </a:rPr>
                        <a:t>.</a:t>
                      </a:r>
                      <a:endParaRPr lang="en-US" sz="1400" kern="1200" noProof="0" dirty="0">
                        <a:solidFill>
                          <a:schemeClr val="tx1"/>
                        </a:solidFill>
                        <a:latin typeface="+mn-lt"/>
                        <a:ea typeface="+mn-ea"/>
                        <a:cs typeface="+mn-cs"/>
                      </a:endParaRPr>
                    </a:p>
                  </a:txBody>
                  <a:tcPr/>
                </a:tc>
                <a:extLst>
                  <a:ext uri="{0D108BD9-81ED-4DB2-BD59-A6C34878D82A}">
                    <a16:rowId xmlns:a16="http://schemas.microsoft.com/office/drawing/2014/main" val="2213491958"/>
                  </a:ext>
                </a:extLst>
              </a:tr>
              <a:tr h="370840">
                <a:tc>
                  <a:txBody>
                    <a:bodyPr/>
                    <a:lstStyle/>
                    <a:p>
                      <a:pPr>
                        <a:lnSpc>
                          <a:spcPct val="100000"/>
                        </a:lnSpc>
                        <a:spcAft>
                          <a:spcPts val="0"/>
                        </a:spcAft>
                      </a:pPr>
                      <a:r>
                        <a:rPr lang="en-US" sz="1400" b="0" kern="0" dirty="0">
                          <a:latin typeface="Courier New" panose="02070309020205020404" pitchFamily="49" charset="0"/>
                          <a:cs typeface="Courier New" panose="02070309020205020404" pitchFamily="49" charset="0"/>
                        </a:rPr>
                        <a:t>WINDOWS: </a:t>
                      </a:r>
                    </a:p>
                    <a:p>
                      <a:pPr>
                        <a:lnSpc>
                          <a:spcPct val="100000"/>
                        </a:lnSpc>
                        <a:spcAft>
                          <a:spcPts val="0"/>
                        </a:spcAft>
                      </a:pPr>
                      <a:r>
                        <a:rPr lang="en-US" sz="1400" b="1" kern="0" dirty="0">
                          <a:solidFill>
                            <a:schemeClr val="tx1"/>
                          </a:solidFill>
                          <a:latin typeface="Courier New" panose="02070309020205020404" pitchFamily="49" charset="0"/>
                          <a:ea typeface="+mn-ea"/>
                          <a:cs typeface="Courier New" panose="02070309020205020404" pitchFamily="49" charset="0"/>
                        </a:rPr>
                        <a:t>git config --global </a:t>
                      </a:r>
                      <a:r>
                        <a:rPr lang="en-US" sz="1400" b="1" kern="0" dirty="0" err="1">
                          <a:solidFill>
                            <a:schemeClr val="tx1"/>
                          </a:solidFill>
                          <a:latin typeface="Courier New" panose="02070309020205020404" pitchFamily="49" charset="0"/>
                          <a:ea typeface="+mn-ea"/>
                          <a:cs typeface="Courier New" panose="02070309020205020404" pitchFamily="49" charset="0"/>
                        </a:rPr>
                        <a:t>core.autocrlf</a:t>
                      </a:r>
                      <a:r>
                        <a:rPr lang="en-US" sz="1400" b="1" kern="0" dirty="0">
                          <a:solidFill>
                            <a:schemeClr val="tx1"/>
                          </a:solidFill>
                          <a:latin typeface="Courier New" panose="02070309020205020404" pitchFamily="49" charset="0"/>
                          <a:ea typeface="+mn-ea"/>
                          <a:cs typeface="Courier New" panose="02070309020205020404" pitchFamily="49" charset="0"/>
                        </a:rPr>
                        <a:t> true</a:t>
                      </a:r>
                      <a:endParaRPr lang="es-MX" sz="1400" b="1" kern="0" dirty="0">
                        <a:solidFill>
                          <a:schemeClr val="tx1"/>
                        </a:solidFill>
                        <a:latin typeface="Courier New" panose="02070309020205020404" pitchFamily="49" charset="0"/>
                        <a:ea typeface="+mn-ea"/>
                        <a:cs typeface="Courier New" panose="02070309020205020404" pitchFamily="49" charset="0"/>
                      </a:endParaRPr>
                    </a:p>
                    <a:p>
                      <a:pPr>
                        <a:lnSpc>
                          <a:spcPct val="100000"/>
                        </a:lnSpc>
                        <a:spcAft>
                          <a:spcPts val="0"/>
                        </a:spcAft>
                      </a:pPr>
                      <a:r>
                        <a:rPr lang="en-US" sz="1400" b="0" kern="0" dirty="0">
                          <a:latin typeface="Courier New" panose="02070309020205020404" pitchFamily="49" charset="0"/>
                          <a:cs typeface="Courier New" panose="02070309020205020404" pitchFamily="49" charset="0"/>
                        </a:rPr>
                        <a:t>MAC: 	  </a:t>
                      </a:r>
                    </a:p>
                    <a:p>
                      <a:pPr>
                        <a:lnSpc>
                          <a:spcPct val="100000"/>
                        </a:lnSpc>
                        <a:spcAft>
                          <a:spcPts val="0"/>
                        </a:spcAft>
                      </a:pPr>
                      <a:r>
                        <a:rPr lang="en-US" sz="1400" b="1" kern="0" dirty="0">
                          <a:latin typeface="Courier New" panose="02070309020205020404" pitchFamily="49" charset="0"/>
                          <a:cs typeface="Courier New" panose="02070309020205020404" pitchFamily="49" charset="0"/>
                        </a:rPr>
                        <a:t>git config --global </a:t>
                      </a:r>
                      <a:r>
                        <a:rPr lang="en-US" sz="1400" b="1" kern="0" dirty="0" err="1">
                          <a:latin typeface="Courier New" panose="02070309020205020404" pitchFamily="49" charset="0"/>
                          <a:cs typeface="Courier New" panose="02070309020205020404" pitchFamily="49" charset="0"/>
                        </a:rPr>
                        <a:t>core.autocrlf</a:t>
                      </a:r>
                      <a:r>
                        <a:rPr lang="en-US" sz="1400" b="1" kern="0" dirty="0">
                          <a:latin typeface="Courier New" panose="02070309020205020404" pitchFamily="49" charset="0"/>
                          <a:cs typeface="Courier New" panose="02070309020205020404" pitchFamily="49" charset="0"/>
                        </a:rPr>
                        <a:t> input</a:t>
                      </a:r>
                      <a:endParaRPr lang="es-MX" sz="1800" b="1" kern="100" dirty="0">
                        <a:effectLst/>
                        <a:latin typeface="Courier New" panose="02070309020205020404" pitchFamily="49" charset="0"/>
                        <a:ea typeface="Calibri" panose="020F0502020204030204" pitchFamily="34"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This is useful if you are working on Windows or Unix-based to ensure that line endings are handled correctly across different environments.</a:t>
                      </a:r>
                      <a:endParaRPr lang="es-MX" sz="1400" kern="1200" dirty="0">
                        <a:solidFill>
                          <a:schemeClr val="tx1"/>
                        </a:solidFill>
                        <a:latin typeface="+mn-lt"/>
                        <a:ea typeface="+mn-ea"/>
                        <a:cs typeface="+mn-cs"/>
                      </a:endParaRPr>
                    </a:p>
                  </a:txBody>
                  <a:tcPr/>
                </a:tc>
                <a:extLst>
                  <a:ext uri="{0D108BD9-81ED-4DB2-BD59-A6C34878D82A}">
                    <a16:rowId xmlns:a16="http://schemas.microsoft.com/office/drawing/2014/main" val="1646501024"/>
                  </a:ext>
                </a:extLst>
              </a:tr>
            </a:tbl>
          </a:graphicData>
        </a:graphic>
      </p:graphicFrame>
    </p:spTree>
    <p:extLst>
      <p:ext uri="{BB962C8B-B14F-4D97-AF65-F5344CB8AC3E}">
        <p14:creationId xmlns:p14="http://schemas.microsoft.com/office/powerpoint/2010/main" val="290054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algn="l" rtl="0"/>
            <a:r>
              <a:rPr lang="en-US" dirty="0"/>
              <a:t>3. Initialize Repository</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2831396"/>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841172" y="1401398"/>
            <a:ext cx="7050180" cy="559470"/>
          </a:xfrm>
        </p:spPr>
        <p:txBody>
          <a:bodyPr rtlCol="0" anchor="ctr">
            <a:normAutofit/>
          </a:bodyPr>
          <a:lstStyle/>
          <a:p>
            <a:pPr marL="0" indent="0">
              <a:buNone/>
            </a:pPr>
            <a:r>
              <a:rPr lang="en-US" sz="2100" dirty="0"/>
              <a:t>Initialize a new Git repository in your project directory.</a:t>
            </a:r>
            <a:endParaRPr lang="en-US"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5</a:t>
            </a:fld>
            <a:endParaRPr lang="es-MX"/>
          </a:p>
        </p:txBody>
      </p:sp>
      <p:sp>
        <p:nvSpPr>
          <p:cNvPr id="10" name="CuadroTexto 9">
            <a:extLst>
              <a:ext uri="{FF2B5EF4-FFF2-40B4-BE49-F238E27FC236}">
                <a16:creationId xmlns:a16="http://schemas.microsoft.com/office/drawing/2014/main" id="{C287335C-C124-C11E-6F4D-8CEEA9EA3363}"/>
              </a:ext>
            </a:extLst>
          </p:cNvPr>
          <p:cNvSpPr txBox="1"/>
          <p:nvPr/>
        </p:nvSpPr>
        <p:spPr>
          <a:xfrm>
            <a:off x="2653394" y="2554036"/>
            <a:ext cx="8444800" cy="1272977"/>
          </a:xfrm>
          <a:prstGeom prst="rect">
            <a:avLst/>
          </a:prstGeom>
          <a:noFill/>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0" dirty="0" err="1">
                <a:effectLst/>
                <a:latin typeface="Courier New" panose="02070309020205020404" pitchFamily="49" charset="0"/>
                <a:ea typeface="Times New Roman" panose="02020603050405020304" pitchFamily="18" charset="0"/>
                <a:cs typeface="Courier New" panose="02070309020205020404" pitchFamily="49" charset="0"/>
              </a:rPr>
              <a:t>mkdir</a:t>
            </a:r>
            <a:r>
              <a:rPr lang="en-US" sz="1800" kern="0" dirty="0">
                <a:effectLst/>
                <a:latin typeface="Courier New" panose="02070309020205020404" pitchFamily="49" charset="0"/>
                <a:ea typeface="Times New Roman" panose="02020603050405020304" pitchFamily="18" charset="0"/>
                <a:cs typeface="Courier New" panose="02070309020205020404" pitchFamily="49" charset="0"/>
              </a:rPr>
              <a:t> my-project</a:t>
            </a:r>
            <a:endParaRPr lang="es-MX" sz="1800" kern="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0" dirty="0">
                <a:effectLst/>
                <a:latin typeface="Courier New" panose="02070309020205020404" pitchFamily="49" charset="0"/>
                <a:ea typeface="Times New Roman" panose="02020603050405020304" pitchFamily="18" charset="0"/>
                <a:cs typeface="Courier New" panose="02070309020205020404" pitchFamily="49" charset="0"/>
              </a:rPr>
              <a:t>cd</a:t>
            </a:r>
            <a:r>
              <a:rPr lang="en-US" sz="1800" kern="0" dirty="0">
                <a:effectLst/>
                <a:latin typeface="Courier New" panose="02070309020205020404" pitchFamily="49" charset="0"/>
                <a:ea typeface="Times New Roman" panose="02020603050405020304" pitchFamily="18" charset="0"/>
                <a:cs typeface="Courier New" panose="02070309020205020404" pitchFamily="49" charset="0"/>
              </a:rPr>
              <a:t> my-project</a:t>
            </a:r>
            <a:endParaRPr lang="es-MX" sz="1800" kern="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0" dirty="0">
                <a:effectLst/>
                <a:latin typeface="Courier New" panose="02070309020205020404" pitchFamily="49" charset="0"/>
                <a:ea typeface="Times New Roman" panose="02020603050405020304" pitchFamily="18" charset="0"/>
                <a:cs typeface="Courier New" panose="02070309020205020404" pitchFamily="49" charset="0"/>
              </a:rPr>
              <a:t>git </a:t>
            </a:r>
            <a:r>
              <a:rPr lang="en-US" sz="1800" b="1" kern="0" dirty="0" err="1">
                <a:effectLst/>
                <a:latin typeface="Courier New" panose="02070309020205020404" pitchFamily="49" charset="0"/>
                <a:ea typeface="Times New Roman" panose="02020603050405020304" pitchFamily="18" charset="0"/>
                <a:cs typeface="Courier New" panose="02070309020205020404" pitchFamily="49" charset="0"/>
              </a:rPr>
              <a:t>init</a:t>
            </a:r>
            <a:r>
              <a:rPr lang="en-US" sz="1800" b="1"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kern="0"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800" kern="0" dirty="0" err="1">
                <a:effectLst/>
                <a:latin typeface="Courier New" panose="02070309020205020404" pitchFamily="49" charset="0"/>
                <a:ea typeface="Times New Roman" panose="02020603050405020304" pitchFamily="18" charset="0"/>
                <a:cs typeface="Courier New" panose="02070309020205020404" pitchFamily="49" charset="0"/>
              </a:rPr>
              <a:t>Secrea</a:t>
            </a:r>
            <a:r>
              <a:rPr lang="en-US" sz="1800" kern="0" dirty="0">
                <a:effectLst/>
                <a:latin typeface="Courier New" panose="02070309020205020404" pitchFamily="49" charset="0"/>
                <a:ea typeface="Times New Roman" panose="02020603050405020304" pitchFamily="18" charset="0"/>
                <a:cs typeface="Courier New" panose="02070309020205020404" pitchFamily="49" charset="0"/>
              </a:rPr>
              <a:t> la </a:t>
            </a:r>
            <a:r>
              <a:rPr lang="en-US" sz="1800" kern="0" dirty="0" err="1">
                <a:effectLst/>
                <a:latin typeface="Courier New" panose="02070309020205020404" pitchFamily="49" charset="0"/>
                <a:ea typeface="Times New Roman" panose="02020603050405020304" pitchFamily="18" charset="0"/>
                <a:cs typeface="Courier New" panose="02070309020205020404" pitchFamily="49" charset="0"/>
              </a:rPr>
              <a:t>carpeta</a:t>
            </a:r>
            <a:r>
              <a:rPr lang="en-US" sz="1800" kern="0" dirty="0">
                <a:effectLst/>
                <a:latin typeface="Courier New" panose="02070309020205020404" pitchFamily="49" charset="0"/>
                <a:ea typeface="Times New Roman" panose="02020603050405020304" pitchFamily="18" charset="0"/>
                <a:cs typeface="Courier New" panose="02070309020205020404" pitchFamily="49" charset="0"/>
              </a:rPr>
              <a:t> </a:t>
            </a:r>
            <a:r>
              <a:rPr lang="en-US" sz="1800" kern="0" dirty="0" err="1">
                <a:effectLst/>
                <a:latin typeface="Courier New" panose="02070309020205020404" pitchFamily="49" charset="0"/>
                <a:ea typeface="Times New Roman" panose="02020603050405020304" pitchFamily="18" charset="0"/>
                <a:cs typeface="Courier New" panose="02070309020205020404" pitchFamily="49" charset="0"/>
              </a:rPr>
              <a:t>oculta</a:t>
            </a:r>
            <a:r>
              <a:rPr lang="en-US" sz="1800" kern="0" dirty="0">
                <a:effectLst/>
                <a:latin typeface="Courier New" panose="02070309020205020404" pitchFamily="49" charset="0"/>
                <a:ea typeface="Times New Roman" panose="02020603050405020304" pitchFamily="18" charset="0"/>
                <a:cs typeface="Courier New" panose="02070309020205020404" pitchFamily="49" charset="0"/>
              </a:rPr>
              <a:t> .git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kern="0" dirty="0">
                <a:effectLst/>
                <a:latin typeface="Courier New" panose="02070309020205020404" pitchFamily="49" charset="0"/>
                <a:ea typeface="Calibri" panose="020F0502020204030204" pitchFamily="34" charset="0"/>
                <a:cs typeface="Courier New" panose="02070309020205020404" pitchFamily="49" charset="0"/>
              </a:rPr>
              <a:t>ls .a </a:t>
            </a:r>
            <a:r>
              <a:rPr lang="en-US" sz="1800" kern="0" dirty="0">
                <a:effectLst/>
                <a:latin typeface="Courier New" panose="02070309020205020404" pitchFamily="49" charset="0"/>
                <a:ea typeface="Calibri" panose="020F0502020204030204" pitchFamily="34" charset="0"/>
                <a:cs typeface="Courier New" panose="02070309020205020404" pitchFamily="49" charset="0"/>
              </a:rPr>
              <a:t>// </a:t>
            </a:r>
            <a:r>
              <a:rPr lang="en-US" sz="1800" kern="0" dirty="0" err="1">
                <a:effectLst/>
                <a:latin typeface="Courier New" panose="02070309020205020404" pitchFamily="49" charset="0"/>
                <a:ea typeface="Calibri" panose="020F0502020204030204" pitchFamily="34" charset="0"/>
                <a:cs typeface="Courier New" panose="02070309020205020404" pitchFamily="49" charset="0"/>
              </a:rPr>
              <a:t>muestra</a:t>
            </a:r>
            <a:r>
              <a:rPr lang="en-US" sz="1800" kern="0" dirty="0">
                <a:effectLst/>
                <a:latin typeface="Courier New" panose="02070309020205020404" pitchFamily="49" charset="0"/>
                <a:ea typeface="Calibri" panose="020F0502020204030204" pitchFamily="34" charset="0"/>
                <a:cs typeface="Courier New" panose="02070309020205020404" pitchFamily="49" charset="0"/>
              </a:rPr>
              <a:t> </a:t>
            </a:r>
            <a:r>
              <a:rPr lang="en-US" sz="1800" kern="0" dirty="0" err="1">
                <a:effectLst/>
                <a:latin typeface="Courier New" panose="02070309020205020404" pitchFamily="49" charset="0"/>
                <a:ea typeface="Calibri" panose="020F0502020204030204" pitchFamily="34" charset="0"/>
                <a:cs typeface="Courier New" panose="02070309020205020404" pitchFamily="49" charset="0"/>
              </a:rPr>
              <a:t>los</a:t>
            </a:r>
            <a:r>
              <a:rPr lang="en-US" sz="1800" kern="0" dirty="0">
                <a:effectLst/>
                <a:latin typeface="Courier New" panose="02070309020205020404" pitchFamily="49" charset="0"/>
                <a:ea typeface="Calibri" panose="020F0502020204030204" pitchFamily="34" charset="0"/>
                <a:cs typeface="Courier New" panose="02070309020205020404" pitchFamily="49" charset="0"/>
              </a:rPr>
              <a:t> </a:t>
            </a:r>
            <a:r>
              <a:rPr lang="en-US" sz="1800" kern="0" dirty="0" err="1">
                <a:effectLst/>
                <a:latin typeface="Courier New" panose="02070309020205020404" pitchFamily="49" charset="0"/>
                <a:ea typeface="Calibri" panose="020F0502020204030204" pitchFamily="34" charset="0"/>
                <a:cs typeface="Courier New" panose="02070309020205020404" pitchFamily="49" charset="0"/>
              </a:rPr>
              <a:t>archivos</a:t>
            </a:r>
            <a:r>
              <a:rPr lang="en-US" sz="1800" kern="0" dirty="0">
                <a:effectLst/>
                <a:latin typeface="Courier New" panose="02070309020205020404" pitchFamily="49" charset="0"/>
                <a:ea typeface="Calibri" panose="020F0502020204030204" pitchFamily="34" charset="0"/>
                <a:cs typeface="Courier New" panose="02070309020205020404" pitchFamily="49" charset="0"/>
              </a:rPr>
              <a:t> de git.</a:t>
            </a:r>
            <a:endParaRPr lang="es-MX" sz="1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59117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r>
              <a:rPr lang="en-US" sz="3200" dirty="0"/>
              <a:t>4. Make Changes Working Area / Staging Area and Commit</a:t>
            </a:r>
          </a:p>
        </p:txBody>
      </p:sp>
      <p:sp>
        <p:nvSpPr>
          <p:cNvPr id="14" name="Marcador de texto 13">
            <a:extLst>
              <a:ext uri="{FF2B5EF4-FFF2-40B4-BE49-F238E27FC236}">
                <a16:creationId xmlns:a16="http://schemas.microsoft.com/office/drawing/2014/main" id="{94D68F73-4FB1-4145-BF89-FE36142E5100}"/>
              </a:ext>
            </a:extLst>
          </p:cNvPr>
          <p:cNvSpPr>
            <a:spLocks noGrp="1"/>
          </p:cNvSpPr>
          <p:nvPr>
            <p:ph type="body" sz="quarter" idx="16"/>
          </p:nvPr>
        </p:nvSpPr>
        <p:spPr>
          <a:xfrm>
            <a:off x="3774232" y="1192341"/>
            <a:ext cx="2224216" cy="597604"/>
          </a:xfrm>
          <a:ln>
            <a:solidFill>
              <a:schemeClr val="bg2"/>
            </a:solidFill>
          </a:ln>
        </p:spPr>
        <p:txBody>
          <a:bodyPr rtlCol="0">
            <a:normAutofit fontScale="55000" lnSpcReduction="20000"/>
          </a:bodyPr>
          <a:lstStyle/>
          <a:p>
            <a:pPr algn="ctr" rtl="0"/>
            <a:r>
              <a:rPr lang="en-US" dirty="0"/>
              <a:t>Stage</a:t>
            </a:r>
          </a:p>
          <a:p>
            <a:pPr algn="ctr" rtl="0"/>
            <a:r>
              <a:rPr lang="en-US" dirty="0"/>
              <a:t>Area</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6</a:t>
            </a:fld>
            <a:endParaRPr lang="es-MX"/>
          </a:p>
        </p:txBody>
      </p:sp>
      <p:sp>
        <p:nvSpPr>
          <p:cNvPr id="5" name="Marcador de texto 13">
            <a:extLst>
              <a:ext uri="{FF2B5EF4-FFF2-40B4-BE49-F238E27FC236}">
                <a16:creationId xmlns:a16="http://schemas.microsoft.com/office/drawing/2014/main" id="{F3B8DC84-3D71-C7BD-26EC-B2EBE952E9AF}"/>
              </a:ext>
            </a:extLst>
          </p:cNvPr>
          <p:cNvSpPr txBox="1">
            <a:spLocks/>
          </p:cNvSpPr>
          <p:nvPr/>
        </p:nvSpPr>
        <p:spPr>
          <a:xfrm>
            <a:off x="1550016" y="1190941"/>
            <a:ext cx="2224216" cy="597604"/>
          </a:xfrm>
          <a:prstGeom prst="rect">
            <a:avLst/>
          </a:prstGeom>
          <a:ln>
            <a:solidFill>
              <a:schemeClr val="bg2"/>
            </a:solidFill>
          </a:ln>
        </p:spPr>
        <p:txBody>
          <a:bodyPr vert="horz" lIns="91440" tIns="45720" rIns="91440" bIns="45720" rtlCol="0">
            <a:normAutofit fontScale="5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Working </a:t>
            </a:r>
          </a:p>
          <a:p>
            <a:pPr algn="ctr"/>
            <a:r>
              <a:rPr lang="en-US" dirty="0"/>
              <a:t>Directory</a:t>
            </a:r>
          </a:p>
        </p:txBody>
      </p:sp>
      <p:sp>
        <p:nvSpPr>
          <p:cNvPr id="6" name="Marcador de texto 13">
            <a:extLst>
              <a:ext uri="{FF2B5EF4-FFF2-40B4-BE49-F238E27FC236}">
                <a16:creationId xmlns:a16="http://schemas.microsoft.com/office/drawing/2014/main" id="{8D57A22F-E721-A44F-8EB5-8E7B77EE222D}"/>
              </a:ext>
            </a:extLst>
          </p:cNvPr>
          <p:cNvSpPr txBox="1">
            <a:spLocks/>
          </p:cNvSpPr>
          <p:nvPr/>
        </p:nvSpPr>
        <p:spPr>
          <a:xfrm>
            <a:off x="5998448" y="1196794"/>
            <a:ext cx="2224216" cy="597604"/>
          </a:xfrm>
          <a:prstGeom prst="rect">
            <a:avLst/>
          </a:prstGeom>
          <a:ln>
            <a:solidFill>
              <a:schemeClr val="bg2"/>
            </a:solidFill>
          </a:ln>
        </p:spPr>
        <p:txBody>
          <a:bodyPr vert="horz" lIns="91440" tIns="45720" rIns="91440" bIns="45720" rtlCol="0">
            <a:normAutofit fontScale="5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Commit</a:t>
            </a:r>
          </a:p>
          <a:p>
            <a:pPr algn="ctr"/>
            <a:r>
              <a:rPr lang="en-US" dirty="0"/>
              <a:t>Local Repo</a:t>
            </a:r>
          </a:p>
        </p:txBody>
      </p:sp>
      <p:sp>
        <p:nvSpPr>
          <p:cNvPr id="7" name="Marcador de texto 13">
            <a:extLst>
              <a:ext uri="{FF2B5EF4-FFF2-40B4-BE49-F238E27FC236}">
                <a16:creationId xmlns:a16="http://schemas.microsoft.com/office/drawing/2014/main" id="{22980125-1ADA-0347-D2B8-D9E1B2B9A422}"/>
              </a:ext>
            </a:extLst>
          </p:cNvPr>
          <p:cNvSpPr txBox="1">
            <a:spLocks/>
          </p:cNvSpPr>
          <p:nvPr/>
        </p:nvSpPr>
        <p:spPr>
          <a:xfrm>
            <a:off x="8216475" y="1190941"/>
            <a:ext cx="2224216" cy="597604"/>
          </a:xfrm>
          <a:prstGeom prst="rect">
            <a:avLst/>
          </a:prstGeom>
          <a:ln>
            <a:solidFill>
              <a:schemeClr val="bg2"/>
            </a:solidFill>
          </a:ln>
        </p:spPr>
        <p:txBody>
          <a:bodyPr vert="horz" lIns="91440" tIns="45720" rIns="91440" bIns="45720" rtlCol="0">
            <a:normAutofit fontScale="5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Server</a:t>
            </a:r>
          </a:p>
          <a:p>
            <a:pPr algn="ctr"/>
            <a:r>
              <a:rPr lang="en-US" dirty="0"/>
              <a:t>Remote Repo</a:t>
            </a:r>
          </a:p>
        </p:txBody>
      </p:sp>
      <p:sp>
        <p:nvSpPr>
          <p:cNvPr id="8" name="Rectángulo: una sola esquina cortada 7">
            <a:extLst>
              <a:ext uri="{FF2B5EF4-FFF2-40B4-BE49-F238E27FC236}">
                <a16:creationId xmlns:a16="http://schemas.microsoft.com/office/drawing/2014/main" id="{3A4B7B22-D42D-858B-DE5C-6565AF58244B}"/>
              </a:ext>
            </a:extLst>
          </p:cNvPr>
          <p:cNvSpPr/>
          <p:nvPr/>
        </p:nvSpPr>
        <p:spPr>
          <a:xfrm>
            <a:off x="2204924" y="2700690"/>
            <a:ext cx="914400" cy="461319"/>
          </a:xfrm>
          <a:prstGeom prst="snip1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100" dirty="0"/>
              <a:t>File Change</a:t>
            </a:r>
          </a:p>
        </p:txBody>
      </p:sp>
      <p:sp>
        <p:nvSpPr>
          <p:cNvPr id="9" name="Flecha: a la derecha 8">
            <a:extLst>
              <a:ext uri="{FF2B5EF4-FFF2-40B4-BE49-F238E27FC236}">
                <a16:creationId xmlns:a16="http://schemas.microsoft.com/office/drawing/2014/main" id="{88934D05-228B-7825-5545-F3278754753B}"/>
              </a:ext>
            </a:extLst>
          </p:cNvPr>
          <p:cNvSpPr/>
          <p:nvPr/>
        </p:nvSpPr>
        <p:spPr>
          <a:xfrm>
            <a:off x="3228695" y="2816020"/>
            <a:ext cx="1091074" cy="230660"/>
          </a:xfrm>
          <a:prstGeom prst="rightArrow">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ángulo: esquinas redondeadas 10">
            <a:extLst>
              <a:ext uri="{FF2B5EF4-FFF2-40B4-BE49-F238E27FC236}">
                <a16:creationId xmlns:a16="http://schemas.microsoft.com/office/drawing/2014/main" id="{2EE66CED-E455-2F31-2AFE-762C69BCAA05}"/>
              </a:ext>
            </a:extLst>
          </p:cNvPr>
          <p:cNvSpPr/>
          <p:nvPr/>
        </p:nvSpPr>
        <p:spPr>
          <a:xfrm>
            <a:off x="1859394" y="1933460"/>
            <a:ext cx="1605460" cy="597604"/>
          </a:xfrm>
          <a:prstGeom prst="round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rPr>
              <a:t>git add .</a:t>
            </a:r>
          </a:p>
          <a:p>
            <a:pPr algn="ctr"/>
            <a:r>
              <a:rPr lang="en-US" sz="1200" dirty="0">
                <a:solidFill>
                  <a:schemeClr val="bg1"/>
                </a:solidFill>
              </a:rPr>
              <a:t>Or</a:t>
            </a:r>
          </a:p>
          <a:p>
            <a:pPr algn="ctr"/>
            <a:r>
              <a:rPr lang="en-US" sz="1200" dirty="0">
                <a:solidFill>
                  <a:schemeClr val="bg1"/>
                </a:solidFill>
              </a:rPr>
              <a:t>git add “file-name”</a:t>
            </a:r>
          </a:p>
        </p:txBody>
      </p:sp>
      <p:sp>
        <p:nvSpPr>
          <p:cNvPr id="13" name="Rectángulo: esquinas redondeadas 12">
            <a:extLst>
              <a:ext uri="{FF2B5EF4-FFF2-40B4-BE49-F238E27FC236}">
                <a16:creationId xmlns:a16="http://schemas.microsoft.com/office/drawing/2014/main" id="{DE189BE3-AFAC-7C81-4203-F81229AF5C19}"/>
              </a:ext>
            </a:extLst>
          </p:cNvPr>
          <p:cNvSpPr/>
          <p:nvPr/>
        </p:nvSpPr>
        <p:spPr>
          <a:xfrm>
            <a:off x="3939871" y="2093507"/>
            <a:ext cx="2058577" cy="277509"/>
          </a:xfrm>
          <a:prstGeom prst="round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200" dirty="0">
                <a:solidFill>
                  <a:schemeClr val="bg1"/>
                </a:solidFill>
              </a:rPr>
              <a:t>git commit –m “message”</a:t>
            </a:r>
          </a:p>
        </p:txBody>
      </p:sp>
      <p:sp>
        <p:nvSpPr>
          <p:cNvPr id="17" name="Rectángulo: una sola esquina cortada 16">
            <a:extLst>
              <a:ext uri="{FF2B5EF4-FFF2-40B4-BE49-F238E27FC236}">
                <a16:creationId xmlns:a16="http://schemas.microsoft.com/office/drawing/2014/main" id="{3095F2E1-F953-48EA-1DAA-DE0B98A4EE36}"/>
              </a:ext>
            </a:extLst>
          </p:cNvPr>
          <p:cNvSpPr/>
          <p:nvPr/>
        </p:nvSpPr>
        <p:spPr>
          <a:xfrm>
            <a:off x="4436936" y="2700689"/>
            <a:ext cx="914400" cy="461319"/>
          </a:xfrm>
          <a:prstGeom prst="snip1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100" dirty="0"/>
              <a:t>File Change</a:t>
            </a:r>
          </a:p>
        </p:txBody>
      </p:sp>
      <p:sp>
        <p:nvSpPr>
          <p:cNvPr id="19" name="Flecha: a la derecha 18">
            <a:extLst>
              <a:ext uri="{FF2B5EF4-FFF2-40B4-BE49-F238E27FC236}">
                <a16:creationId xmlns:a16="http://schemas.microsoft.com/office/drawing/2014/main" id="{72FAEA9C-0EFF-615F-6EFA-B7002EF61968}"/>
              </a:ext>
            </a:extLst>
          </p:cNvPr>
          <p:cNvSpPr/>
          <p:nvPr/>
        </p:nvSpPr>
        <p:spPr>
          <a:xfrm>
            <a:off x="5452911" y="2816020"/>
            <a:ext cx="1091074" cy="230660"/>
          </a:xfrm>
          <a:prstGeom prst="rightArrow">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ángulo: una sola esquina cortada 19">
            <a:extLst>
              <a:ext uri="{FF2B5EF4-FFF2-40B4-BE49-F238E27FC236}">
                <a16:creationId xmlns:a16="http://schemas.microsoft.com/office/drawing/2014/main" id="{B0DB3434-006F-1A18-54E2-291574C15791}"/>
              </a:ext>
            </a:extLst>
          </p:cNvPr>
          <p:cNvSpPr/>
          <p:nvPr/>
        </p:nvSpPr>
        <p:spPr>
          <a:xfrm>
            <a:off x="6664676" y="2700689"/>
            <a:ext cx="914400" cy="461319"/>
          </a:xfrm>
          <a:prstGeom prst="snip1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100" dirty="0"/>
              <a:t>File Change</a:t>
            </a:r>
          </a:p>
        </p:txBody>
      </p:sp>
      <p:sp>
        <p:nvSpPr>
          <p:cNvPr id="21" name="Rectángulo: esquinas redondeadas 20">
            <a:extLst>
              <a:ext uri="{FF2B5EF4-FFF2-40B4-BE49-F238E27FC236}">
                <a16:creationId xmlns:a16="http://schemas.microsoft.com/office/drawing/2014/main" id="{233F2180-DBB9-320C-7CE4-127B07C12835}"/>
              </a:ext>
            </a:extLst>
          </p:cNvPr>
          <p:cNvSpPr/>
          <p:nvPr/>
        </p:nvSpPr>
        <p:spPr>
          <a:xfrm>
            <a:off x="6653356" y="2092026"/>
            <a:ext cx="914400" cy="277509"/>
          </a:xfrm>
          <a:prstGeom prst="round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rPr>
              <a:t>git push</a:t>
            </a:r>
          </a:p>
        </p:txBody>
      </p:sp>
      <p:sp>
        <p:nvSpPr>
          <p:cNvPr id="22" name="Flecha: a la derecha 21">
            <a:extLst>
              <a:ext uri="{FF2B5EF4-FFF2-40B4-BE49-F238E27FC236}">
                <a16:creationId xmlns:a16="http://schemas.microsoft.com/office/drawing/2014/main" id="{B5E2DDEA-A9C4-5972-B428-90E152A07B44}"/>
              </a:ext>
            </a:extLst>
          </p:cNvPr>
          <p:cNvSpPr/>
          <p:nvPr/>
        </p:nvSpPr>
        <p:spPr>
          <a:xfrm>
            <a:off x="7699767" y="2816020"/>
            <a:ext cx="1091074" cy="230660"/>
          </a:xfrm>
          <a:prstGeom prst="rightArrow">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ángulo: una sola esquina cortada 22">
            <a:extLst>
              <a:ext uri="{FF2B5EF4-FFF2-40B4-BE49-F238E27FC236}">
                <a16:creationId xmlns:a16="http://schemas.microsoft.com/office/drawing/2014/main" id="{CB9664DA-DCAB-C288-0426-A3EC06F728B5}"/>
              </a:ext>
            </a:extLst>
          </p:cNvPr>
          <p:cNvSpPr/>
          <p:nvPr/>
        </p:nvSpPr>
        <p:spPr>
          <a:xfrm>
            <a:off x="8911532" y="2700689"/>
            <a:ext cx="914400" cy="461319"/>
          </a:xfrm>
          <a:prstGeom prst="snip1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100" dirty="0"/>
              <a:t>File Change</a:t>
            </a:r>
          </a:p>
        </p:txBody>
      </p:sp>
      <p:graphicFrame>
        <p:nvGraphicFramePr>
          <p:cNvPr id="24" name="Tabla 23">
            <a:extLst>
              <a:ext uri="{FF2B5EF4-FFF2-40B4-BE49-F238E27FC236}">
                <a16:creationId xmlns:a16="http://schemas.microsoft.com/office/drawing/2014/main" id="{21EE54F6-7C29-2DBB-3841-61F65D3A4186}"/>
              </a:ext>
            </a:extLst>
          </p:cNvPr>
          <p:cNvGraphicFramePr>
            <a:graphicFrameLocks noGrp="1"/>
          </p:cNvGraphicFramePr>
          <p:nvPr>
            <p:extLst>
              <p:ext uri="{D42A27DB-BD31-4B8C-83A1-F6EECF244321}">
                <p14:modId xmlns:p14="http://schemas.microsoft.com/office/powerpoint/2010/main" val="4074301855"/>
              </p:ext>
            </p:extLst>
          </p:nvPr>
        </p:nvGraphicFramePr>
        <p:xfrm>
          <a:off x="1264426" y="4528902"/>
          <a:ext cx="9468044" cy="1956684"/>
        </p:xfrm>
        <a:graphic>
          <a:graphicData uri="http://schemas.openxmlformats.org/drawingml/2006/table">
            <a:tbl>
              <a:tblPr firstRow="1" bandRow="1">
                <a:tableStyleId>{72833802-FEF1-4C79-8D5D-14CF1EAF98D9}</a:tableStyleId>
              </a:tblPr>
              <a:tblGrid>
                <a:gridCol w="3222254">
                  <a:extLst>
                    <a:ext uri="{9D8B030D-6E8A-4147-A177-3AD203B41FA5}">
                      <a16:colId xmlns:a16="http://schemas.microsoft.com/office/drawing/2014/main" val="414584018"/>
                    </a:ext>
                  </a:extLst>
                </a:gridCol>
                <a:gridCol w="6245790">
                  <a:extLst>
                    <a:ext uri="{9D8B030D-6E8A-4147-A177-3AD203B41FA5}">
                      <a16:colId xmlns:a16="http://schemas.microsoft.com/office/drawing/2014/main" val="2672662093"/>
                    </a:ext>
                  </a:extLst>
                </a:gridCol>
              </a:tblGrid>
              <a:tr h="326114">
                <a:tc>
                  <a:txBody>
                    <a:bodyPr/>
                    <a:lstStyle/>
                    <a:p>
                      <a:r>
                        <a:rPr lang="en-US" sz="1200" dirty="0"/>
                        <a:t>Command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Description:</a:t>
                      </a:r>
                    </a:p>
                  </a:txBody>
                  <a:tcPr/>
                </a:tc>
                <a:extLst>
                  <a:ext uri="{0D108BD9-81ED-4DB2-BD59-A6C34878D82A}">
                    <a16:rowId xmlns:a16="http://schemas.microsoft.com/office/drawing/2014/main" val="2829014188"/>
                  </a:ext>
                </a:extLst>
              </a:tr>
              <a:tr h="326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chemeClr val="tx1"/>
                          </a:solidFill>
                          <a:latin typeface="Courier New" panose="02070309020205020404" pitchFamily="49" charset="0"/>
                          <a:ea typeface="+mn-ea"/>
                          <a:cs typeface="Courier New" panose="02070309020205020404" pitchFamily="49" charset="0"/>
                        </a:rPr>
                        <a:t>git status</a:t>
                      </a:r>
                    </a:p>
                  </a:txBody>
                  <a:tcPr/>
                </a:tc>
                <a:tc>
                  <a:txBody>
                    <a:bodyPr/>
                    <a:lstStyle/>
                    <a:p>
                      <a:r>
                        <a:rPr lang="en-US" sz="1200" dirty="0"/>
                        <a:t>Use to see with files have been modified or in staging area.</a:t>
                      </a:r>
                    </a:p>
                  </a:txBody>
                  <a:tcPr/>
                </a:tc>
                <a:extLst>
                  <a:ext uri="{0D108BD9-81ED-4DB2-BD59-A6C34878D82A}">
                    <a16:rowId xmlns:a16="http://schemas.microsoft.com/office/drawing/2014/main" val="1892972896"/>
                  </a:ext>
                </a:extLst>
              </a:tr>
              <a:tr h="326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chemeClr val="tx1"/>
                          </a:solidFill>
                          <a:latin typeface="Courier New" panose="02070309020205020404" pitchFamily="49" charset="0"/>
                          <a:ea typeface="+mn-ea"/>
                          <a:cs typeface="Courier New" panose="02070309020205020404" pitchFamily="49" charset="0"/>
                        </a:rPr>
                        <a:t>git add &lt;file-name&gt;</a:t>
                      </a:r>
                    </a:p>
                  </a:txBody>
                  <a:tcPr/>
                </a:tc>
                <a:tc>
                  <a:txBody>
                    <a:bodyPr/>
                    <a:lstStyle/>
                    <a:p>
                      <a:r>
                        <a:rPr lang="en-US" sz="1200" dirty="0"/>
                        <a:t>Use to add specific file to </a:t>
                      </a:r>
                      <a:r>
                        <a:rPr lang="en-US" sz="1200" b="1" dirty="0"/>
                        <a:t>Staging</a:t>
                      </a:r>
                      <a:r>
                        <a:rPr lang="en-US" sz="1200" dirty="0"/>
                        <a:t> area.</a:t>
                      </a:r>
                    </a:p>
                  </a:txBody>
                  <a:tcPr/>
                </a:tc>
                <a:extLst>
                  <a:ext uri="{0D108BD9-81ED-4DB2-BD59-A6C34878D82A}">
                    <a16:rowId xmlns:a16="http://schemas.microsoft.com/office/drawing/2014/main" val="841698826"/>
                  </a:ext>
                </a:extLst>
              </a:tr>
              <a:tr h="326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solidFill>
                            <a:schemeClr val="tx1"/>
                          </a:solidFill>
                          <a:latin typeface="Courier New" panose="02070309020205020404" pitchFamily="49" charset="0"/>
                          <a:ea typeface="+mn-ea"/>
                          <a:cs typeface="Courier New" panose="02070309020205020404" pitchFamily="49" charset="0"/>
                        </a:rPr>
                        <a:t>git add .</a:t>
                      </a:r>
                    </a:p>
                  </a:txBody>
                  <a:tcPr/>
                </a:tc>
                <a:tc>
                  <a:txBody>
                    <a:bodyPr/>
                    <a:lstStyle/>
                    <a:p>
                      <a:r>
                        <a:rPr lang="en-US" sz="1200" dirty="0"/>
                        <a:t>Use to add all changes to staging area.</a:t>
                      </a:r>
                    </a:p>
                  </a:txBody>
                  <a:tcPr/>
                </a:tc>
                <a:extLst>
                  <a:ext uri="{0D108BD9-81ED-4DB2-BD59-A6C34878D82A}">
                    <a16:rowId xmlns:a16="http://schemas.microsoft.com/office/drawing/2014/main" val="3196018081"/>
                  </a:ext>
                </a:extLst>
              </a:tr>
              <a:tr h="326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a:latin typeface="Courier New" panose="02070309020205020404" pitchFamily="49" charset="0"/>
                          <a:cs typeface="Courier New" panose="02070309020205020404" pitchFamily="49" charset="0"/>
                        </a:rPr>
                        <a:t>git commit -m “Commit message”</a:t>
                      </a:r>
                      <a:endParaRPr lang="en-US" sz="1200" dirty="0"/>
                    </a:p>
                  </a:txBody>
                  <a:tcPr/>
                </a:tc>
                <a:tc>
                  <a:txBody>
                    <a:bodyPr/>
                    <a:lstStyle/>
                    <a:p>
                      <a:r>
                        <a:rPr lang="en-US" sz="1200" dirty="0"/>
                        <a:t>Use to commit the changes from the change from the staging area to the repository.</a:t>
                      </a:r>
                    </a:p>
                  </a:txBody>
                  <a:tcPr/>
                </a:tc>
                <a:extLst>
                  <a:ext uri="{0D108BD9-81ED-4DB2-BD59-A6C34878D82A}">
                    <a16:rowId xmlns:a16="http://schemas.microsoft.com/office/drawing/2014/main" val="1033864080"/>
                  </a:ext>
                </a:extLst>
              </a:tr>
              <a:tr h="326114">
                <a:tc>
                  <a:txBody>
                    <a:bodyPr/>
                    <a:lstStyle/>
                    <a:p>
                      <a:pPr algn="l"/>
                      <a:r>
                        <a:rPr lang="en-US" sz="1200" b="1" kern="0" dirty="0">
                          <a:solidFill>
                            <a:schemeClr val="tx1"/>
                          </a:solidFill>
                          <a:latin typeface="Courier New" panose="02070309020205020404" pitchFamily="49" charset="0"/>
                          <a:ea typeface="+mn-ea"/>
                          <a:cs typeface="Courier New" panose="02070309020205020404" pitchFamily="49" charset="0"/>
                        </a:rPr>
                        <a:t>git restore --staged &lt;file-name&gt;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Use to </a:t>
                      </a:r>
                      <a:r>
                        <a:rPr lang="en-US" sz="1200" b="1" dirty="0"/>
                        <a:t>Unstage</a:t>
                      </a:r>
                      <a:r>
                        <a:rPr lang="en-US" sz="1200" dirty="0"/>
                        <a:t> specific file to staging area.</a:t>
                      </a:r>
                    </a:p>
                  </a:txBody>
                  <a:tcPr/>
                </a:tc>
                <a:extLst>
                  <a:ext uri="{0D108BD9-81ED-4DB2-BD59-A6C34878D82A}">
                    <a16:rowId xmlns:a16="http://schemas.microsoft.com/office/drawing/2014/main" val="3109103194"/>
                  </a:ext>
                </a:extLst>
              </a:tr>
            </a:tbl>
          </a:graphicData>
        </a:graphic>
      </p:graphicFrame>
      <p:sp>
        <p:nvSpPr>
          <p:cNvPr id="31" name="Rectángulo: esquinas redondeadas 30">
            <a:extLst>
              <a:ext uri="{FF2B5EF4-FFF2-40B4-BE49-F238E27FC236}">
                <a16:creationId xmlns:a16="http://schemas.microsoft.com/office/drawing/2014/main" id="{0EE8CCFA-348E-ED99-5CAE-509F9E01147C}"/>
              </a:ext>
            </a:extLst>
          </p:cNvPr>
          <p:cNvSpPr/>
          <p:nvPr/>
        </p:nvSpPr>
        <p:spPr>
          <a:xfrm>
            <a:off x="3780422" y="3491681"/>
            <a:ext cx="2211838" cy="277509"/>
          </a:xfrm>
          <a:prstGeom prst="round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050" dirty="0">
                <a:solidFill>
                  <a:schemeClr val="bg1"/>
                </a:solidFill>
              </a:rPr>
              <a:t>git restore –-staged &lt;file-name&gt;</a:t>
            </a:r>
          </a:p>
        </p:txBody>
      </p:sp>
      <p:sp>
        <p:nvSpPr>
          <p:cNvPr id="32" name="Flecha: a la derecha 31">
            <a:extLst>
              <a:ext uri="{FF2B5EF4-FFF2-40B4-BE49-F238E27FC236}">
                <a16:creationId xmlns:a16="http://schemas.microsoft.com/office/drawing/2014/main" id="{4743C4D4-F389-6A1F-78AB-7DFABC44A10B}"/>
              </a:ext>
            </a:extLst>
          </p:cNvPr>
          <p:cNvSpPr/>
          <p:nvPr/>
        </p:nvSpPr>
        <p:spPr>
          <a:xfrm rot="10800000">
            <a:off x="3228695" y="3983533"/>
            <a:ext cx="1091074" cy="230660"/>
          </a:xfrm>
          <a:prstGeom prst="rightArrow">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Rectángulo: una sola esquina cortada 32">
            <a:extLst>
              <a:ext uri="{FF2B5EF4-FFF2-40B4-BE49-F238E27FC236}">
                <a16:creationId xmlns:a16="http://schemas.microsoft.com/office/drawing/2014/main" id="{4B57F1F5-FC9A-675E-6EBC-71A9B4DDBCFD}"/>
              </a:ext>
            </a:extLst>
          </p:cNvPr>
          <p:cNvSpPr/>
          <p:nvPr/>
        </p:nvSpPr>
        <p:spPr>
          <a:xfrm>
            <a:off x="2204924" y="3853240"/>
            <a:ext cx="914400" cy="461319"/>
          </a:xfrm>
          <a:prstGeom prst="snip1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100" dirty="0"/>
              <a:t>File Change</a:t>
            </a:r>
          </a:p>
        </p:txBody>
      </p:sp>
      <p:cxnSp>
        <p:nvCxnSpPr>
          <p:cNvPr id="35" name="Conector recto 34">
            <a:extLst>
              <a:ext uri="{FF2B5EF4-FFF2-40B4-BE49-F238E27FC236}">
                <a16:creationId xmlns:a16="http://schemas.microsoft.com/office/drawing/2014/main" id="{57C776FF-8B5F-38C7-35C8-31194E3D00C2}"/>
              </a:ext>
            </a:extLst>
          </p:cNvPr>
          <p:cNvCxnSpPr/>
          <p:nvPr/>
        </p:nvCxnSpPr>
        <p:spPr>
          <a:xfrm>
            <a:off x="3774232" y="1190941"/>
            <a:ext cx="0" cy="3337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2EB6970E-C6E1-086D-1215-405BE01BDAB5}"/>
              </a:ext>
            </a:extLst>
          </p:cNvPr>
          <p:cNvCxnSpPr/>
          <p:nvPr/>
        </p:nvCxnSpPr>
        <p:spPr>
          <a:xfrm>
            <a:off x="5998448" y="1147039"/>
            <a:ext cx="0" cy="3337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4F3D80AB-419D-468C-4852-811FC70CC8B5}"/>
              </a:ext>
            </a:extLst>
          </p:cNvPr>
          <p:cNvCxnSpPr/>
          <p:nvPr/>
        </p:nvCxnSpPr>
        <p:spPr>
          <a:xfrm>
            <a:off x="8216475" y="1147039"/>
            <a:ext cx="0" cy="33379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52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r>
              <a:rPr lang="en-US" sz="3200" dirty="0"/>
              <a:t>5. Git Status</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174038"/>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1771642"/>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457451" y="1161355"/>
            <a:ext cx="7739742" cy="610287"/>
          </a:xfrm>
        </p:spPr>
        <p:txBody>
          <a:bodyPr rtlCol="0" anchor="ctr">
            <a:normAutofit/>
          </a:bodyPr>
          <a:lstStyle/>
          <a:p>
            <a:pPr marL="0" indent="0">
              <a:buNone/>
            </a:pPr>
            <a:r>
              <a:rPr lang="en-US" sz="2100" dirty="0"/>
              <a:t>Check the status of your working directory and staging area.</a:t>
            </a:r>
            <a:endParaRPr lang="en-US"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7</a:t>
            </a:fld>
            <a:endParaRPr lang="es-MX"/>
          </a:p>
        </p:txBody>
      </p:sp>
      <p:sp>
        <p:nvSpPr>
          <p:cNvPr id="10" name="CuadroTexto 9">
            <a:extLst>
              <a:ext uri="{FF2B5EF4-FFF2-40B4-BE49-F238E27FC236}">
                <a16:creationId xmlns:a16="http://schemas.microsoft.com/office/drawing/2014/main" id="{C287335C-C124-C11E-6F4D-8CEEA9EA3363}"/>
              </a:ext>
            </a:extLst>
          </p:cNvPr>
          <p:cNvSpPr txBox="1"/>
          <p:nvPr/>
        </p:nvSpPr>
        <p:spPr>
          <a:xfrm>
            <a:off x="2457451" y="1815883"/>
            <a:ext cx="8444800" cy="369332"/>
          </a:xfrm>
          <a:prstGeom prst="rect">
            <a:avLst/>
          </a:prstGeom>
          <a:noFill/>
        </p:spPr>
        <p:txBody>
          <a:bodyPr wrap="square">
            <a:spAutoFit/>
          </a:bodyPr>
          <a:lstStyle/>
          <a:p>
            <a:pPr>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kern="0" dirty="0">
                <a:latin typeface="Courier New" panose="02070309020205020404" pitchFamily="49" charset="0"/>
                <a:ea typeface="Times New Roman" panose="02020603050405020304" pitchFamily="18" charset="0"/>
                <a:cs typeface="Courier New" panose="02070309020205020404" pitchFamily="49" charset="0"/>
              </a:rPr>
              <a:t>git status</a:t>
            </a:r>
          </a:p>
        </p:txBody>
      </p:sp>
      <p:graphicFrame>
        <p:nvGraphicFramePr>
          <p:cNvPr id="6" name="Tabla 5">
            <a:extLst>
              <a:ext uri="{FF2B5EF4-FFF2-40B4-BE49-F238E27FC236}">
                <a16:creationId xmlns:a16="http://schemas.microsoft.com/office/drawing/2014/main" id="{F4C3BC79-0D93-2417-F5DF-7EA493FF0138}"/>
              </a:ext>
            </a:extLst>
          </p:cNvPr>
          <p:cNvGraphicFramePr>
            <a:graphicFrameLocks noGrp="1"/>
          </p:cNvGraphicFramePr>
          <p:nvPr>
            <p:extLst>
              <p:ext uri="{D42A27DB-BD31-4B8C-83A1-F6EECF244321}">
                <p14:modId xmlns:p14="http://schemas.microsoft.com/office/powerpoint/2010/main" val="3706469535"/>
              </p:ext>
            </p:extLst>
          </p:nvPr>
        </p:nvGraphicFramePr>
        <p:xfrm>
          <a:off x="292443" y="2713612"/>
          <a:ext cx="11607114" cy="2595880"/>
        </p:xfrm>
        <a:graphic>
          <a:graphicData uri="http://schemas.openxmlformats.org/drawingml/2006/table">
            <a:tbl>
              <a:tblPr firstRow="1" bandRow="1">
                <a:tableStyleId>{72833802-FEF1-4C79-8D5D-14CF1EAF98D9}</a:tableStyleId>
              </a:tblPr>
              <a:tblGrid>
                <a:gridCol w="3912973">
                  <a:extLst>
                    <a:ext uri="{9D8B030D-6E8A-4147-A177-3AD203B41FA5}">
                      <a16:colId xmlns:a16="http://schemas.microsoft.com/office/drawing/2014/main" val="3757735053"/>
                    </a:ext>
                  </a:extLst>
                </a:gridCol>
                <a:gridCol w="7694141">
                  <a:extLst>
                    <a:ext uri="{9D8B030D-6E8A-4147-A177-3AD203B41FA5}">
                      <a16:colId xmlns:a16="http://schemas.microsoft.com/office/drawing/2014/main" val="2760578985"/>
                    </a:ext>
                  </a:extLst>
                </a:gridCol>
              </a:tblGrid>
              <a:tr h="370840">
                <a:tc>
                  <a:txBody>
                    <a:bodyPr/>
                    <a:lstStyle/>
                    <a:p>
                      <a:r>
                        <a:rPr lang="en-US" sz="1200" b="1" dirty="0"/>
                        <a:t>Scenarios</a:t>
                      </a:r>
                    </a:p>
                  </a:txBody>
                  <a:tcPr/>
                </a:tc>
                <a:tc>
                  <a:txBody>
                    <a:bodyPr/>
                    <a:lstStyle/>
                    <a:p>
                      <a:endParaRPr lang="en-US" sz="1200" dirty="0"/>
                    </a:p>
                  </a:txBody>
                  <a:tcPr/>
                </a:tc>
                <a:extLst>
                  <a:ext uri="{0D108BD9-81ED-4DB2-BD59-A6C34878D82A}">
                    <a16:rowId xmlns:a16="http://schemas.microsoft.com/office/drawing/2014/main" val="3741965277"/>
                  </a:ext>
                </a:extLst>
              </a:tr>
              <a:tr h="370840">
                <a:tc>
                  <a:txBody>
                    <a:bodyPr/>
                    <a:lstStyle/>
                    <a:p>
                      <a:r>
                        <a:rPr lang="en-US" sz="1200" b="1" kern="1200" spc="-20" baseline="0" noProof="0" dirty="0">
                          <a:solidFill>
                            <a:schemeClr val="tx1"/>
                          </a:solidFill>
                          <a:latin typeface="+mn-lt"/>
                          <a:ea typeface="+mn-ea"/>
                          <a:cs typeface="+mn-cs"/>
                        </a:rPr>
                        <a:t>Before Committing Changes</a:t>
                      </a:r>
                    </a:p>
                  </a:txBody>
                  <a:tcPr/>
                </a:tc>
                <a:tc>
                  <a:txBody>
                    <a:bodyPr/>
                    <a:lstStyle/>
                    <a:p>
                      <a:r>
                        <a:rPr lang="en-US" sz="1200" b="0" i="0" kern="1200" dirty="0">
                          <a:solidFill>
                            <a:schemeClr val="tx1"/>
                          </a:solidFill>
                          <a:effectLst/>
                          <a:latin typeface="+mn-lt"/>
                          <a:ea typeface="+mn-ea"/>
                          <a:cs typeface="+mn-cs"/>
                        </a:rPr>
                        <a:t>To see which files have been modified, added, or deleted since the last commit.</a:t>
                      </a:r>
                      <a:endParaRPr lang="en-US" sz="120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1877380625"/>
                  </a:ext>
                </a:extLst>
              </a:tr>
              <a:tr h="370840">
                <a:tc>
                  <a:txBody>
                    <a:bodyPr/>
                    <a:lstStyle/>
                    <a:p>
                      <a:r>
                        <a:rPr lang="en-US" sz="1200" b="1" kern="1200" spc="-20" baseline="0" noProof="0" dirty="0">
                          <a:solidFill>
                            <a:schemeClr val="tx1"/>
                          </a:solidFill>
                          <a:latin typeface="+mn-lt"/>
                          <a:ea typeface="+mn-ea"/>
                          <a:cs typeface="+mn-cs"/>
                        </a:rPr>
                        <a:t>After Adding Files</a:t>
                      </a:r>
                    </a:p>
                  </a:txBody>
                  <a:tcPr/>
                </a:tc>
                <a:tc>
                  <a:txBody>
                    <a:bodyPr/>
                    <a:lstStyle/>
                    <a:p>
                      <a:r>
                        <a:rPr lang="en-US" sz="1200" b="0" i="0" kern="1200" dirty="0">
                          <a:solidFill>
                            <a:schemeClr val="tx1"/>
                          </a:solidFill>
                          <a:effectLst/>
                          <a:latin typeface="+mn-lt"/>
                          <a:ea typeface="+mn-ea"/>
                          <a:cs typeface="+mn-cs"/>
                        </a:rPr>
                        <a:t>To confirm that the files you added with </a:t>
                      </a:r>
                      <a:r>
                        <a:rPr lang="en-US" sz="1200" dirty="0"/>
                        <a:t>git add</a:t>
                      </a:r>
                      <a:r>
                        <a:rPr lang="en-US" sz="1200" b="0" i="0" kern="1200" dirty="0">
                          <a:solidFill>
                            <a:schemeClr val="tx1"/>
                          </a:solidFill>
                          <a:effectLst/>
                          <a:latin typeface="+mn-lt"/>
                          <a:ea typeface="+mn-ea"/>
                          <a:cs typeface="+mn-cs"/>
                        </a:rPr>
                        <a:t> are staged for the next commit.</a:t>
                      </a:r>
                      <a:endParaRPr lang="en-US" sz="120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965852085"/>
                  </a:ext>
                </a:extLst>
              </a:tr>
              <a:tr h="370840">
                <a:tc>
                  <a:txBody>
                    <a:bodyPr/>
                    <a:lstStyle/>
                    <a:p>
                      <a:r>
                        <a:rPr lang="en-US" sz="1200" b="1" kern="1200" spc="-20" baseline="0" noProof="0" dirty="0">
                          <a:solidFill>
                            <a:schemeClr val="tx1"/>
                          </a:solidFill>
                          <a:latin typeface="+mn-lt"/>
                          <a:ea typeface="+mn-ea"/>
                          <a:cs typeface="+mn-cs"/>
                        </a:rPr>
                        <a:t>After Pulling Changes</a:t>
                      </a:r>
                    </a:p>
                  </a:txBody>
                  <a:tcPr/>
                </a:tc>
                <a:tc>
                  <a:txBody>
                    <a:bodyPr/>
                    <a:lstStyle/>
                    <a:p>
                      <a:r>
                        <a:rPr lang="en-US" sz="1200" b="0" i="0" kern="1200" dirty="0">
                          <a:solidFill>
                            <a:schemeClr val="tx1"/>
                          </a:solidFill>
                          <a:effectLst/>
                          <a:latin typeface="+mn-lt"/>
                          <a:ea typeface="+mn-ea"/>
                          <a:cs typeface="+mn-cs"/>
                        </a:rPr>
                        <a:t>To check if there are any conflicts or changes that need to be resolved.</a:t>
                      </a:r>
                      <a:endParaRPr lang="en-US" sz="120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116217622"/>
                  </a:ext>
                </a:extLst>
              </a:tr>
              <a:tr h="370840">
                <a:tc>
                  <a:txBody>
                    <a:bodyPr/>
                    <a:lstStyle/>
                    <a:p>
                      <a:r>
                        <a:rPr lang="en-US" sz="1200" b="1" kern="1200" spc="-20" baseline="0" noProof="0" dirty="0">
                          <a:solidFill>
                            <a:schemeClr val="tx1"/>
                          </a:solidFill>
                          <a:latin typeface="+mn-lt"/>
                          <a:ea typeface="+mn-ea"/>
                          <a:cs typeface="+mn-cs"/>
                        </a:rPr>
                        <a:t>Before Pushing Changes</a:t>
                      </a:r>
                    </a:p>
                  </a:txBody>
                  <a:tcPr/>
                </a:tc>
                <a:tc>
                  <a:txBody>
                    <a:bodyPr/>
                    <a:lstStyle/>
                    <a:p>
                      <a:r>
                        <a:rPr lang="en-US" sz="1200" b="0" i="0" kern="1200" dirty="0">
                          <a:solidFill>
                            <a:schemeClr val="tx1"/>
                          </a:solidFill>
                          <a:effectLst/>
                          <a:latin typeface="+mn-lt"/>
                          <a:ea typeface="+mn-ea"/>
                          <a:cs typeface="+mn-cs"/>
                        </a:rPr>
                        <a:t>To ensure that your local repository is in sync with the remote repository.</a:t>
                      </a:r>
                      <a:endParaRPr lang="en-US" sz="120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3281129761"/>
                  </a:ext>
                </a:extLst>
              </a:tr>
              <a:tr h="370840">
                <a:tc>
                  <a:txBody>
                    <a:bodyPr/>
                    <a:lstStyle/>
                    <a:p>
                      <a:r>
                        <a:rPr lang="en-US" sz="1200" b="1" kern="1200" spc="-20" baseline="0" noProof="0" dirty="0">
                          <a:solidFill>
                            <a:schemeClr val="tx1"/>
                          </a:solidFill>
                          <a:latin typeface="+mn-lt"/>
                          <a:ea typeface="+mn-ea"/>
                          <a:cs typeface="+mn-cs"/>
                        </a:rPr>
                        <a:t>To Check Untracked Files</a:t>
                      </a:r>
                    </a:p>
                  </a:txBody>
                  <a:tcPr/>
                </a:tc>
                <a:tc>
                  <a:txBody>
                    <a:bodyPr/>
                    <a:lstStyle/>
                    <a:p>
                      <a:r>
                        <a:rPr lang="en-US" sz="1200" b="0" i="0" kern="1200" dirty="0">
                          <a:solidFill>
                            <a:schemeClr val="tx1"/>
                          </a:solidFill>
                          <a:effectLst/>
                          <a:latin typeface="+mn-lt"/>
                          <a:ea typeface="+mn-ea"/>
                          <a:cs typeface="+mn-cs"/>
                        </a:rPr>
                        <a:t>To see if there are any new files that Git is not tracking yet.</a:t>
                      </a:r>
                      <a:endParaRPr lang="en-US" sz="120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858338518"/>
                  </a:ext>
                </a:extLst>
              </a:tr>
              <a:tr h="370840">
                <a:tc>
                  <a:txBody>
                    <a:bodyPr/>
                    <a:lstStyle/>
                    <a:p>
                      <a:r>
                        <a:rPr lang="en-US" sz="1200" b="1" kern="1200" spc="-20" baseline="0" noProof="0" dirty="0">
                          <a:solidFill>
                            <a:schemeClr val="tx1"/>
                          </a:solidFill>
                          <a:latin typeface="+mn-lt"/>
                          <a:ea typeface="+mn-ea"/>
                          <a:cs typeface="+mn-cs"/>
                        </a:rPr>
                        <a:t>To Verify Branch Status.</a:t>
                      </a:r>
                    </a:p>
                  </a:txBody>
                  <a:tcPr/>
                </a:tc>
                <a:tc>
                  <a:txBody>
                    <a:bodyPr/>
                    <a:lstStyle/>
                    <a:p>
                      <a:r>
                        <a:rPr lang="en-US" sz="1200" b="0" i="0" kern="1200" dirty="0">
                          <a:solidFill>
                            <a:schemeClr val="tx1"/>
                          </a:solidFill>
                          <a:effectLst/>
                          <a:latin typeface="+mn-lt"/>
                          <a:ea typeface="+mn-ea"/>
                          <a:cs typeface="+mn-cs"/>
                        </a:rPr>
                        <a:t>To confirm which branch you are currently on and if there are any changes that need to be committed.</a:t>
                      </a:r>
                      <a:endParaRPr lang="en-US" sz="1200" kern="1200" spc="-20" baseline="0" noProof="0" dirty="0">
                        <a:solidFill>
                          <a:schemeClr val="tx1"/>
                        </a:solidFill>
                        <a:latin typeface="+mn-lt"/>
                        <a:ea typeface="+mn-ea"/>
                        <a:cs typeface="+mn-cs"/>
                      </a:endParaRPr>
                    </a:p>
                  </a:txBody>
                  <a:tcPr/>
                </a:tc>
                <a:extLst>
                  <a:ext uri="{0D108BD9-81ED-4DB2-BD59-A6C34878D82A}">
                    <a16:rowId xmlns:a16="http://schemas.microsoft.com/office/drawing/2014/main" val="1375701089"/>
                  </a:ext>
                </a:extLst>
              </a:tr>
            </a:tbl>
          </a:graphicData>
        </a:graphic>
      </p:graphicFrame>
    </p:spTree>
    <p:extLst>
      <p:ext uri="{BB962C8B-B14F-4D97-AF65-F5344CB8AC3E}">
        <p14:creationId xmlns:p14="http://schemas.microsoft.com/office/powerpoint/2010/main" val="57193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06136" y="232068"/>
            <a:ext cx="11890792" cy="597604"/>
          </a:xfrm>
        </p:spPr>
        <p:txBody>
          <a:bodyPr rtlCol="0" anchor="t">
            <a:noAutofit/>
          </a:bodyPr>
          <a:lstStyle/>
          <a:p>
            <a:pPr algn="l"/>
            <a:r>
              <a:rPr lang="en-US" sz="3200" dirty="0"/>
              <a:t>6. Unstage Change</a:t>
            </a:r>
          </a:p>
        </p:txBody>
      </p:sp>
      <p:sp>
        <p:nvSpPr>
          <p:cNvPr id="12" name="Marcador de texto 11">
            <a:extLst>
              <a:ext uri="{FF2B5EF4-FFF2-40B4-BE49-F238E27FC236}">
                <a16:creationId xmlns:a16="http://schemas.microsoft.com/office/drawing/2014/main" id="{D05AC8F8-F459-42EB-AA23-F556AEDD721A}"/>
              </a:ext>
            </a:extLst>
          </p:cNvPr>
          <p:cNvSpPr>
            <a:spLocks noGrp="1"/>
          </p:cNvSpPr>
          <p:nvPr>
            <p:ph type="body" sz="quarter" idx="14"/>
          </p:nvPr>
        </p:nvSpPr>
        <p:spPr>
          <a:xfrm>
            <a:off x="0" y="1382331"/>
            <a:ext cx="2841172" cy="597604"/>
          </a:xfrm>
        </p:spPr>
        <p:txBody>
          <a:bodyPr rtlCol="0"/>
          <a:lstStyle/>
          <a:p>
            <a:pPr rtl="0"/>
            <a:r>
              <a:rPr lang="en-US" dirty="0"/>
              <a:t>Description:</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0" y="1979935"/>
            <a:ext cx="2841172" cy="597604"/>
          </a:xfrm>
        </p:spPr>
        <p:txBody>
          <a:bodyPr rtlCol="0"/>
          <a:lstStyle/>
          <a:p>
            <a:pPr rtl="0"/>
            <a:r>
              <a:rPr lang="en-US" dirty="0"/>
              <a:t>Command:</a:t>
            </a:r>
          </a:p>
        </p:txBody>
      </p:sp>
      <p:sp>
        <p:nvSpPr>
          <p:cNvPr id="15" name="Marcador de contenido 14">
            <a:extLst>
              <a:ext uri="{FF2B5EF4-FFF2-40B4-BE49-F238E27FC236}">
                <a16:creationId xmlns:a16="http://schemas.microsoft.com/office/drawing/2014/main" id="{967F3EB6-BBF7-400D-831B-2949763446D0}"/>
              </a:ext>
            </a:extLst>
          </p:cNvPr>
          <p:cNvSpPr>
            <a:spLocks noGrp="1"/>
          </p:cNvSpPr>
          <p:nvPr>
            <p:ph type="body" sz="quarter" idx="21"/>
          </p:nvPr>
        </p:nvSpPr>
        <p:spPr>
          <a:xfrm>
            <a:off x="2457451" y="1298406"/>
            <a:ext cx="7050180" cy="765453"/>
          </a:xfrm>
        </p:spPr>
        <p:txBody>
          <a:bodyPr rtlCol="0" anchor="ctr">
            <a:normAutofit/>
          </a:bodyPr>
          <a:lstStyle/>
          <a:p>
            <a:pPr marL="0" indent="0">
              <a:buNone/>
            </a:pPr>
            <a:r>
              <a:rPr lang="en-US" sz="2100" dirty="0"/>
              <a:t>Reset set of files or a single file.</a:t>
            </a:r>
            <a:endParaRPr lang="en-US" dirty="0"/>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8</a:t>
            </a:fld>
            <a:endParaRPr lang="es-MX"/>
          </a:p>
        </p:txBody>
      </p:sp>
      <p:sp>
        <p:nvSpPr>
          <p:cNvPr id="10" name="CuadroTexto 9">
            <a:extLst>
              <a:ext uri="{FF2B5EF4-FFF2-40B4-BE49-F238E27FC236}">
                <a16:creationId xmlns:a16="http://schemas.microsoft.com/office/drawing/2014/main" id="{C287335C-C124-C11E-6F4D-8CEEA9EA3363}"/>
              </a:ext>
            </a:extLst>
          </p:cNvPr>
          <p:cNvSpPr txBox="1"/>
          <p:nvPr/>
        </p:nvSpPr>
        <p:spPr>
          <a:xfrm>
            <a:off x="2457451" y="2094071"/>
            <a:ext cx="8444800" cy="646331"/>
          </a:xfrm>
          <a:prstGeom prst="rect">
            <a:avLst/>
          </a:prstGeom>
          <a:noFill/>
        </p:spPr>
        <p:txBody>
          <a:bodyPr wrap="square">
            <a:spAutoFit/>
          </a:bodyPr>
          <a:lstStyle/>
          <a:p>
            <a:r>
              <a:rPr lang="en-US" b="1" kern="0" dirty="0">
                <a:latin typeface="Courier New" panose="02070309020205020404" pitchFamily="49" charset="0"/>
                <a:cs typeface="Courier New" panose="02070309020205020404" pitchFamily="49" charset="0"/>
              </a:rPr>
              <a:t>git reset</a:t>
            </a:r>
          </a:p>
          <a:p>
            <a:r>
              <a:rPr lang="en-US" b="1" kern="0" dirty="0">
                <a:latin typeface="Courier New" panose="02070309020205020404" pitchFamily="49" charset="0"/>
                <a:cs typeface="Courier New" panose="02070309020205020404" pitchFamily="49" charset="0"/>
              </a:rPr>
              <a:t>git restore –-staged &lt;file-name&gt;</a:t>
            </a:r>
            <a:r>
              <a:rPr lang="en-US" sz="1800" dirty="0">
                <a:solidFill>
                  <a:schemeClr val="bg1"/>
                </a:solidFill>
              </a:rPr>
              <a:t>&gt;</a:t>
            </a:r>
          </a:p>
        </p:txBody>
      </p:sp>
      <p:sp>
        <p:nvSpPr>
          <p:cNvPr id="7" name="Marcador de texto 13">
            <a:extLst>
              <a:ext uri="{FF2B5EF4-FFF2-40B4-BE49-F238E27FC236}">
                <a16:creationId xmlns:a16="http://schemas.microsoft.com/office/drawing/2014/main" id="{1BBCF89B-4269-7C4C-B209-07C27FD9F05A}"/>
              </a:ext>
            </a:extLst>
          </p:cNvPr>
          <p:cNvSpPr txBox="1">
            <a:spLocks/>
          </p:cNvSpPr>
          <p:nvPr/>
        </p:nvSpPr>
        <p:spPr>
          <a:xfrm>
            <a:off x="5339421" y="3082691"/>
            <a:ext cx="2224216" cy="597604"/>
          </a:xfrm>
          <a:prstGeom prst="rect">
            <a:avLst/>
          </a:prstGeom>
          <a:ln>
            <a:solidFill>
              <a:schemeClr val="bg2"/>
            </a:solidFill>
          </a:ln>
        </p:spPr>
        <p:txBody>
          <a:bodyPr vert="horz" lIns="91440" tIns="45720" rIns="91440" bIns="45720" rtlCol="0">
            <a:normAutofit fontScale="5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t>Stage</a:t>
            </a:r>
          </a:p>
          <a:p>
            <a:pPr algn="ctr"/>
            <a:r>
              <a:rPr lang="en-US"/>
              <a:t>Area</a:t>
            </a:r>
            <a:endParaRPr lang="en-US" dirty="0"/>
          </a:p>
        </p:txBody>
      </p:sp>
      <p:sp>
        <p:nvSpPr>
          <p:cNvPr id="8" name="Marcador de texto 13">
            <a:extLst>
              <a:ext uri="{FF2B5EF4-FFF2-40B4-BE49-F238E27FC236}">
                <a16:creationId xmlns:a16="http://schemas.microsoft.com/office/drawing/2014/main" id="{CE30B0DA-1DA0-C17E-8180-58D7DC3DBB94}"/>
              </a:ext>
            </a:extLst>
          </p:cNvPr>
          <p:cNvSpPr txBox="1">
            <a:spLocks/>
          </p:cNvSpPr>
          <p:nvPr/>
        </p:nvSpPr>
        <p:spPr>
          <a:xfrm>
            <a:off x="3115205" y="3081291"/>
            <a:ext cx="2224216" cy="597604"/>
          </a:xfrm>
          <a:prstGeom prst="rect">
            <a:avLst/>
          </a:prstGeom>
          <a:ln>
            <a:solidFill>
              <a:schemeClr val="bg2"/>
            </a:solidFill>
          </a:ln>
        </p:spPr>
        <p:txBody>
          <a:bodyPr vert="horz" lIns="91440" tIns="45720" rIns="91440" bIns="45720" rtlCol="0">
            <a:normAutofit fontScale="5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Working </a:t>
            </a:r>
          </a:p>
          <a:p>
            <a:pPr algn="ctr"/>
            <a:r>
              <a:rPr lang="en-US" dirty="0"/>
              <a:t>Directory</a:t>
            </a:r>
          </a:p>
        </p:txBody>
      </p:sp>
      <p:sp>
        <p:nvSpPr>
          <p:cNvPr id="9" name="Rectángulo: una sola esquina cortada 8">
            <a:extLst>
              <a:ext uri="{FF2B5EF4-FFF2-40B4-BE49-F238E27FC236}">
                <a16:creationId xmlns:a16="http://schemas.microsoft.com/office/drawing/2014/main" id="{4C5A28B1-67AA-4403-055C-DEAC1444D5ED}"/>
              </a:ext>
            </a:extLst>
          </p:cNvPr>
          <p:cNvSpPr/>
          <p:nvPr/>
        </p:nvSpPr>
        <p:spPr>
          <a:xfrm>
            <a:off x="3770113" y="4591040"/>
            <a:ext cx="914400" cy="461319"/>
          </a:xfrm>
          <a:prstGeom prst="snip1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100" dirty="0"/>
              <a:t>File Change</a:t>
            </a:r>
          </a:p>
        </p:txBody>
      </p:sp>
      <p:sp>
        <p:nvSpPr>
          <p:cNvPr id="11" name="Flecha: a la derecha 10">
            <a:extLst>
              <a:ext uri="{FF2B5EF4-FFF2-40B4-BE49-F238E27FC236}">
                <a16:creationId xmlns:a16="http://schemas.microsoft.com/office/drawing/2014/main" id="{B122E932-7839-904B-8030-AABB2FE461B3}"/>
              </a:ext>
            </a:extLst>
          </p:cNvPr>
          <p:cNvSpPr/>
          <p:nvPr/>
        </p:nvSpPr>
        <p:spPr>
          <a:xfrm>
            <a:off x="4793884" y="4706370"/>
            <a:ext cx="1091074" cy="230660"/>
          </a:xfrm>
          <a:prstGeom prst="rightArrow">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ángulo: esquinas redondeadas 12">
            <a:extLst>
              <a:ext uri="{FF2B5EF4-FFF2-40B4-BE49-F238E27FC236}">
                <a16:creationId xmlns:a16="http://schemas.microsoft.com/office/drawing/2014/main" id="{58369A42-F06F-14F7-01D3-B4D4822C7336}"/>
              </a:ext>
            </a:extLst>
          </p:cNvPr>
          <p:cNvSpPr/>
          <p:nvPr/>
        </p:nvSpPr>
        <p:spPr>
          <a:xfrm>
            <a:off x="3424583" y="3823810"/>
            <a:ext cx="1605460" cy="597604"/>
          </a:xfrm>
          <a:prstGeom prst="round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bg1"/>
                </a:solidFill>
              </a:rPr>
              <a:t>git add .</a:t>
            </a:r>
          </a:p>
          <a:p>
            <a:pPr algn="ctr"/>
            <a:r>
              <a:rPr lang="en-US" sz="1200" dirty="0">
                <a:solidFill>
                  <a:schemeClr val="bg1"/>
                </a:solidFill>
              </a:rPr>
              <a:t>Or</a:t>
            </a:r>
          </a:p>
          <a:p>
            <a:pPr algn="ctr"/>
            <a:r>
              <a:rPr lang="en-US" sz="1200" dirty="0">
                <a:solidFill>
                  <a:schemeClr val="bg1"/>
                </a:solidFill>
              </a:rPr>
              <a:t>git add “file-name”</a:t>
            </a:r>
          </a:p>
        </p:txBody>
      </p:sp>
      <p:sp>
        <p:nvSpPr>
          <p:cNvPr id="17" name="Rectángulo: esquinas redondeadas 16">
            <a:extLst>
              <a:ext uri="{FF2B5EF4-FFF2-40B4-BE49-F238E27FC236}">
                <a16:creationId xmlns:a16="http://schemas.microsoft.com/office/drawing/2014/main" id="{E55031B7-F9D1-745F-405D-646CD7E45402}"/>
              </a:ext>
            </a:extLst>
          </p:cNvPr>
          <p:cNvSpPr/>
          <p:nvPr/>
        </p:nvSpPr>
        <p:spPr>
          <a:xfrm>
            <a:off x="5505060" y="3983857"/>
            <a:ext cx="2058577" cy="277509"/>
          </a:xfrm>
          <a:prstGeom prst="round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200" dirty="0">
                <a:solidFill>
                  <a:schemeClr val="bg1"/>
                </a:solidFill>
              </a:rPr>
              <a:t>git commit –m “message”</a:t>
            </a:r>
          </a:p>
        </p:txBody>
      </p:sp>
      <p:sp>
        <p:nvSpPr>
          <p:cNvPr id="18" name="Rectángulo: una sola esquina cortada 17">
            <a:extLst>
              <a:ext uri="{FF2B5EF4-FFF2-40B4-BE49-F238E27FC236}">
                <a16:creationId xmlns:a16="http://schemas.microsoft.com/office/drawing/2014/main" id="{C7D19A48-9AA8-A35C-1974-F2E88CD59D2E}"/>
              </a:ext>
            </a:extLst>
          </p:cNvPr>
          <p:cNvSpPr/>
          <p:nvPr/>
        </p:nvSpPr>
        <p:spPr>
          <a:xfrm>
            <a:off x="6002125" y="4591039"/>
            <a:ext cx="914400" cy="461319"/>
          </a:xfrm>
          <a:prstGeom prst="snip1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100" dirty="0"/>
              <a:t>File Change</a:t>
            </a:r>
          </a:p>
        </p:txBody>
      </p:sp>
      <p:sp>
        <p:nvSpPr>
          <p:cNvPr id="19" name="Flecha: a la derecha 18">
            <a:extLst>
              <a:ext uri="{FF2B5EF4-FFF2-40B4-BE49-F238E27FC236}">
                <a16:creationId xmlns:a16="http://schemas.microsoft.com/office/drawing/2014/main" id="{280D7F28-7F92-E819-E8BD-F2CEB5CF001F}"/>
              </a:ext>
            </a:extLst>
          </p:cNvPr>
          <p:cNvSpPr/>
          <p:nvPr/>
        </p:nvSpPr>
        <p:spPr>
          <a:xfrm>
            <a:off x="7018100" y="4706370"/>
            <a:ext cx="1091074" cy="230660"/>
          </a:xfrm>
          <a:prstGeom prst="rightArrow">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ectángulo: esquinas redondeadas 19">
            <a:extLst>
              <a:ext uri="{FF2B5EF4-FFF2-40B4-BE49-F238E27FC236}">
                <a16:creationId xmlns:a16="http://schemas.microsoft.com/office/drawing/2014/main" id="{53524723-26AC-DABF-D18B-185BCD398FC2}"/>
              </a:ext>
            </a:extLst>
          </p:cNvPr>
          <p:cNvSpPr/>
          <p:nvPr/>
        </p:nvSpPr>
        <p:spPr>
          <a:xfrm>
            <a:off x="5345611" y="5382031"/>
            <a:ext cx="2211838" cy="277509"/>
          </a:xfrm>
          <a:prstGeom prst="round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050" dirty="0">
                <a:solidFill>
                  <a:schemeClr val="bg1"/>
                </a:solidFill>
              </a:rPr>
              <a:t>git restore –-staged &lt;file-name&gt;</a:t>
            </a:r>
          </a:p>
        </p:txBody>
      </p:sp>
      <p:sp>
        <p:nvSpPr>
          <p:cNvPr id="21" name="Flecha: a la derecha 20">
            <a:extLst>
              <a:ext uri="{FF2B5EF4-FFF2-40B4-BE49-F238E27FC236}">
                <a16:creationId xmlns:a16="http://schemas.microsoft.com/office/drawing/2014/main" id="{6A90552F-461E-81FA-25BD-DA900028D338}"/>
              </a:ext>
            </a:extLst>
          </p:cNvPr>
          <p:cNvSpPr/>
          <p:nvPr/>
        </p:nvSpPr>
        <p:spPr>
          <a:xfrm rot="10800000">
            <a:off x="4793884" y="5873883"/>
            <a:ext cx="1091074" cy="230660"/>
          </a:xfrm>
          <a:prstGeom prst="rightArrow">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Rectángulo: una sola esquina cortada 21">
            <a:extLst>
              <a:ext uri="{FF2B5EF4-FFF2-40B4-BE49-F238E27FC236}">
                <a16:creationId xmlns:a16="http://schemas.microsoft.com/office/drawing/2014/main" id="{292F790F-806F-E1E0-237D-1AB0C917C689}"/>
              </a:ext>
            </a:extLst>
          </p:cNvPr>
          <p:cNvSpPr/>
          <p:nvPr/>
        </p:nvSpPr>
        <p:spPr>
          <a:xfrm>
            <a:off x="3770113" y="5743590"/>
            <a:ext cx="914400" cy="461319"/>
          </a:xfrm>
          <a:prstGeom prst="snip1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100" dirty="0"/>
              <a:t>File Change</a:t>
            </a:r>
          </a:p>
        </p:txBody>
      </p:sp>
      <p:cxnSp>
        <p:nvCxnSpPr>
          <p:cNvPr id="23" name="Conector recto 22">
            <a:extLst>
              <a:ext uri="{FF2B5EF4-FFF2-40B4-BE49-F238E27FC236}">
                <a16:creationId xmlns:a16="http://schemas.microsoft.com/office/drawing/2014/main" id="{0BD5E359-6189-3DE3-804F-163B23663D5A}"/>
              </a:ext>
            </a:extLst>
          </p:cNvPr>
          <p:cNvCxnSpPr/>
          <p:nvPr/>
        </p:nvCxnSpPr>
        <p:spPr>
          <a:xfrm>
            <a:off x="5339421" y="3081291"/>
            <a:ext cx="0" cy="3337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F7576D4-EA87-C0E4-32A2-A1C49D9903F9}"/>
              </a:ext>
            </a:extLst>
          </p:cNvPr>
          <p:cNvCxnSpPr/>
          <p:nvPr/>
        </p:nvCxnSpPr>
        <p:spPr>
          <a:xfrm>
            <a:off x="7563637" y="3037389"/>
            <a:ext cx="0" cy="33379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4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ítulo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rtlCol="0">
            <a:normAutofit fontScale="90000"/>
          </a:bodyPr>
          <a:lstStyle/>
          <a:p>
            <a:pPr algn="l" rtl="0"/>
            <a:r>
              <a:rPr lang="en-US" dirty="0"/>
              <a:t>7. What is a Branche?</a:t>
            </a:r>
          </a:p>
        </p:txBody>
      </p:sp>
      <p:sp>
        <p:nvSpPr>
          <p:cNvPr id="16" name="Marcador de texto 15">
            <a:extLst>
              <a:ext uri="{FF2B5EF4-FFF2-40B4-BE49-F238E27FC236}">
                <a16:creationId xmlns:a16="http://schemas.microsoft.com/office/drawing/2014/main" id="{88417E53-E35C-4BA6-B238-61D2C004A237}"/>
              </a:ext>
            </a:extLst>
          </p:cNvPr>
          <p:cNvSpPr>
            <a:spLocks noGrp="1"/>
          </p:cNvSpPr>
          <p:nvPr>
            <p:ph type="body" sz="quarter" idx="18"/>
          </p:nvPr>
        </p:nvSpPr>
        <p:spPr>
          <a:xfrm>
            <a:off x="2890276" y="1343702"/>
            <a:ext cx="2841172" cy="597604"/>
          </a:xfrm>
        </p:spPr>
        <p:txBody>
          <a:bodyPr rtlCol="0"/>
          <a:lstStyle/>
          <a:p>
            <a:pPr rtl="0"/>
            <a:r>
              <a:rPr lang="en-US" dirty="0"/>
              <a:t>Example:</a:t>
            </a:r>
          </a:p>
        </p:txBody>
      </p:sp>
      <p:sp>
        <p:nvSpPr>
          <p:cNvPr id="3" name="Marcador de fecha 2">
            <a:extLst>
              <a:ext uri="{FF2B5EF4-FFF2-40B4-BE49-F238E27FC236}">
                <a16:creationId xmlns:a16="http://schemas.microsoft.com/office/drawing/2014/main" id="{9CE6D34A-9686-45B2-97D0-AD20167B2D54}"/>
              </a:ext>
            </a:extLst>
          </p:cNvPr>
          <p:cNvSpPr>
            <a:spLocks noGrp="1"/>
          </p:cNvSpPr>
          <p:nvPr>
            <p:ph type="dt" sz="half" idx="10"/>
          </p:nvPr>
        </p:nvSpPr>
        <p:spPr>
          <a:xfrm>
            <a:off x="7013448" y="6355080"/>
            <a:ext cx="4352544" cy="365125"/>
          </a:xfrm>
        </p:spPr>
        <p:txBody>
          <a:bodyPr rtlCol="0"/>
          <a:lstStyle/>
          <a:p>
            <a:pPr lvl="0" rtl="0"/>
            <a:r>
              <a:rPr lang="es-MX" dirty="0"/>
              <a:t>Septiembre 2024</a:t>
            </a:r>
          </a:p>
        </p:txBody>
      </p:sp>
      <p:sp>
        <p:nvSpPr>
          <p:cNvPr id="4" name="Marcador de número de diapositiva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es-MX" smtClean="0"/>
              <a:pPr lvl="0" rtl="0"/>
              <a:t>9</a:t>
            </a:fld>
            <a:endParaRPr lang="es-MX"/>
          </a:p>
        </p:txBody>
      </p:sp>
      <p:pic>
        <p:nvPicPr>
          <p:cNvPr id="1026" name="Picture 2">
            <a:extLst>
              <a:ext uri="{FF2B5EF4-FFF2-40B4-BE49-F238E27FC236}">
                <a16:creationId xmlns:a16="http://schemas.microsoft.com/office/drawing/2014/main" id="{42E859FE-97B3-7A00-4F51-E4A615587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14" y="1514873"/>
            <a:ext cx="6639038" cy="3401822"/>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22B3C2D4-6A64-BDE3-5542-DDA2DD02BF2C}"/>
              </a:ext>
            </a:extLst>
          </p:cNvPr>
          <p:cNvSpPr txBox="1"/>
          <p:nvPr/>
        </p:nvSpPr>
        <p:spPr>
          <a:xfrm>
            <a:off x="4675414" y="5662798"/>
            <a:ext cx="2841172" cy="383888"/>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kern="0" dirty="0">
                <a:latin typeface="Courier New" panose="02070309020205020404" pitchFamily="49" charset="0"/>
                <a:cs typeface="Courier New" panose="02070309020205020404" pitchFamily="49" charset="0"/>
              </a:rPr>
              <a:t>git branch</a:t>
            </a:r>
            <a:endParaRPr lang="es-MX" b="1" kern="0" dirty="0">
              <a:latin typeface="Courier New" panose="02070309020205020404" pitchFamily="49" charset="0"/>
              <a:cs typeface="Courier New" panose="02070309020205020404" pitchFamily="49" charset="0"/>
            </a:endParaRPr>
          </a:p>
        </p:txBody>
      </p:sp>
      <p:sp>
        <p:nvSpPr>
          <p:cNvPr id="21" name="Rectángulo: esquinas redondeadas 20">
            <a:extLst>
              <a:ext uri="{FF2B5EF4-FFF2-40B4-BE49-F238E27FC236}">
                <a16:creationId xmlns:a16="http://schemas.microsoft.com/office/drawing/2014/main" id="{90D2689B-4164-EEA7-226B-7F454E946AC5}"/>
              </a:ext>
            </a:extLst>
          </p:cNvPr>
          <p:cNvSpPr/>
          <p:nvPr/>
        </p:nvSpPr>
        <p:spPr>
          <a:xfrm>
            <a:off x="162114" y="1202070"/>
            <a:ext cx="2071152" cy="1358377"/>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r>
              <a:rPr lang="en-US" sz="1500" spc="-20" dirty="0"/>
              <a:t>Allow you to work on different versions of a project at the same time. </a:t>
            </a:r>
          </a:p>
        </p:txBody>
      </p:sp>
      <p:sp>
        <p:nvSpPr>
          <p:cNvPr id="22" name="Rectángulo: esquinas redondeadas 21">
            <a:extLst>
              <a:ext uri="{FF2B5EF4-FFF2-40B4-BE49-F238E27FC236}">
                <a16:creationId xmlns:a16="http://schemas.microsoft.com/office/drawing/2014/main" id="{D4781891-51CA-CFBF-12BD-F2853C9C3540}"/>
              </a:ext>
            </a:extLst>
          </p:cNvPr>
          <p:cNvSpPr/>
          <p:nvPr/>
        </p:nvSpPr>
        <p:spPr>
          <a:xfrm>
            <a:off x="155455" y="2622804"/>
            <a:ext cx="2071152" cy="1358377"/>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eaLnBrk="0" fontAlgn="base" hangingPunct="0">
              <a:spcBef>
                <a:spcPct val="0"/>
              </a:spcBef>
              <a:spcAft>
                <a:spcPct val="0"/>
              </a:spcAft>
            </a:pPr>
            <a:r>
              <a:rPr lang="en-US" sz="1400" spc="-20" dirty="0"/>
              <a:t>You can keep stable code on the main branch and create separate branches for new features or bug fixes. </a:t>
            </a:r>
          </a:p>
        </p:txBody>
      </p:sp>
      <p:sp>
        <p:nvSpPr>
          <p:cNvPr id="23" name="Rectángulo: esquinas redondeadas 22">
            <a:extLst>
              <a:ext uri="{FF2B5EF4-FFF2-40B4-BE49-F238E27FC236}">
                <a16:creationId xmlns:a16="http://schemas.microsoft.com/office/drawing/2014/main" id="{2BE5B16D-CD6D-35A6-142E-7DA9406E1F12}"/>
              </a:ext>
            </a:extLst>
          </p:cNvPr>
          <p:cNvSpPr/>
          <p:nvPr/>
        </p:nvSpPr>
        <p:spPr>
          <a:xfrm>
            <a:off x="90344" y="4043538"/>
            <a:ext cx="2071152" cy="1358377"/>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eaLnBrk="0" fontAlgn="base" hangingPunct="0">
              <a:spcBef>
                <a:spcPct val="0"/>
              </a:spcBef>
              <a:spcAft>
                <a:spcPct val="0"/>
              </a:spcAft>
            </a:pPr>
            <a:r>
              <a:rPr lang="en-US" sz="1400" spc="-20" dirty="0"/>
              <a:t>When changes are ready, you can merge the branch back into the main branch. </a:t>
            </a:r>
          </a:p>
        </p:txBody>
      </p:sp>
      <p:sp>
        <p:nvSpPr>
          <p:cNvPr id="24" name="Rectángulo: esquinas redondeadas 23">
            <a:extLst>
              <a:ext uri="{FF2B5EF4-FFF2-40B4-BE49-F238E27FC236}">
                <a16:creationId xmlns:a16="http://schemas.microsoft.com/office/drawing/2014/main" id="{90C64012-7D10-0FDD-D932-055F3A5DFD2B}"/>
              </a:ext>
            </a:extLst>
          </p:cNvPr>
          <p:cNvSpPr/>
          <p:nvPr/>
        </p:nvSpPr>
        <p:spPr>
          <a:xfrm>
            <a:off x="90344" y="5464272"/>
            <a:ext cx="2071152" cy="1358377"/>
          </a:xfrm>
          <a:prstGeom prst="round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eaLnBrk="0" fontAlgn="base" hangingPunct="0">
              <a:spcBef>
                <a:spcPct val="0"/>
              </a:spcBef>
              <a:spcAft>
                <a:spcPct val="0"/>
              </a:spcAft>
            </a:pPr>
            <a:r>
              <a:rPr lang="en-US" sz="1400" spc="-20" dirty="0"/>
              <a:t>This helps with collaboration and makes it easier to work with other developers.</a:t>
            </a:r>
            <a:endParaRPr lang="en-US" altLang="es-MX" sz="1400" spc="-20" dirty="0"/>
          </a:p>
        </p:txBody>
      </p:sp>
      <p:sp>
        <p:nvSpPr>
          <p:cNvPr id="25" name="Marcador de texto 15">
            <a:extLst>
              <a:ext uri="{FF2B5EF4-FFF2-40B4-BE49-F238E27FC236}">
                <a16:creationId xmlns:a16="http://schemas.microsoft.com/office/drawing/2014/main" id="{8AE8E8CA-1E46-BE41-4C88-5EFA74D3FA52}"/>
              </a:ext>
            </a:extLst>
          </p:cNvPr>
          <p:cNvSpPr txBox="1">
            <a:spLocks/>
          </p:cNvSpPr>
          <p:nvPr/>
        </p:nvSpPr>
        <p:spPr>
          <a:xfrm>
            <a:off x="2890276" y="5664068"/>
            <a:ext cx="2841172" cy="597604"/>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spc="-20" baseline="0">
                <a:solidFill>
                  <a:schemeClr val="accent2"/>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Command:</a:t>
            </a:r>
          </a:p>
        </p:txBody>
      </p:sp>
    </p:spTree>
    <p:extLst>
      <p:ext uri="{BB962C8B-B14F-4D97-AF65-F5344CB8AC3E}">
        <p14:creationId xmlns:p14="http://schemas.microsoft.com/office/powerpoint/2010/main" val="1783497412"/>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4_TF89117832_Win32" id="{00E3F25D-BB43-4F72-9414-9EFA80A1A87B}" vid="{5571447E-1505-40DD-B913-315B935ECFA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Diseño de bloque de color</Template>
  <TotalTime>2734</TotalTime>
  <Words>2765</Words>
  <Application>Microsoft Office PowerPoint</Application>
  <PresentationFormat>Panorámica</PresentationFormat>
  <Paragraphs>499</Paragraphs>
  <Slides>32</Slides>
  <Notes>30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Avenir Next LT Pro</vt:lpstr>
      <vt:lpstr>Calibri</vt:lpstr>
      <vt:lpstr>Chubb Lato Regular</vt:lpstr>
      <vt:lpstr>Courier New</vt:lpstr>
      <vt:lpstr>ColorBlockVTI</vt:lpstr>
      <vt:lpstr>Introduction Git</vt:lpstr>
      <vt:lpstr>Agenda</vt:lpstr>
      <vt:lpstr>1. What is git?</vt:lpstr>
      <vt:lpstr>2. Setup Git</vt:lpstr>
      <vt:lpstr>3. Initialize Repository</vt:lpstr>
      <vt:lpstr>4. Make Changes Working Area / Staging Area and Commit</vt:lpstr>
      <vt:lpstr>5. Git Status</vt:lpstr>
      <vt:lpstr>6. Unstage Change</vt:lpstr>
      <vt:lpstr>7. What is a Branche?</vt:lpstr>
      <vt:lpstr>8. Switch to, create, delete, and rename branches.</vt:lpstr>
      <vt:lpstr>9. Git Log, Git Log --online</vt:lpstr>
      <vt:lpstr>10. Update Local Repository</vt:lpstr>
      <vt:lpstr>11. Git Pull vs Git Pull Rebase </vt:lpstr>
      <vt:lpstr>12. Rebase Benefits:</vt:lpstr>
      <vt:lpstr>13. How rebase code without using git pull –-rebase?</vt:lpstr>
      <vt:lpstr>14. Create Commit</vt:lpstr>
      <vt:lpstr>15. Update Commit Message</vt:lpstr>
      <vt:lpstr>16. Undo Commit</vt:lpstr>
      <vt:lpstr>17. Soft and Hard Resert</vt:lpstr>
      <vt:lpstr>18. Git Merge</vt:lpstr>
      <vt:lpstr>19. Git Squash</vt:lpstr>
      <vt:lpstr>20. Git Rebase --interactive</vt:lpstr>
      <vt:lpstr>21. Cherry Pick</vt:lpstr>
      <vt:lpstr>22. Git Reflog</vt:lpstr>
      <vt:lpstr>23. Push / Push -f</vt:lpstr>
      <vt:lpstr>24. Amend (Add Files)</vt:lpstr>
      <vt:lpstr>25. Merge vs Fast-forward Merge vs Rebase </vt:lpstr>
      <vt:lpstr>26. When does a fast-forward merge occur? </vt:lpstr>
      <vt:lpstr>27. When is a fast-forward merge not possible? </vt:lpstr>
      <vt:lpstr>28. What is the result to the “main” branch after a  non-fast-forward merge? </vt:lpstr>
      <vt:lpstr>29. What to do when a conflict occurs?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Git</dc:title>
  <dc:creator>Antonio, Armando</dc:creator>
  <cp:lastModifiedBy>Armando Antonio</cp:lastModifiedBy>
  <cp:revision>3</cp:revision>
  <dcterms:created xsi:type="dcterms:W3CDTF">2024-09-26T16:33:01Z</dcterms:created>
  <dcterms:modified xsi:type="dcterms:W3CDTF">2024-10-08T17:07:10Z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6009662-30fd-4d0c-9be8-213019a50193_Enabled">
    <vt:lpwstr>true</vt:lpwstr>
  </property>
  <property fmtid="{D5CDD505-2E9C-101B-9397-08002B2CF9AE}" pid="4" name="MSIP_Label_f6009662-30fd-4d0c-9be8-213019a50193_SetDate">
    <vt:lpwstr>2024-09-28T19:10:39Z</vt:lpwstr>
  </property>
  <property fmtid="{D5CDD505-2E9C-101B-9397-08002B2CF9AE}" pid="5" name="MSIP_Label_f6009662-30fd-4d0c-9be8-213019a50193_Method">
    <vt:lpwstr>Privileged</vt:lpwstr>
  </property>
  <property fmtid="{D5CDD505-2E9C-101B-9397-08002B2CF9AE}" pid="6" name="MSIP_Label_f6009662-30fd-4d0c-9be8-213019a50193_Name">
    <vt:lpwstr>Green Data - LATAM</vt:lpwstr>
  </property>
  <property fmtid="{D5CDD505-2E9C-101B-9397-08002B2CF9AE}" pid="7" name="MSIP_Label_f6009662-30fd-4d0c-9be8-213019a50193_SiteId">
    <vt:lpwstr>fffcdc91-d561-4287-aebc-78d2466eec29</vt:lpwstr>
  </property>
  <property fmtid="{D5CDD505-2E9C-101B-9397-08002B2CF9AE}" pid="8" name="MSIP_Label_f6009662-30fd-4d0c-9be8-213019a50193_ActionId">
    <vt:lpwstr>acfc4559-1ade-4a1e-8465-a4aca79ce04d</vt:lpwstr>
  </property>
  <property fmtid="{D5CDD505-2E9C-101B-9397-08002B2CF9AE}" pid="9" name="MSIP_Label_f6009662-30fd-4d0c-9be8-213019a50193_ContentBits">
    <vt:lpwstr>0</vt:lpwstr>
  </property>
</Properties>
</file>