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SemiBold"/>
      <p:regular r:id="rId36"/>
      <p:bold r:id="rId37"/>
      <p:italic r:id="rId38"/>
      <p:boldItalic r:id="rId39"/>
    </p:embeddedFont>
    <p:embeddedFont>
      <p:font typeface="Merriweather Light"/>
      <p:regular r:id="rId40"/>
      <p:bold r:id="rId41"/>
      <p:italic r:id="rId42"/>
      <p:boldItalic r:id="rId43"/>
    </p:embeddedFont>
    <p:embeddedFont>
      <p:font typeface="Montserrat"/>
      <p:regular r:id="rId44"/>
      <p:bold r:id="rId45"/>
      <p:italic r:id="rId46"/>
      <p:boldItalic r:id="rId47"/>
    </p:embeddedFont>
    <p:embeddedFont>
      <p:font typeface="Montserrat Black"/>
      <p:bold r:id="rId48"/>
      <p:boldItalic r:id="rId49"/>
    </p:embeddedFont>
    <p:embeddedFont>
      <p:font typeface="Montserrat Medium"/>
      <p:regular r:id="rId50"/>
      <p:bold r:id="rId51"/>
      <p:italic r:id="rId52"/>
      <p:boldItalic r:id="rId53"/>
    </p:embeddedFont>
    <p:embeddedFont>
      <p:font typeface="Open Sans SemiBold"/>
      <p:regular r:id="rId54"/>
      <p:bold r:id="rId55"/>
      <p:italic r:id="rId56"/>
      <p:boldItalic r:id="rId57"/>
    </p:embeddedFont>
    <p:embeddedFont>
      <p:font typeface="Vidaloka"/>
      <p:regular r:id="rId58"/>
    </p:embeddedFont>
    <p:embeddedFont>
      <p:font typeface="Russo One"/>
      <p:regular r:id="rId59"/>
    </p:embeddedFont>
    <p:embeddedFont>
      <p:font typeface="Mako"/>
      <p:regular r:id="rId60"/>
    </p:embeddedFont>
    <p:embeddedFont>
      <p:font typeface="Crimson Text"/>
      <p:regular r:id="rId61"/>
      <p:bold r:id="rId62"/>
      <p:italic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C9E364-4A2B-437B-B2F5-F574708DB45B}">
  <a:tblStyle styleId="{16C9E364-4A2B-437B-B2F5-F574708DB4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Light-regular.fntdata"/><Relationship Id="rId42" Type="http://schemas.openxmlformats.org/officeDocument/2006/relationships/font" Target="fonts/MerriweatherLight-italic.fntdata"/><Relationship Id="rId41" Type="http://schemas.openxmlformats.org/officeDocument/2006/relationships/font" Target="fonts/MerriweatherLight-bold.fntdata"/><Relationship Id="rId44" Type="http://schemas.openxmlformats.org/officeDocument/2006/relationships/font" Target="fonts/Montserrat-regular.fntdata"/><Relationship Id="rId43" Type="http://schemas.openxmlformats.org/officeDocument/2006/relationships/font" Target="fonts/MerriweatherLight-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lack-bold.fntdata"/><Relationship Id="rId47" Type="http://schemas.openxmlformats.org/officeDocument/2006/relationships/font" Target="fonts/Montserrat-boldItalic.fntdata"/><Relationship Id="rId49" Type="http://schemas.openxmlformats.org/officeDocument/2006/relationships/font" Target="fonts/Montserrat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MontserratSemiBold-bold.fntdata"/><Relationship Id="rId36" Type="http://schemas.openxmlformats.org/officeDocument/2006/relationships/font" Target="fonts/MontserratSemiBold-regular.fntdata"/><Relationship Id="rId39" Type="http://schemas.openxmlformats.org/officeDocument/2006/relationships/font" Target="fonts/MontserratSemiBold-boldItalic.fntdata"/><Relationship Id="rId38" Type="http://schemas.openxmlformats.org/officeDocument/2006/relationships/font" Target="fonts/MontserratSemiBold-italic.fntdata"/><Relationship Id="rId62" Type="http://schemas.openxmlformats.org/officeDocument/2006/relationships/font" Target="fonts/CrimsonText-bold.fntdata"/><Relationship Id="rId61" Type="http://schemas.openxmlformats.org/officeDocument/2006/relationships/font" Target="fonts/CrimsonText-regular.fntdata"/><Relationship Id="rId20" Type="http://schemas.openxmlformats.org/officeDocument/2006/relationships/slide" Target="slides/slide15.xml"/><Relationship Id="rId64" Type="http://schemas.openxmlformats.org/officeDocument/2006/relationships/font" Target="fonts/CrimsonText-boldItalic.fntdata"/><Relationship Id="rId63" Type="http://schemas.openxmlformats.org/officeDocument/2006/relationships/font" Target="fonts/CrimsonText-italic.fntdata"/><Relationship Id="rId22" Type="http://schemas.openxmlformats.org/officeDocument/2006/relationships/slide" Target="slides/slide17.xml"/><Relationship Id="rId66" Type="http://schemas.openxmlformats.org/officeDocument/2006/relationships/font" Target="fonts/OpenSans-bold.fntdata"/><Relationship Id="rId21" Type="http://schemas.openxmlformats.org/officeDocument/2006/relationships/slide" Target="slides/slide16.xml"/><Relationship Id="rId65" Type="http://schemas.openxmlformats.org/officeDocument/2006/relationships/font" Target="fonts/OpenSans-regular.fntdata"/><Relationship Id="rId24" Type="http://schemas.openxmlformats.org/officeDocument/2006/relationships/slide" Target="slides/slide19.xml"/><Relationship Id="rId68" Type="http://schemas.openxmlformats.org/officeDocument/2006/relationships/font" Target="fonts/OpenSans-boldItalic.fntdata"/><Relationship Id="rId23" Type="http://schemas.openxmlformats.org/officeDocument/2006/relationships/slide" Target="slides/slide18.xml"/><Relationship Id="rId67" Type="http://schemas.openxmlformats.org/officeDocument/2006/relationships/font" Target="fonts/OpenSans-italic.fntdata"/><Relationship Id="rId60" Type="http://schemas.openxmlformats.org/officeDocument/2006/relationships/font" Target="fonts/Mak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Medium-bold.fntdata"/><Relationship Id="rId50" Type="http://schemas.openxmlformats.org/officeDocument/2006/relationships/font" Target="fonts/MontserratMedium-regular.fntdata"/><Relationship Id="rId53" Type="http://schemas.openxmlformats.org/officeDocument/2006/relationships/font" Target="fonts/MontserratMedium-boldItalic.fntdata"/><Relationship Id="rId52" Type="http://schemas.openxmlformats.org/officeDocument/2006/relationships/font" Target="fonts/MontserratMedium-italic.fntdata"/><Relationship Id="rId11" Type="http://schemas.openxmlformats.org/officeDocument/2006/relationships/slide" Target="slides/slide6.xml"/><Relationship Id="rId55" Type="http://schemas.openxmlformats.org/officeDocument/2006/relationships/font" Target="fonts/OpenSansSemiBold-bold.fntdata"/><Relationship Id="rId10" Type="http://schemas.openxmlformats.org/officeDocument/2006/relationships/slide" Target="slides/slide5.xml"/><Relationship Id="rId54" Type="http://schemas.openxmlformats.org/officeDocument/2006/relationships/font" Target="fonts/OpenSansSemiBold-regular.fntdata"/><Relationship Id="rId13" Type="http://schemas.openxmlformats.org/officeDocument/2006/relationships/slide" Target="slides/slide8.xml"/><Relationship Id="rId57" Type="http://schemas.openxmlformats.org/officeDocument/2006/relationships/font" Target="fonts/OpenSansSemiBold-boldItalic.fntdata"/><Relationship Id="rId12" Type="http://schemas.openxmlformats.org/officeDocument/2006/relationships/slide" Target="slides/slide7.xml"/><Relationship Id="rId56" Type="http://schemas.openxmlformats.org/officeDocument/2006/relationships/font" Target="fonts/OpenSansSemiBold-italic.fntdata"/><Relationship Id="rId15" Type="http://schemas.openxmlformats.org/officeDocument/2006/relationships/slide" Target="slides/slide10.xml"/><Relationship Id="rId59" Type="http://schemas.openxmlformats.org/officeDocument/2006/relationships/font" Target="fonts/RussoOne-regular.fntdata"/><Relationship Id="rId14" Type="http://schemas.openxmlformats.org/officeDocument/2006/relationships/slide" Target="slides/slide9.xml"/><Relationship Id="rId58" Type="http://schemas.openxmlformats.org/officeDocument/2006/relationships/font" Target="fonts/Vidalok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37f6d8bf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37f6d8bf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5d382c16b0_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5d382c16b0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81153d0c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81153d0c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af2566d930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af2566d930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af2566d93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af2566d93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af2566d930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af2566d930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af2566d930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af2566d930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37f69d941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37f69d941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af2566d9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af2566d9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af2566d93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af2566d9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5d1f1d63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5d1f1d63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af12c18e0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af12c18e0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af12c18e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af12c18e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af2566d9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af2566d9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af12c18e0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af12c18e0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af12c18e0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af12c18e0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07aaa41f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07aaa41f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af12c18e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af12c18e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65c043fad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65c043fad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05aad17dc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05aad17dc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37f69d941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37f69d941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affb353c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affb353c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81b9b39c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81b9b39c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37f69d941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37f69d941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affb353cb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affb353cb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5d1f1d63b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5d1f1d63b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37f6d8bf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37f6d8bf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b078f712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b078f712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5d1f1d63b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5d1f1d63b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3"/>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23.png"/><Relationship Id="rId6" Type="http://schemas.openxmlformats.org/officeDocument/2006/relationships/image" Target="../media/image19.png"/><Relationship Id="rId7"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13.png"/><Relationship Id="rId5" Type="http://schemas.openxmlformats.org/officeDocument/2006/relationships/image" Target="../media/image30.png"/><Relationship Id="rId6" Type="http://schemas.openxmlformats.org/officeDocument/2006/relationships/image" Target="../media/image32.png"/><Relationship Id="rId7"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36.png"/><Relationship Id="rId6" Type="http://schemas.openxmlformats.org/officeDocument/2006/relationships/image" Target="../media/image35.png"/><Relationship Id="rId7"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ffwc.gov.bd/index.php/definition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idx="4294967295" type="ctrTitle"/>
          </p:nvPr>
        </p:nvSpPr>
        <p:spPr>
          <a:xfrm>
            <a:off x="-133825" y="533400"/>
            <a:ext cx="9380400" cy="13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latin typeface="Montserrat Black"/>
                <a:ea typeface="Montserrat Black"/>
                <a:cs typeface="Montserrat Black"/>
                <a:sym typeface="Montserrat Black"/>
              </a:rPr>
              <a:t>Implementing Machine Learning Techniques To Forecast Floods In Bangladesh Based On Historical Data</a:t>
            </a:r>
            <a:endParaRPr sz="2200">
              <a:latin typeface="Montserrat Black"/>
              <a:ea typeface="Montserrat Black"/>
              <a:cs typeface="Montserrat Black"/>
              <a:sym typeface="Montserrat Black"/>
            </a:endParaRPr>
          </a:p>
          <a:p>
            <a:pPr indent="0" lvl="0" marL="0" rtl="0" algn="ctr">
              <a:lnSpc>
                <a:spcPct val="100000"/>
              </a:lnSpc>
              <a:spcBef>
                <a:spcPts val="0"/>
              </a:spcBef>
              <a:spcAft>
                <a:spcPts val="0"/>
              </a:spcAft>
              <a:buClr>
                <a:schemeClr val="dk1"/>
              </a:buClr>
              <a:buSzPts val="1100"/>
              <a:buFont typeface="Arial"/>
              <a:buNone/>
            </a:pPr>
            <a:r>
              <a:t/>
            </a:r>
            <a:endParaRPr sz="2200">
              <a:latin typeface="Montserrat Black"/>
              <a:ea typeface="Montserrat Black"/>
              <a:cs typeface="Montserrat Black"/>
              <a:sym typeface="Montserrat Black"/>
            </a:endParaRPr>
          </a:p>
          <a:p>
            <a:pPr indent="0" lvl="0" marL="0" rtl="0" algn="ctr">
              <a:lnSpc>
                <a:spcPct val="100000"/>
              </a:lnSpc>
              <a:spcBef>
                <a:spcPts val="0"/>
              </a:spcBef>
              <a:spcAft>
                <a:spcPts val="0"/>
              </a:spcAft>
              <a:buNone/>
            </a:pPr>
            <a:r>
              <a:t/>
            </a:r>
            <a:endParaRPr sz="2200">
              <a:latin typeface="Montserrat Black"/>
              <a:ea typeface="Montserrat Black"/>
              <a:cs typeface="Montserrat Black"/>
              <a:sym typeface="Montserrat Black"/>
            </a:endParaRPr>
          </a:p>
        </p:txBody>
      </p:sp>
      <p:sp>
        <p:nvSpPr>
          <p:cNvPr id="473" name="Google Shape;473;p54"/>
          <p:cNvSpPr txBox="1"/>
          <p:nvPr/>
        </p:nvSpPr>
        <p:spPr>
          <a:xfrm>
            <a:off x="4298100" y="1344775"/>
            <a:ext cx="547800" cy="55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by</a:t>
            </a:r>
            <a:endParaRPr>
              <a:latin typeface="Montserrat Medium"/>
              <a:ea typeface="Montserrat Medium"/>
              <a:cs typeface="Montserrat Medium"/>
              <a:sym typeface="Montserrat Medium"/>
            </a:endParaRPr>
          </a:p>
        </p:txBody>
      </p:sp>
      <p:sp>
        <p:nvSpPr>
          <p:cNvPr id="474" name="Google Shape;474;p54"/>
          <p:cNvSpPr txBox="1"/>
          <p:nvPr>
            <p:ph idx="4294967295" type="subTitle"/>
          </p:nvPr>
        </p:nvSpPr>
        <p:spPr>
          <a:xfrm>
            <a:off x="508950" y="3257950"/>
            <a:ext cx="2708700" cy="1138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100">
                <a:solidFill>
                  <a:schemeClr val="dk1"/>
                </a:solidFill>
              </a:rPr>
              <a:t>Arman Zaman </a:t>
            </a:r>
            <a:endParaRPr b="1"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19201005</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Computer Science and Engineering</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BRAC University</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Dhaka, Bangladesh</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arman.zaman@g.bracu.ac.bd</a:t>
            </a:r>
            <a:endParaRPr sz="1100">
              <a:solidFill>
                <a:schemeClr val="dk1"/>
              </a:solidFill>
            </a:endParaRPr>
          </a:p>
        </p:txBody>
      </p:sp>
      <p:sp>
        <p:nvSpPr>
          <p:cNvPr id="475" name="Google Shape;475;p54"/>
          <p:cNvSpPr txBox="1"/>
          <p:nvPr>
            <p:ph idx="4294967295" type="subTitle"/>
          </p:nvPr>
        </p:nvSpPr>
        <p:spPr>
          <a:xfrm>
            <a:off x="3217650" y="3257950"/>
            <a:ext cx="2708700" cy="1138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100">
                <a:solidFill>
                  <a:schemeClr val="dk1"/>
                </a:solidFill>
              </a:rPr>
              <a:t>Jubaer Bin Islam </a:t>
            </a:r>
            <a:endParaRPr b="1"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19341002</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Computer Science and Engineering</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BRAC University</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Dhaka, Bangladesh</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jubaer.bin.islam@g.bracu.ac.bd</a:t>
            </a:r>
            <a:endParaRPr sz="1100">
              <a:solidFill>
                <a:schemeClr val="dk1"/>
              </a:solidFill>
            </a:endParaRPr>
          </a:p>
        </p:txBody>
      </p:sp>
      <p:sp>
        <p:nvSpPr>
          <p:cNvPr id="476" name="Google Shape;476;p54"/>
          <p:cNvSpPr txBox="1"/>
          <p:nvPr>
            <p:ph idx="4294967295" type="subTitle"/>
          </p:nvPr>
        </p:nvSpPr>
        <p:spPr>
          <a:xfrm>
            <a:off x="5926350" y="3257950"/>
            <a:ext cx="2708700" cy="11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dk1"/>
                </a:solidFill>
              </a:rPr>
              <a:t>Dewan Ziaul Karim</a:t>
            </a:r>
            <a:endParaRPr b="1" sz="1100">
              <a:solidFill>
                <a:schemeClr val="dk1"/>
              </a:solidFill>
            </a:endParaRPr>
          </a:p>
          <a:p>
            <a:pPr indent="0" lvl="0" marL="0" rtl="0" algn="ctr">
              <a:spcBef>
                <a:spcPts val="0"/>
              </a:spcBef>
              <a:spcAft>
                <a:spcPts val="0"/>
              </a:spcAft>
              <a:buClr>
                <a:schemeClr val="dk1"/>
              </a:buClr>
              <a:buSzPts val="1100"/>
              <a:buFont typeface="Arial"/>
              <a:buNone/>
            </a:pPr>
            <a:r>
              <a:rPr b="1" lang="en" sz="1100">
                <a:solidFill>
                  <a:schemeClr val="dk1"/>
                </a:solidFill>
              </a:rPr>
              <a:t>Supervisor</a:t>
            </a:r>
            <a:endParaRPr b="1" sz="1100">
              <a:solidFill>
                <a:schemeClr val="dk1"/>
              </a:solidFill>
            </a:endParaRPr>
          </a:p>
          <a:p>
            <a:pPr indent="0" lvl="0" marL="0" rtl="0" algn="ctr">
              <a:spcBef>
                <a:spcPts val="0"/>
              </a:spcBef>
              <a:spcAft>
                <a:spcPts val="0"/>
              </a:spcAft>
              <a:buClr>
                <a:schemeClr val="dk1"/>
              </a:buClr>
              <a:buSzPts val="1100"/>
              <a:buFont typeface="Arial"/>
              <a:buNone/>
            </a:pPr>
            <a:r>
              <a:rPr lang="en" sz="1100">
                <a:solidFill>
                  <a:schemeClr val="dk1"/>
                </a:solidFill>
              </a:rPr>
              <a:t>Computer Science and Engineering</a:t>
            </a:r>
            <a:endParaRPr sz="1100">
              <a:solidFill>
                <a:schemeClr val="dk1"/>
              </a:solidFill>
            </a:endParaRPr>
          </a:p>
          <a:p>
            <a:pPr indent="0" lvl="0" marL="0" rtl="0" algn="ctr">
              <a:spcBef>
                <a:spcPts val="0"/>
              </a:spcBef>
              <a:spcAft>
                <a:spcPts val="0"/>
              </a:spcAft>
              <a:buClr>
                <a:schemeClr val="dk1"/>
              </a:buClr>
              <a:buSzPts val="1100"/>
              <a:buFont typeface="Arial"/>
              <a:buNone/>
            </a:pPr>
            <a:r>
              <a:rPr lang="en" sz="1100">
                <a:solidFill>
                  <a:schemeClr val="dk1"/>
                </a:solidFill>
              </a:rPr>
              <a:t>BRAC University</a:t>
            </a:r>
            <a:endParaRPr sz="1100">
              <a:solidFill>
                <a:schemeClr val="dk1"/>
              </a:solidFill>
            </a:endParaRPr>
          </a:p>
          <a:p>
            <a:pPr indent="0" lvl="0" marL="0" rtl="0" algn="ctr">
              <a:spcBef>
                <a:spcPts val="0"/>
              </a:spcBef>
              <a:spcAft>
                <a:spcPts val="0"/>
              </a:spcAft>
              <a:buClr>
                <a:schemeClr val="dk1"/>
              </a:buClr>
              <a:buSzPts val="1100"/>
              <a:buFont typeface="Arial"/>
              <a:buNone/>
            </a:pPr>
            <a:r>
              <a:rPr lang="en" sz="1100">
                <a:solidFill>
                  <a:schemeClr val="dk1"/>
                </a:solidFill>
              </a:rPr>
              <a:t>Dhaka, Bangladesh</a:t>
            </a:r>
            <a:endParaRPr sz="1100">
              <a:solidFill>
                <a:schemeClr val="dk1"/>
              </a:solidFill>
            </a:endParaRPr>
          </a:p>
          <a:p>
            <a:pPr indent="0" lvl="0" marL="0" rtl="0" algn="ctr">
              <a:spcBef>
                <a:spcPts val="0"/>
              </a:spcBef>
              <a:spcAft>
                <a:spcPts val="0"/>
              </a:spcAft>
              <a:buClr>
                <a:schemeClr val="dk1"/>
              </a:buClr>
              <a:buSzPts val="1100"/>
              <a:buFont typeface="Arial"/>
              <a:buNone/>
            </a:pPr>
            <a:r>
              <a:rPr lang="en" sz="1100">
                <a:solidFill>
                  <a:schemeClr val="dk1"/>
                </a:solidFill>
              </a:rPr>
              <a:t>ziaul.karim@bracu.ac.bd</a:t>
            </a:r>
            <a:endParaRPr sz="1100">
              <a:solidFill>
                <a:schemeClr val="dk1"/>
              </a:solidFill>
            </a:endParaRPr>
          </a:p>
        </p:txBody>
      </p:sp>
      <p:sp>
        <p:nvSpPr>
          <p:cNvPr id="477" name="Google Shape;477;p54"/>
          <p:cNvSpPr txBox="1"/>
          <p:nvPr>
            <p:ph idx="4294967295" type="subTitle"/>
          </p:nvPr>
        </p:nvSpPr>
        <p:spPr>
          <a:xfrm>
            <a:off x="508950" y="1916438"/>
            <a:ext cx="2708700" cy="1138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100">
                <a:solidFill>
                  <a:schemeClr val="dk1"/>
                </a:solidFill>
              </a:rPr>
              <a:t>S.M Toufique </a:t>
            </a:r>
            <a:r>
              <a:rPr b="1" lang="en" sz="1100">
                <a:solidFill>
                  <a:schemeClr val="dk1"/>
                </a:solidFill>
              </a:rPr>
              <a:t> </a:t>
            </a:r>
            <a:endParaRPr b="1"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19201141</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Computer Science and Engineering</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BRAC University</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Dhaka, Bangladesh</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s.m.toufique@g.bracu.ac.bd</a:t>
            </a:r>
            <a:endParaRPr sz="1100">
              <a:solidFill>
                <a:schemeClr val="dk1"/>
              </a:solidFill>
            </a:endParaRPr>
          </a:p>
        </p:txBody>
      </p:sp>
      <p:sp>
        <p:nvSpPr>
          <p:cNvPr id="478" name="Google Shape;478;p54"/>
          <p:cNvSpPr txBox="1"/>
          <p:nvPr>
            <p:ph idx="4294967295" type="subTitle"/>
          </p:nvPr>
        </p:nvSpPr>
        <p:spPr>
          <a:xfrm>
            <a:off x="3217650" y="1916438"/>
            <a:ext cx="2708700" cy="1138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100">
                <a:solidFill>
                  <a:schemeClr val="dk1"/>
                </a:solidFill>
              </a:rPr>
              <a:t>Sadiq Uddin Bhuiyan </a:t>
            </a:r>
            <a:endParaRPr b="1"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19201018</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Computer Science and Engineering</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BRAC University</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Dhaka, Bangladesh</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sadiq.uddin.bhuiyan@g.bracu.ac.bd</a:t>
            </a:r>
            <a:endParaRPr sz="1100">
              <a:solidFill>
                <a:schemeClr val="dk1"/>
              </a:solidFill>
            </a:endParaRPr>
          </a:p>
        </p:txBody>
      </p:sp>
      <p:sp>
        <p:nvSpPr>
          <p:cNvPr id="479" name="Google Shape;479;p54"/>
          <p:cNvSpPr txBox="1"/>
          <p:nvPr>
            <p:ph idx="4294967295" type="subTitle"/>
          </p:nvPr>
        </p:nvSpPr>
        <p:spPr>
          <a:xfrm>
            <a:off x="5926350" y="1916438"/>
            <a:ext cx="2708700" cy="1138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100">
                <a:solidFill>
                  <a:schemeClr val="dk1"/>
                </a:solidFill>
              </a:rPr>
              <a:t>Ahmed Lateef</a:t>
            </a:r>
            <a:r>
              <a:rPr b="1" lang="en" sz="1100">
                <a:solidFill>
                  <a:schemeClr val="dk1"/>
                </a:solidFill>
              </a:rPr>
              <a:t> </a:t>
            </a:r>
            <a:endParaRPr b="1"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19241016</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Computer Science and Engineering</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BRAC University</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Dhaka, Bangladesh</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dk1"/>
                </a:solidFill>
              </a:rPr>
              <a:t>ahmed.lateef@g.bracu.ac.bd</a:t>
            </a:r>
            <a:endParaRPr sz="11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3"/>
          <p:cNvSpPr txBox="1"/>
          <p:nvPr/>
        </p:nvSpPr>
        <p:spPr>
          <a:xfrm>
            <a:off x="164475" y="1051375"/>
            <a:ext cx="4844400" cy="38679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2"/>
              </a:buClr>
              <a:buSzPts val="1600"/>
              <a:buFont typeface="Montserrat"/>
              <a:buChar char="❖"/>
            </a:pPr>
            <a:r>
              <a:rPr b="1" lang="en" sz="1600">
                <a:solidFill>
                  <a:schemeClr val="dk2"/>
                </a:solidFill>
                <a:latin typeface="Montserrat"/>
                <a:ea typeface="Montserrat"/>
                <a:cs typeface="Montserrat"/>
                <a:sym typeface="Montserrat"/>
              </a:rPr>
              <a:t>Classifying Dataset</a:t>
            </a:r>
            <a:endParaRPr b="1" sz="1600">
              <a:solidFill>
                <a:schemeClr val="dk2"/>
              </a:solidFill>
              <a:latin typeface="Montserrat"/>
              <a:ea typeface="Montserrat"/>
              <a:cs typeface="Montserrat"/>
              <a:sym typeface="Montserrat"/>
            </a:endParaRPr>
          </a:p>
          <a:p>
            <a:pPr indent="-311150" lvl="1" marL="914400" rtl="0" algn="just">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Dataset divided </a:t>
            </a:r>
            <a:r>
              <a:rPr lang="en" sz="1300">
                <a:solidFill>
                  <a:schemeClr val="dk2"/>
                </a:solidFill>
                <a:latin typeface="Montserrat"/>
                <a:ea typeface="Montserrat"/>
                <a:cs typeface="Montserrat"/>
                <a:sym typeface="Montserrat"/>
              </a:rPr>
              <a:t>according</a:t>
            </a:r>
            <a:r>
              <a:rPr lang="en" sz="1300">
                <a:solidFill>
                  <a:schemeClr val="dk2"/>
                </a:solidFill>
                <a:latin typeface="Montserrat"/>
                <a:ea typeface="Montserrat"/>
                <a:cs typeface="Montserrat"/>
                <a:sym typeface="Montserrat"/>
              </a:rPr>
              <a:t> to the four basins</a:t>
            </a:r>
            <a:endParaRPr sz="1300">
              <a:solidFill>
                <a:schemeClr val="dk2"/>
              </a:solidFill>
              <a:latin typeface="Montserrat"/>
              <a:ea typeface="Montserrat"/>
              <a:cs typeface="Montserrat"/>
              <a:sym typeface="Montserrat"/>
            </a:endParaRPr>
          </a:p>
          <a:p>
            <a:pPr indent="-330200" lvl="0" marL="457200" rtl="0" algn="just">
              <a:spcBef>
                <a:spcPts val="0"/>
              </a:spcBef>
              <a:spcAft>
                <a:spcPts val="0"/>
              </a:spcAft>
              <a:buClr>
                <a:schemeClr val="dk2"/>
              </a:buClr>
              <a:buSzPts val="1600"/>
              <a:buFont typeface="Montserrat"/>
              <a:buChar char="❖"/>
            </a:pPr>
            <a:r>
              <a:rPr b="1" lang="en" sz="1600">
                <a:solidFill>
                  <a:schemeClr val="dk2"/>
                </a:solidFill>
                <a:latin typeface="Montserrat"/>
                <a:ea typeface="Montserrat"/>
                <a:cs typeface="Montserrat"/>
                <a:sym typeface="Montserrat"/>
              </a:rPr>
              <a:t>Imputing Values</a:t>
            </a:r>
            <a:endParaRPr b="1" sz="1600">
              <a:solidFill>
                <a:schemeClr val="dk2"/>
              </a:solidFill>
              <a:latin typeface="Montserrat"/>
              <a:ea typeface="Montserrat"/>
              <a:cs typeface="Montserrat"/>
              <a:sym typeface="Montserrat"/>
            </a:endParaRPr>
          </a:p>
          <a:p>
            <a:pPr indent="-311150" lvl="1" marL="914400" rtl="0" algn="just">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Missing values filled with mean values using Simple Imputer</a:t>
            </a:r>
            <a:endParaRPr sz="1300">
              <a:solidFill>
                <a:schemeClr val="dk2"/>
              </a:solidFill>
              <a:latin typeface="Montserrat"/>
              <a:ea typeface="Montserrat"/>
              <a:cs typeface="Montserrat"/>
              <a:sym typeface="Montserrat"/>
            </a:endParaRPr>
          </a:p>
          <a:p>
            <a:pPr indent="-330200" lvl="0" marL="457200" rtl="0" algn="just">
              <a:spcBef>
                <a:spcPts val="0"/>
              </a:spcBef>
              <a:spcAft>
                <a:spcPts val="0"/>
              </a:spcAft>
              <a:buClr>
                <a:schemeClr val="dk2"/>
              </a:buClr>
              <a:buSzPts val="1600"/>
              <a:buFont typeface="Montserrat"/>
              <a:buChar char="❖"/>
            </a:pPr>
            <a:r>
              <a:rPr b="1" lang="en" sz="1600">
                <a:solidFill>
                  <a:schemeClr val="dk2"/>
                </a:solidFill>
                <a:latin typeface="Montserrat"/>
                <a:ea typeface="Montserrat"/>
                <a:cs typeface="Montserrat"/>
                <a:sym typeface="Montserrat"/>
              </a:rPr>
              <a:t>Cleaning Data</a:t>
            </a:r>
            <a:endParaRPr b="1" sz="1600">
              <a:solidFill>
                <a:schemeClr val="dk2"/>
              </a:solidFill>
              <a:latin typeface="Montserrat"/>
              <a:ea typeface="Montserrat"/>
              <a:cs typeface="Montserrat"/>
              <a:sym typeface="Montserrat"/>
            </a:endParaRPr>
          </a:p>
          <a:p>
            <a:pPr indent="-311150" lvl="1" marL="914400" rtl="0" algn="just">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Parameters not relevant for ML models removed</a:t>
            </a:r>
            <a:endParaRPr sz="1300">
              <a:solidFill>
                <a:schemeClr val="dk2"/>
              </a:solidFill>
              <a:latin typeface="Montserrat"/>
              <a:ea typeface="Montserrat"/>
              <a:cs typeface="Montserrat"/>
              <a:sym typeface="Montserrat"/>
            </a:endParaRPr>
          </a:p>
          <a:p>
            <a:pPr indent="-311150" lvl="1" marL="914400" rtl="0" algn="just">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Adding Danger-level for </a:t>
            </a:r>
            <a:r>
              <a:rPr lang="en" sz="1300">
                <a:solidFill>
                  <a:schemeClr val="dk2"/>
                </a:solidFill>
                <a:latin typeface="Montserrat"/>
                <a:ea typeface="Montserrat"/>
                <a:cs typeface="Montserrat"/>
                <a:sym typeface="Montserrat"/>
              </a:rPr>
              <a:t>each</a:t>
            </a:r>
            <a:r>
              <a:rPr lang="en" sz="1300">
                <a:solidFill>
                  <a:schemeClr val="dk2"/>
                </a:solidFill>
                <a:latin typeface="Montserrat"/>
                <a:ea typeface="Montserrat"/>
                <a:cs typeface="Montserrat"/>
                <a:sym typeface="Montserrat"/>
              </a:rPr>
              <a:t> station and flood flagging </a:t>
            </a:r>
            <a:endParaRPr sz="1300">
              <a:solidFill>
                <a:schemeClr val="dk2"/>
              </a:solidFill>
              <a:latin typeface="Montserrat"/>
              <a:ea typeface="Montserrat"/>
              <a:cs typeface="Montserrat"/>
              <a:sym typeface="Montserrat"/>
            </a:endParaRPr>
          </a:p>
          <a:p>
            <a:pPr indent="-330200" lvl="0" marL="457200" rtl="0" algn="just">
              <a:spcBef>
                <a:spcPts val="0"/>
              </a:spcBef>
              <a:spcAft>
                <a:spcPts val="0"/>
              </a:spcAft>
              <a:buClr>
                <a:schemeClr val="dk2"/>
              </a:buClr>
              <a:buSzPts val="1600"/>
              <a:buFont typeface="Montserrat"/>
              <a:buChar char="❖"/>
            </a:pPr>
            <a:r>
              <a:rPr b="1" lang="en" sz="1600">
                <a:solidFill>
                  <a:schemeClr val="dk2"/>
                </a:solidFill>
                <a:latin typeface="Montserrat"/>
                <a:ea typeface="Montserrat"/>
                <a:cs typeface="Montserrat"/>
                <a:sym typeface="Montserrat"/>
              </a:rPr>
              <a:t>Encoding data</a:t>
            </a:r>
            <a:endParaRPr b="1" sz="1600">
              <a:solidFill>
                <a:schemeClr val="dk2"/>
              </a:solidFill>
              <a:latin typeface="Montserrat"/>
              <a:ea typeface="Montserrat"/>
              <a:cs typeface="Montserrat"/>
              <a:sym typeface="Montserrat"/>
            </a:endParaRPr>
          </a:p>
          <a:p>
            <a:pPr indent="-311150" lvl="1" marL="914400" rtl="0" algn="just">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Categorical string data encoded using label encoder</a:t>
            </a:r>
            <a:endParaRPr sz="1300">
              <a:solidFill>
                <a:schemeClr val="dk2"/>
              </a:solidFill>
              <a:latin typeface="Montserrat"/>
              <a:ea typeface="Montserrat"/>
              <a:cs typeface="Montserrat"/>
              <a:sym typeface="Montserrat"/>
            </a:endParaRPr>
          </a:p>
          <a:p>
            <a:pPr indent="-330200" lvl="0" marL="457200" rtl="0" algn="just">
              <a:spcBef>
                <a:spcPts val="0"/>
              </a:spcBef>
              <a:spcAft>
                <a:spcPts val="0"/>
              </a:spcAft>
              <a:buClr>
                <a:schemeClr val="dk2"/>
              </a:buClr>
              <a:buSzPts val="1600"/>
              <a:buFont typeface="Montserrat"/>
              <a:buChar char="❖"/>
            </a:pPr>
            <a:r>
              <a:rPr b="1" lang="en" sz="1600">
                <a:solidFill>
                  <a:schemeClr val="dk2"/>
                </a:solidFill>
                <a:latin typeface="Montserrat"/>
                <a:ea typeface="Montserrat"/>
                <a:cs typeface="Montserrat"/>
                <a:sym typeface="Montserrat"/>
              </a:rPr>
              <a:t>Train Test Split</a:t>
            </a:r>
            <a:endParaRPr b="1" sz="1600">
              <a:solidFill>
                <a:schemeClr val="dk2"/>
              </a:solidFill>
              <a:latin typeface="Montserrat"/>
              <a:ea typeface="Montserrat"/>
              <a:cs typeface="Montserrat"/>
              <a:sym typeface="Montserrat"/>
            </a:endParaRPr>
          </a:p>
          <a:p>
            <a:pPr indent="-311150" lvl="1" marL="914400" rtl="0" algn="just">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The dataset was split into 2 portions, train 75% and test 25% with stratification</a:t>
            </a:r>
            <a:endParaRPr sz="1000">
              <a:solidFill>
                <a:schemeClr val="dk2"/>
              </a:solidFill>
              <a:latin typeface="Montserrat"/>
              <a:ea typeface="Montserrat"/>
              <a:cs typeface="Montserrat"/>
              <a:sym typeface="Montserrat"/>
            </a:endParaRPr>
          </a:p>
          <a:p>
            <a:pPr indent="0" lvl="0" marL="0" rtl="0" algn="just">
              <a:spcBef>
                <a:spcPts val="0"/>
              </a:spcBef>
              <a:spcAft>
                <a:spcPts val="0"/>
              </a:spcAft>
              <a:buNone/>
            </a:pPr>
            <a:r>
              <a:t/>
            </a:r>
            <a:endParaRPr sz="1600">
              <a:solidFill>
                <a:schemeClr val="dk2"/>
              </a:solidFill>
              <a:latin typeface="Montserrat"/>
              <a:ea typeface="Montserrat"/>
              <a:cs typeface="Montserrat"/>
              <a:sym typeface="Montserrat"/>
            </a:endParaRPr>
          </a:p>
        </p:txBody>
      </p:sp>
      <p:sp>
        <p:nvSpPr>
          <p:cNvPr id="536" name="Google Shape;536;p63"/>
          <p:cNvSpPr txBox="1"/>
          <p:nvPr>
            <p:ph idx="4294967295" type="title"/>
          </p:nvPr>
        </p:nvSpPr>
        <p:spPr>
          <a:xfrm>
            <a:off x="937625" y="345100"/>
            <a:ext cx="7299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DATASET PRE-PROCESSING</a:t>
            </a:r>
            <a:endParaRPr>
              <a:latin typeface="Montserrat Black"/>
              <a:ea typeface="Montserrat Black"/>
              <a:cs typeface="Montserrat Black"/>
              <a:sym typeface="Montserrat Black"/>
            </a:endParaRPr>
          </a:p>
        </p:txBody>
      </p:sp>
      <p:pic>
        <p:nvPicPr>
          <p:cNvPr id="537" name="Google Shape;537;p63"/>
          <p:cNvPicPr preferRelativeResize="0"/>
          <p:nvPr/>
        </p:nvPicPr>
        <p:blipFill>
          <a:blip r:embed="rId3">
            <a:alphaModFix/>
          </a:blip>
          <a:stretch>
            <a:fillRect/>
          </a:stretch>
        </p:blipFill>
        <p:spPr>
          <a:xfrm>
            <a:off x="5163200" y="1051375"/>
            <a:ext cx="3733250" cy="1845600"/>
          </a:xfrm>
          <a:prstGeom prst="rect">
            <a:avLst/>
          </a:prstGeom>
          <a:noFill/>
          <a:ln>
            <a:noFill/>
          </a:ln>
        </p:spPr>
      </p:pic>
      <p:pic>
        <p:nvPicPr>
          <p:cNvPr id="538" name="Google Shape;538;p63"/>
          <p:cNvPicPr preferRelativeResize="0"/>
          <p:nvPr/>
        </p:nvPicPr>
        <p:blipFill>
          <a:blip r:embed="rId4">
            <a:alphaModFix/>
          </a:blip>
          <a:stretch>
            <a:fillRect/>
          </a:stretch>
        </p:blipFill>
        <p:spPr>
          <a:xfrm>
            <a:off x="5163200" y="2930625"/>
            <a:ext cx="3733248" cy="16445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2" name="Shape 542"/>
        <p:cNvGrpSpPr/>
        <p:nvPr/>
      </p:nvGrpSpPr>
      <p:grpSpPr>
        <a:xfrm>
          <a:off x="0" y="0"/>
          <a:ext cx="0" cy="0"/>
          <a:chOff x="0" y="0"/>
          <a:chExt cx="0" cy="0"/>
        </a:xfrm>
      </p:grpSpPr>
      <p:sp>
        <p:nvSpPr>
          <p:cNvPr id="543" name="Google Shape;543;p64"/>
          <p:cNvSpPr txBox="1"/>
          <p:nvPr>
            <p:ph idx="4294967295" type="title"/>
          </p:nvPr>
        </p:nvSpPr>
        <p:spPr>
          <a:xfrm>
            <a:off x="541850" y="136550"/>
            <a:ext cx="7940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METHODOLOGY</a:t>
            </a:r>
            <a:endParaRPr>
              <a:latin typeface="Montserrat Black"/>
              <a:ea typeface="Montserrat Black"/>
              <a:cs typeface="Montserrat Black"/>
              <a:sym typeface="Montserrat Black"/>
            </a:endParaRPr>
          </a:p>
        </p:txBody>
      </p:sp>
      <p:sp>
        <p:nvSpPr>
          <p:cNvPr id="544" name="Google Shape;544;p64"/>
          <p:cNvSpPr txBox="1"/>
          <p:nvPr/>
        </p:nvSpPr>
        <p:spPr>
          <a:xfrm>
            <a:off x="90000" y="680300"/>
            <a:ext cx="8964000" cy="478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100">
                <a:solidFill>
                  <a:schemeClr val="dk2"/>
                </a:solidFill>
                <a:latin typeface="Montserrat"/>
                <a:ea typeface="Montserrat"/>
                <a:cs typeface="Montserrat"/>
                <a:sym typeface="Montserrat"/>
              </a:rPr>
              <a:t>Dataset and Classifiers</a:t>
            </a:r>
            <a:r>
              <a:rPr lang="en" sz="1100">
                <a:solidFill>
                  <a:schemeClr val="dk2"/>
                </a:solidFill>
                <a:latin typeface="Montserrat"/>
                <a:ea typeface="Montserrat"/>
                <a:cs typeface="Montserrat"/>
                <a:sym typeface="Montserrat"/>
              </a:rPr>
              <a:t> ~ Weather data from multiple stations across Bangladesh since 1990. Classifiers chosen for:Handling linear and nonlinear relationships, Handling categorical and continuous features Balancing interpretability and accuracy.</a:t>
            </a:r>
            <a:endParaRPr sz="1100">
              <a:solidFill>
                <a:schemeClr val="dk2"/>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100">
              <a:solidFill>
                <a:schemeClr val="dk2"/>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100">
              <a:solidFill>
                <a:schemeClr val="dk2"/>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100">
              <a:solidFill>
                <a:schemeClr val="dk2"/>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2"/>
              </a:solidFill>
              <a:latin typeface="Montserrat"/>
              <a:ea typeface="Montserrat"/>
              <a:cs typeface="Montserrat"/>
              <a:sym typeface="Montserrat"/>
            </a:endParaRPr>
          </a:p>
        </p:txBody>
      </p:sp>
      <p:sp>
        <p:nvSpPr>
          <p:cNvPr id="545" name="Google Shape;545;p64"/>
          <p:cNvSpPr txBox="1"/>
          <p:nvPr/>
        </p:nvSpPr>
        <p:spPr>
          <a:xfrm>
            <a:off x="455425" y="1607400"/>
            <a:ext cx="3683400" cy="147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Montserrat"/>
                <a:ea typeface="Montserrat"/>
                <a:cs typeface="Montserrat"/>
                <a:sym typeface="Montserrat"/>
              </a:rPr>
              <a:t>Logistic Regression</a:t>
            </a:r>
            <a:endParaRPr b="1" sz="18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2"/>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2"/>
                </a:solidFill>
                <a:latin typeface="Montserrat"/>
                <a:ea typeface="Montserrat"/>
                <a:cs typeface="Montserrat"/>
                <a:sym typeface="Montserrat"/>
              </a:rPr>
              <a:t>A binary classification model that predicts the probability of flood occurrence based on weather parameters. Provides interpretable coefficients that indicate the influence of each predictor on flood likelihood.</a:t>
            </a:r>
            <a:endParaRPr sz="1100">
              <a:solidFill>
                <a:schemeClr val="dk2"/>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100">
              <a:solidFill>
                <a:schemeClr val="dk2"/>
              </a:solidFill>
              <a:latin typeface="Montserrat"/>
              <a:ea typeface="Montserrat"/>
              <a:cs typeface="Montserrat"/>
              <a:sym typeface="Montserrat"/>
            </a:endParaRPr>
          </a:p>
        </p:txBody>
      </p:sp>
      <p:sp>
        <p:nvSpPr>
          <p:cNvPr id="546" name="Google Shape;546;p64"/>
          <p:cNvSpPr txBox="1"/>
          <p:nvPr/>
        </p:nvSpPr>
        <p:spPr>
          <a:xfrm>
            <a:off x="5009625" y="1540125"/>
            <a:ext cx="3683400" cy="159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Decision Tree</a:t>
            </a:r>
            <a:endParaRPr b="1" sz="18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2"/>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2"/>
                </a:solidFill>
                <a:latin typeface="Montserrat"/>
                <a:ea typeface="Montserrat"/>
                <a:cs typeface="Montserrat"/>
                <a:sym typeface="Montserrat"/>
              </a:rPr>
              <a:t>A non-parametric model that splits the data into subsets based on if-else rules derived from the predictors. Captures complex and nonlinear relationships among the variables and provides an intuitive structure for flood prediction.</a:t>
            </a:r>
            <a:endParaRPr sz="1100">
              <a:solidFill>
                <a:schemeClr val="dk2"/>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2"/>
              </a:solidFill>
              <a:latin typeface="Montserrat"/>
              <a:ea typeface="Montserrat"/>
              <a:cs typeface="Montserrat"/>
              <a:sym typeface="Montserrat"/>
            </a:endParaRPr>
          </a:p>
        </p:txBody>
      </p:sp>
      <p:sp>
        <p:nvSpPr>
          <p:cNvPr id="547" name="Google Shape;547;p64"/>
          <p:cNvSpPr txBox="1"/>
          <p:nvPr/>
        </p:nvSpPr>
        <p:spPr>
          <a:xfrm>
            <a:off x="53450" y="3027800"/>
            <a:ext cx="2813100" cy="21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K-Nearest Neighbor</a:t>
            </a:r>
            <a:endParaRPr b="1" sz="18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2"/>
                </a:solidFill>
                <a:latin typeface="Montserrat"/>
                <a:ea typeface="Montserrat"/>
                <a:cs typeface="Montserrat"/>
                <a:sym typeface="Montserrat"/>
              </a:rPr>
              <a:t>A distance-based model that assigns a class label to a new data point based on the majority vote of its k closest neighbors in the feature space. Adapts well to different data distributions and leverages the similarity between data points for flood prediction.</a:t>
            </a:r>
            <a:endParaRPr sz="1100">
              <a:solidFill>
                <a:schemeClr val="dk2"/>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2"/>
              </a:solidFill>
              <a:latin typeface="Montserrat"/>
              <a:ea typeface="Montserrat"/>
              <a:cs typeface="Montserrat"/>
              <a:sym typeface="Montserrat"/>
            </a:endParaRPr>
          </a:p>
        </p:txBody>
      </p:sp>
      <p:sp>
        <p:nvSpPr>
          <p:cNvPr id="548" name="Google Shape;548;p64"/>
          <p:cNvSpPr txBox="1"/>
          <p:nvPr/>
        </p:nvSpPr>
        <p:spPr>
          <a:xfrm>
            <a:off x="3018950" y="3083900"/>
            <a:ext cx="2688300" cy="205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Random Forest</a:t>
            </a:r>
            <a:endParaRPr b="1" sz="18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1"/>
                </a:solidFill>
                <a:latin typeface="Montserrat"/>
                <a:ea typeface="Montserrat"/>
                <a:cs typeface="Montserrat"/>
                <a:sym typeface="Montserrat"/>
              </a:rPr>
              <a:t>An ensemble model that combines multiple decision trees and aggregates their predictions by averaging or majority voting. Reduces the variance and overfitting of individual trees and improves the accuracy and robustness of flood prediction.</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p:txBody>
      </p:sp>
      <p:sp>
        <p:nvSpPr>
          <p:cNvPr id="549" name="Google Shape;549;p64"/>
          <p:cNvSpPr txBox="1"/>
          <p:nvPr/>
        </p:nvSpPr>
        <p:spPr>
          <a:xfrm>
            <a:off x="5933775" y="3083900"/>
            <a:ext cx="3210300" cy="205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Gaussian Naive Bayes</a:t>
            </a:r>
            <a:endParaRPr b="1" sz="18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1"/>
                </a:solidFill>
                <a:latin typeface="Montserrat"/>
                <a:ea typeface="Montserrat"/>
                <a:cs typeface="Montserrat"/>
                <a:sym typeface="Montserrat"/>
              </a:rPr>
              <a:t>A probabilistic model that applies Bayes’ theorem and assumes conditional independence among the predictors given the class label. Performs well with continuous features and provides probabilistic predictions for flood occurrence</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0" name="Google Shape;550;p64"/>
          <p:cNvSpPr txBox="1"/>
          <p:nvPr/>
        </p:nvSpPr>
        <p:spPr>
          <a:xfrm>
            <a:off x="3080050" y="1144075"/>
            <a:ext cx="24747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Five machine learning classifiers:</a:t>
            </a:r>
            <a:endParaRPr sz="1800">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4" name="Shape 554"/>
        <p:cNvGrpSpPr/>
        <p:nvPr/>
      </p:nvGrpSpPr>
      <p:grpSpPr>
        <a:xfrm>
          <a:off x="0" y="0"/>
          <a:ext cx="0" cy="0"/>
          <a:chOff x="0" y="0"/>
          <a:chExt cx="0" cy="0"/>
        </a:xfrm>
      </p:grpSpPr>
      <p:sp>
        <p:nvSpPr>
          <p:cNvPr id="555" name="Google Shape;555;p65"/>
          <p:cNvSpPr txBox="1"/>
          <p:nvPr/>
        </p:nvSpPr>
        <p:spPr>
          <a:xfrm>
            <a:off x="1848450" y="354325"/>
            <a:ext cx="5478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Montserrat Black"/>
                <a:ea typeface="Montserrat Black"/>
                <a:cs typeface="Montserrat Black"/>
                <a:sym typeface="Montserrat Black"/>
              </a:rPr>
              <a:t>RESULTS AND ANALYSIS</a:t>
            </a:r>
            <a:endParaRPr>
              <a:latin typeface="Montserrat Black"/>
              <a:ea typeface="Montserrat Black"/>
              <a:cs typeface="Montserrat Black"/>
              <a:sym typeface="Montserrat Black"/>
            </a:endParaRPr>
          </a:p>
        </p:txBody>
      </p:sp>
      <p:graphicFrame>
        <p:nvGraphicFramePr>
          <p:cNvPr id="556" name="Google Shape;556;p65"/>
          <p:cNvGraphicFramePr/>
          <p:nvPr/>
        </p:nvGraphicFramePr>
        <p:xfrm>
          <a:off x="798450" y="1123950"/>
          <a:ext cx="3000000" cy="3000000"/>
        </p:xfrm>
        <a:graphic>
          <a:graphicData uri="http://schemas.openxmlformats.org/drawingml/2006/table">
            <a:tbl>
              <a:tblPr>
                <a:noFill/>
                <a:tableStyleId>{16C9E364-4A2B-437B-B2F5-F574708DB45B}</a:tableStyleId>
              </a:tblPr>
              <a:tblGrid>
                <a:gridCol w="1232175"/>
                <a:gridCol w="1232175"/>
                <a:gridCol w="1232175"/>
                <a:gridCol w="1232175"/>
                <a:gridCol w="1232175"/>
                <a:gridCol w="1232175"/>
              </a:tblGrid>
              <a:tr h="381000">
                <a:tc>
                  <a:txBody>
                    <a:bodyPr/>
                    <a:lstStyle/>
                    <a:p>
                      <a:pPr indent="0" lvl="0" marL="0" rtl="0" algn="ctr">
                        <a:spcBef>
                          <a:spcPts val="0"/>
                        </a:spcBef>
                        <a:spcAft>
                          <a:spcPts val="0"/>
                        </a:spcAft>
                        <a:buNone/>
                      </a:pPr>
                      <a:r>
                        <a:rPr lang="en" sz="1200">
                          <a:latin typeface="Montserrat"/>
                          <a:ea typeface="Montserrat"/>
                          <a:cs typeface="Montserrat"/>
                          <a:sym typeface="Montserrat"/>
                        </a:rPr>
                        <a:t>Decision Tree Classifier</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Accuracy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Recall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Precision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F1-Score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Error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Brahmaputra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78.5</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80.0</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81.7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80.84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21.5</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Ganges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97.7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37.4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41.7</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39.43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2.3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Meghna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South East Hill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96.2</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74.4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77.2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75.77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3.8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Entire Dataset</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82.9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87.5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87.4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87.4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17.1</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57" name="Google Shape;557;p65"/>
          <p:cNvSpPr txBox="1"/>
          <p:nvPr/>
        </p:nvSpPr>
        <p:spPr>
          <a:xfrm>
            <a:off x="1342600" y="4302700"/>
            <a:ext cx="676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Table: Performance Comparison of the Basins Employing Decision Tree Classifier</a:t>
            </a:r>
            <a:endParaRPr sz="1200">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1" name="Shape 561"/>
        <p:cNvGrpSpPr/>
        <p:nvPr/>
      </p:nvGrpSpPr>
      <p:grpSpPr>
        <a:xfrm>
          <a:off x="0" y="0"/>
          <a:ext cx="0" cy="0"/>
          <a:chOff x="0" y="0"/>
          <a:chExt cx="0" cy="0"/>
        </a:xfrm>
      </p:grpSpPr>
      <p:sp>
        <p:nvSpPr>
          <p:cNvPr id="562" name="Google Shape;562;p66"/>
          <p:cNvSpPr txBox="1"/>
          <p:nvPr/>
        </p:nvSpPr>
        <p:spPr>
          <a:xfrm>
            <a:off x="1835050" y="354325"/>
            <a:ext cx="5491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Montserrat Black"/>
                <a:ea typeface="Montserrat Black"/>
                <a:cs typeface="Montserrat Black"/>
                <a:sym typeface="Montserrat Black"/>
              </a:rPr>
              <a:t>RESULTS AND ANALYSIS</a:t>
            </a:r>
            <a:endParaRPr>
              <a:latin typeface="Montserrat Black"/>
              <a:ea typeface="Montserrat Black"/>
              <a:cs typeface="Montserrat Black"/>
              <a:sym typeface="Montserrat Black"/>
            </a:endParaRPr>
          </a:p>
        </p:txBody>
      </p:sp>
      <p:graphicFrame>
        <p:nvGraphicFramePr>
          <p:cNvPr id="563" name="Google Shape;563;p66"/>
          <p:cNvGraphicFramePr/>
          <p:nvPr/>
        </p:nvGraphicFramePr>
        <p:xfrm>
          <a:off x="771600" y="1123950"/>
          <a:ext cx="3000000" cy="3000000"/>
        </p:xfrm>
        <a:graphic>
          <a:graphicData uri="http://schemas.openxmlformats.org/drawingml/2006/table">
            <a:tbl>
              <a:tblPr>
                <a:noFill/>
                <a:tableStyleId>{16C9E364-4A2B-437B-B2F5-F574708DB45B}</a:tableStyleId>
              </a:tblPr>
              <a:tblGrid>
                <a:gridCol w="1236650"/>
                <a:gridCol w="1236650"/>
                <a:gridCol w="1236650"/>
                <a:gridCol w="1236650"/>
                <a:gridCol w="1236650"/>
                <a:gridCol w="1236650"/>
              </a:tblGrid>
              <a:tr h="381000">
                <a:tc>
                  <a:txBody>
                    <a:bodyPr/>
                    <a:lstStyle/>
                    <a:p>
                      <a:pPr indent="0" lvl="0" marL="0" rtl="0" algn="ctr">
                        <a:spcBef>
                          <a:spcPts val="0"/>
                        </a:spcBef>
                        <a:spcAft>
                          <a:spcPts val="0"/>
                        </a:spcAft>
                        <a:buNone/>
                      </a:pPr>
                      <a:r>
                        <a:rPr lang="en" sz="1200">
                          <a:latin typeface="Montserrat"/>
                          <a:ea typeface="Montserrat"/>
                          <a:cs typeface="Montserrat"/>
                          <a:sym typeface="Montserrat"/>
                        </a:rPr>
                        <a:t>KNN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Accuracy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Recall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Precision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F1-Score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Error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Brahmaputra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78.2</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80.0</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81.3</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80.64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21.8</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Ganges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97.4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40.7</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36.3</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38.37</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2.6</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Meghna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99.3</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87.0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92.3</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89.57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0.7</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South East Hill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92.9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53.1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55.3</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54.18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7.1</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Entire Dataset</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86.2</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85.8</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86.0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19.1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64" name="Google Shape;564;p66"/>
          <p:cNvSpPr txBox="1"/>
          <p:nvPr/>
        </p:nvSpPr>
        <p:spPr>
          <a:xfrm>
            <a:off x="2159000" y="4161775"/>
            <a:ext cx="676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Table: Performance Comparison of the Basins Employing KNN</a:t>
            </a:r>
            <a:endParaRPr sz="1200">
              <a:solidFill>
                <a:schemeClr val="dk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8" name="Shape 568"/>
        <p:cNvGrpSpPr/>
        <p:nvPr/>
      </p:nvGrpSpPr>
      <p:grpSpPr>
        <a:xfrm>
          <a:off x="0" y="0"/>
          <a:ext cx="0" cy="0"/>
          <a:chOff x="0" y="0"/>
          <a:chExt cx="0" cy="0"/>
        </a:xfrm>
      </p:grpSpPr>
      <p:sp>
        <p:nvSpPr>
          <p:cNvPr id="569" name="Google Shape;569;p67"/>
          <p:cNvSpPr txBox="1"/>
          <p:nvPr/>
        </p:nvSpPr>
        <p:spPr>
          <a:xfrm>
            <a:off x="1835050" y="354325"/>
            <a:ext cx="5478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Montserrat Black"/>
                <a:ea typeface="Montserrat Black"/>
                <a:cs typeface="Montserrat Black"/>
                <a:sym typeface="Montserrat Black"/>
              </a:rPr>
              <a:t>RESULTS AND ANALYSIS</a:t>
            </a:r>
            <a:endParaRPr>
              <a:latin typeface="Montserrat Black"/>
              <a:ea typeface="Montserrat Black"/>
              <a:cs typeface="Montserrat Black"/>
              <a:sym typeface="Montserrat Black"/>
            </a:endParaRPr>
          </a:p>
        </p:txBody>
      </p:sp>
      <p:graphicFrame>
        <p:nvGraphicFramePr>
          <p:cNvPr id="570" name="Google Shape;570;p67"/>
          <p:cNvGraphicFramePr/>
          <p:nvPr/>
        </p:nvGraphicFramePr>
        <p:xfrm>
          <a:off x="771600" y="1123950"/>
          <a:ext cx="3000000" cy="3000000"/>
        </p:xfrm>
        <a:graphic>
          <a:graphicData uri="http://schemas.openxmlformats.org/drawingml/2006/table">
            <a:tbl>
              <a:tblPr>
                <a:noFill/>
                <a:tableStyleId>{16C9E364-4A2B-437B-B2F5-F574708DB45B}</a:tableStyleId>
              </a:tblPr>
              <a:tblGrid>
                <a:gridCol w="1236650"/>
                <a:gridCol w="1236650"/>
                <a:gridCol w="1236650"/>
                <a:gridCol w="1236650"/>
                <a:gridCol w="1236650"/>
                <a:gridCol w="1236650"/>
              </a:tblGrid>
              <a:tr h="381000">
                <a:tc>
                  <a:txBody>
                    <a:bodyPr/>
                    <a:lstStyle/>
                    <a:p>
                      <a:pPr indent="0" lvl="0" marL="0" rtl="0" algn="ctr">
                        <a:spcBef>
                          <a:spcPts val="0"/>
                        </a:spcBef>
                        <a:spcAft>
                          <a:spcPts val="0"/>
                        </a:spcAft>
                        <a:buNone/>
                      </a:pPr>
                      <a:r>
                        <a:rPr lang="en" sz="1200">
                          <a:latin typeface="Montserrat"/>
                          <a:ea typeface="Montserrat"/>
                          <a:cs typeface="Montserrat"/>
                          <a:sym typeface="Montserrat"/>
                        </a:rPr>
                        <a:t>Logistic Regression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Accuracy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Recall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Precision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F1-Score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Error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Brahmaputra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82.6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97.9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77.4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86.5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17.4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Ganges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98.0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Undefined</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Undefined</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Undefined</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Meghna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99.0</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80.4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87.7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83.9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South East Hill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92.0</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0.01</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33.3</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0.02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Entire Dataset</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69.3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94.1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70.6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80.7</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30.7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71" name="Google Shape;571;p67"/>
          <p:cNvSpPr txBox="1"/>
          <p:nvPr/>
        </p:nvSpPr>
        <p:spPr>
          <a:xfrm>
            <a:off x="1473200" y="4314175"/>
            <a:ext cx="676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Table: Performance Comparison of the Basins Employing Logistic Regression  </a:t>
            </a:r>
            <a:endParaRPr b="1" sz="1200">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5" name="Shape 575"/>
        <p:cNvGrpSpPr/>
        <p:nvPr/>
      </p:nvGrpSpPr>
      <p:grpSpPr>
        <a:xfrm>
          <a:off x="0" y="0"/>
          <a:ext cx="0" cy="0"/>
          <a:chOff x="0" y="0"/>
          <a:chExt cx="0" cy="0"/>
        </a:xfrm>
      </p:grpSpPr>
      <p:sp>
        <p:nvSpPr>
          <p:cNvPr id="576" name="Google Shape;576;p68"/>
          <p:cNvSpPr txBox="1"/>
          <p:nvPr/>
        </p:nvSpPr>
        <p:spPr>
          <a:xfrm>
            <a:off x="1835050" y="354325"/>
            <a:ext cx="5491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Montserrat Black"/>
                <a:ea typeface="Montserrat Black"/>
                <a:cs typeface="Montserrat Black"/>
                <a:sym typeface="Montserrat Black"/>
              </a:rPr>
              <a:t>RESULTS AND ANALYSIS</a:t>
            </a:r>
            <a:endParaRPr>
              <a:latin typeface="Montserrat Black"/>
              <a:ea typeface="Montserrat Black"/>
              <a:cs typeface="Montserrat Black"/>
              <a:sym typeface="Montserrat Black"/>
            </a:endParaRPr>
          </a:p>
        </p:txBody>
      </p:sp>
      <p:graphicFrame>
        <p:nvGraphicFramePr>
          <p:cNvPr id="577" name="Google Shape;577;p68"/>
          <p:cNvGraphicFramePr/>
          <p:nvPr/>
        </p:nvGraphicFramePr>
        <p:xfrm>
          <a:off x="798450" y="1200150"/>
          <a:ext cx="3000000" cy="3000000"/>
        </p:xfrm>
        <a:graphic>
          <a:graphicData uri="http://schemas.openxmlformats.org/drawingml/2006/table">
            <a:tbl>
              <a:tblPr>
                <a:noFill/>
                <a:tableStyleId>{16C9E364-4A2B-437B-B2F5-F574708DB45B}</a:tableStyleId>
              </a:tblPr>
              <a:tblGrid>
                <a:gridCol w="1232175"/>
                <a:gridCol w="1232175"/>
                <a:gridCol w="1232175"/>
                <a:gridCol w="1232175"/>
                <a:gridCol w="1232175"/>
                <a:gridCol w="1232175"/>
              </a:tblGrid>
              <a:tr h="381000">
                <a:tc>
                  <a:txBody>
                    <a:bodyPr/>
                    <a:lstStyle/>
                    <a:p>
                      <a:pPr indent="0" lvl="0" marL="0" rtl="0" algn="ctr">
                        <a:spcBef>
                          <a:spcPts val="0"/>
                        </a:spcBef>
                        <a:spcAft>
                          <a:spcPts val="0"/>
                        </a:spcAft>
                        <a:buNone/>
                      </a:pPr>
                      <a:r>
                        <a:rPr lang="en" sz="1200">
                          <a:latin typeface="Montserrat"/>
                          <a:ea typeface="Montserrat"/>
                          <a:cs typeface="Montserrat"/>
                          <a:sym typeface="Montserrat"/>
                        </a:rPr>
                        <a:t>Gaussian Naive Bayes</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Accuracy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Recall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Precision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F1-Score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Error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Brahmaputra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80.1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89.5</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78.5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83.8</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19.9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Ganges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90.1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69.2</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12.9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21.7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Meghna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95.7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91.4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43.6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59.0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4.3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South East Hill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85.9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19.4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16.7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17.9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14.1</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Entire Dataset</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69.2</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93.1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70.8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30.8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78" name="Google Shape;578;p68"/>
          <p:cNvSpPr txBox="1"/>
          <p:nvPr/>
        </p:nvSpPr>
        <p:spPr>
          <a:xfrm>
            <a:off x="1473200" y="4390375"/>
            <a:ext cx="676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Table: Performance Comparison of the Basins Employing Gaussian Naive Bayes </a:t>
            </a:r>
            <a:endParaRPr b="1" sz="1200">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2" name="Shape 582"/>
        <p:cNvGrpSpPr/>
        <p:nvPr/>
      </p:nvGrpSpPr>
      <p:grpSpPr>
        <a:xfrm>
          <a:off x="0" y="0"/>
          <a:ext cx="0" cy="0"/>
          <a:chOff x="0" y="0"/>
          <a:chExt cx="0" cy="0"/>
        </a:xfrm>
      </p:grpSpPr>
      <p:sp>
        <p:nvSpPr>
          <p:cNvPr id="583" name="Google Shape;583;p69"/>
          <p:cNvSpPr txBox="1"/>
          <p:nvPr/>
        </p:nvSpPr>
        <p:spPr>
          <a:xfrm>
            <a:off x="1835050" y="354325"/>
            <a:ext cx="5465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Montserrat Black"/>
                <a:ea typeface="Montserrat Black"/>
                <a:cs typeface="Montserrat Black"/>
                <a:sym typeface="Montserrat Black"/>
              </a:rPr>
              <a:t>RESULTS AND ANALYSIS</a:t>
            </a:r>
            <a:endParaRPr>
              <a:latin typeface="Montserrat Black"/>
              <a:ea typeface="Montserrat Black"/>
              <a:cs typeface="Montserrat Black"/>
              <a:sym typeface="Montserrat Black"/>
            </a:endParaRPr>
          </a:p>
        </p:txBody>
      </p:sp>
      <p:graphicFrame>
        <p:nvGraphicFramePr>
          <p:cNvPr id="584" name="Google Shape;584;p69"/>
          <p:cNvGraphicFramePr/>
          <p:nvPr/>
        </p:nvGraphicFramePr>
        <p:xfrm>
          <a:off x="785100" y="1123950"/>
          <a:ext cx="3000000" cy="3000000"/>
        </p:xfrm>
        <a:graphic>
          <a:graphicData uri="http://schemas.openxmlformats.org/drawingml/2006/table">
            <a:tbl>
              <a:tblPr>
                <a:noFill/>
                <a:tableStyleId>{16C9E364-4A2B-437B-B2F5-F574708DB45B}</a:tableStyleId>
              </a:tblPr>
              <a:tblGrid>
                <a:gridCol w="1234400"/>
                <a:gridCol w="1234400"/>
                <a:gridCol w="1234400"/>
                <a:gridCol w="1234400"/>
                <a:gridCol w="1234400"/>
                <a:gridCol w="1234400"/>
              </a:tblGrid>
              <a:tr h="381000">
                <a:tc>
                  <a:txBody>
                    <a:bodyPr/>
                    <a:lstStyle/>
                    <a:p>
                      <a:pPr indent="0" lvl="0" marL="0" rtl="0" algn="ctr">
                        <a:spcBef>
                          <a:spcPts val="0"/>
                        </a:spcBef>
                        <a:spcAft>
                          <a:spcPts val="0"/>
                        </a:spcAft>
                        <a:buNone/>
                      </a:pPr>
                      <a:r>
                        <a:rPr lang="en" sz="1200">
                          <a:latin typeface="Montserrat"/>
                          <a:ea typeface="Montserrat"/>
                          <a:cs typeface="Montserrat"/>
                          <a:sym typeface="Montserrat"/>
                        </a:rPr>
                        <a:t>Random Forest</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Accuracy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Recall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Precision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F1-Score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Error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Brahmaputra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83.1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90.7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81.6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85.9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16.9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Ganges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98.3</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32.4</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62.8</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42.7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1.7</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Meghna Basin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100</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100</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0.0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South East Hill Basin</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97.1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74.8</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87.3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80.6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Montserrat"/>
                          <a:ea typeface="Montserrat"/>
                          <a:cs typeface="Montserrat"/>
                          <a:sym typeface="Montserrat"/>
                        </a:rPr>
                        <a:t>Entire Dataset</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85.6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87.9</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90.6</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89.3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3 14 </a:t>
                      </a:r>
                      <a:endParaRPr sz="1200">
                        <a:latin typeface="Montserrat"/>
                        <a:ea typeface="Montserrat"/>
                        <a:cs typeface="Montserrat"/>
                        <a:sym typeface="Montserra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85" name="Google Shape;585;p69"/>
          <p:cNvSpPr txBox="1"/>
          <p:nvPr/>
        </p:nvSpPr>
        <p:spPr>
          <a:xfrm>
            <a:off x="1473200" y="4390375"/>
            <a:ext cx="676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Table: Performance Comparison of the Basins Employing Random Forest</a:t>
            </a:r>
            <a:endParaRPr b="1" sz="1200">
              <a:solidFill>
                <a:schemeClr val="dk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0"/>
          <p:cNvSpPr txBox="1"/>
          <p:nvPr>
            <p:ph idx="4294967295" type="title"/>
          </p:nvPr>
        </p:nvSpPr>
        <p:spPr>
          <a:xfrm>
            <a:off x="1732050" y="384450"/>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AUC-ROC Graphs</a:t>
            </a:r>
            <a:endParaRPr>
              <a:latin typeface="Montserrat Black"/>
              <a:ea typeface="Montserrat Black"/>
              <a:cs typeface="Montserrat Black"/>
              <a:sym typeface="Montserrat Black"/>
            </a:endParaRPr>
          </a:p>
        </p:txBody>
      </p:sp>
      <p:pic>
        <p:nvPicPr>
          <p:cNvPr id="591" name="Google Shape;591;p70"/>
          <p:cNvPicPr preferRelativeResize="0"/>
          <p:nvPr/>
        </p:nvPicPr>
        <p:blipFill>
          <a:blip r:embed="rId3">
            <a:alphaModFix/>
          </a:blip>
          <a:stretch>
            <a:fillRect/>
          </a:stretch>
        </p:blipFill>
        <p:spPr>
          <a:xfrm>
            <a:off x="664225" y="1215750"/>
            <a:ext cx="3566175" cy="2712001"/>
          </a:xfrm>
          <a:prstGeom prst="rect">
            <a:avLst/>
          </a:prstGeom>
          <a:noFill/>
          <a:ln>
            <a:noFill/>
          </a:ln>
        </p:spPr>
      </p:pic>
      <p:sp>
        <p:nvSpPr>
          <p:cNvPr id="592" name="Google Shape;592;p70"/>
          <p:cNvSpPr txBox="1"/>
          <p:nvPr/>
        </p:nvSpPr>
        <p:spPr>
          <a:xfrm>
            <a:off x="1197500" y="4029350"/>
            <a:ext cx="292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Fig: Decision Tree Classifier</a:t>
            </a:r>
            <a:endParaRPr b="1" sz="1300">
              <a:solidFill>
                <a:schemeClr val="dk2"/>
              </a:solidFill>
              <a:latin typeface="Montserrat"/>
              <a:ea typeface="Montserrat"/>
              <a:cs typeface="Montserrat"/>
              <a:sym typeface="Montserrat"/>
            </a:endParaRPr>
          </a:p>
        </p:txBody>
      </p:sp>
      <p:pic>
        <p:nvPicPr>
          <p:cNvPr id="593" name="Google Shape;593;p70"/>
          <p:cNvPicPr preferRelativeResize="0"/>
          <p:nvPr/>
        </p:nvPicPr>
        <p:blipFill>
          <a:blip r:embed="rId4">
            <a:alphaModFix/>
          </a:blip>
          <a:stretch>
            <a:fillRect/>
          </a:stretch>
        </p:blipFill>
        <p:spPr>
          <a:xfrm>
            <a:off x="5032775" y="1212663"/>
            <a:ext cx="3566175" cy="2718182"/>
          </a:xfrm>
          <a:prstGeom prst="rect">
            <a:avLst/>
          </a:prstGeom>
          <a:noFill/>
          <a:ln>
            <a:noFill/>
          </a:ln>
        </p:spPr>
      </p:pic>
      <p:sp>
        <p:nvSpPr>
          <p:cNvPr id="594" name="Google Shape;594;p70"/>
          <p:cNvSpPr txBox="1"/>
          <p:nvPr/>
        </p:nvSpPr>
        <p:spPr>
          <a:xfrm>
            <a:off x="5676654" y="4029350"/>
            <a:ext cx="292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Fig: Gaussian Naive Bayes</a:t>
            </a:r>
            <a:endParaRPr b="1" sz="1300">
              <a:solidFill>
                <a:schemeClr val="dk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1"/>
          <p:cNvSpPr txBox="1"/>
          <p:nvPr>
            <p:ph idx="4294967295" type="title"/>
          </p:nvPr>
        </p:nvSpPr>
        <p:spPr>
          <a:xfrm>
            <a:off x="1732050" y="384450"/>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AUC-ROC Graphs</a:t>
            </a:r>
            <a:endParaRPr>
              <a:latin typeface="Montserrat Black"/>
              <a:ea typeface="Montserrat Black"/>
              <a:cs typeface="Montserrat Black"/>
              <a:sym typeface="Montserrat Black"/>
            </a:endParaRPr>
          </a:p>
        </p:txBody>
      </p:sp>
      <p:sp>
        <p:nvSpPr>
          <p:cNvPr id="600" name="Google Shape;600;p71"/>
          <p:cNvSpPr txBox="1"/>
          <p:nvPr/>
        </p:nvSpPr>
        <p:spPr>
          <a:xfrm>
            <a:off x="1415600" y="4029350"/>
            <a:ext cx="3141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Montserrat"/>
                <a:ea typeface="Montserrat"/>
                <a:cs typeface="Montserrat"/>
                <a:sym typeface="Montserrat"/>
              </a:rPr>
              <a:t>Fig: </a:t>
            </a:r>
            <a:r>
              <a:rPr b="1" lang="en" sz="1300">
                <a:solidFill>
                  <a:schemeClr val="dk2"/>
                </a:solidFill>
                <a:latin typeface="Montserrat"/>
                <a:ea typeface="Montserrat"/>
                <a:cs typeface="Montserrat"/>
                <a:sym typeface="Montserrat"/>
              </a:rPr>
              <a:t>K-Nearest Neighbor</a:t>
            </a:r>
            <a:endParaRPr b="1" sz="1300">
              <a:solidFill>
                <a:schemeClr val="dk2"/>
              </a:solidFill>
              <a:latin typeface="Montserrat"/>
              <a:ea typeface="Montserrat"/>
              <a:cs typeface="Montserrat"/>
              <a:sym typeface="Montserrat"/>
            </a:endParaRPr>
          </a:p>
        </p:txBody>
      </p:sp>
      <p:sp>
        <p:nvSpPr>
          <p:cNvPr id="601" name="Google Shape;601;p71"/>
          <p:cNvSpPr txBox="1"/>
          <p:nvPr/>
        </p:nvSpPr>
        <p:spPr>
          <a:xfrm>
            <a:off x="6049063" y="4029350"/>
            <a:ext cx="2253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Montserrat"/>
                <a:ea typeface="Montserrat"/>
                <a:cs typeface="Montserrat"/>
                <a:sym typeface="Montserrat"/>
              </a:rPr>
              <a:t>Fig: </a:t>
            </a:r>
            <a:r>
              <a:rPr b="1" lang="en" sz="1300">
                <a:solidFill>
                  <a:schemeClr val="dk2"/>
                </a:solidFill>
                <a:latin typeface="Montserrat"/>
                <a:ea typeface="Montserrat"/>
                <a:cs typeface="Montserrat"/>
                <a:sym typeface="Montserrat"/>
              </a:rPr>
              <a:t>Random Forest</a:t>
            </a:r>
            <a:endParaRPr b="1" sz="1300">
              <a:solidFill>
                <a:schemeClr val="dk2"/>
              </a:solidFill>
              <a:latin typeface="Montserrat"/>
              <a:ea typeface="Montserrat"/>
              <a:cs typeface="Montserrat"/>
              <a:sym typeface="Montserrat"/>
            </a:endParaRPr>
          </a:p>
        </p:txBody>
      </p:sp>
      <p:pic>
        <p:nvPicPr>
          <p:cNvPr id="602" name="Google Shape;602;p71"/>
          <p:cNvPicPr preferRelativeResize="0"/>
          <p:nvPr/>
        </p:nvPicPr>
        <p:blipFill>
          <a:blip r:embed="rId3">
            <a:alphaModFix/>
          </a:blip>
          <a:stretch>
            <a:fillRect/>
          </a:stretch>
        </p:blipFill>
        <p:spPr>
          <a:xfrm>
            <a:off x="753925" y="1188050"/>
            <a:ext cx="3632212" cy="2767400"/>
          </a:xfrm>
          <a:prstGeom prst="rect">
            <a:avLst/>
          </a:prstGeom>
          <a:noFill/>
          <a:ln>
            <a:noFill/>
          </a:ln>
        </p:spPr>
      </p:pic>
      <p:pic>
        <p:nvPicPr>
          <p:cNvPr id="603" name="Google Shape;603;p71"/>
          <p:cNvPicPr preferRelativeResize="0"/>
          <p:nvPr/>
        </p:nvPicPr>
        <p:blipFill rotWithShape="1">
          <a:blip r:embed="rId4">
            <a:alphaModFix/>
          </a:blip>
          <a:srcRect b="0" l="0" r="0" t="0"/>
          <a:stretch/>
        </p:blipFill>
        <p:spPr>
          <a:xfrm>
            <a:off x="4898762" y="1188050"/>
            <a:ext cx="3632212" cy="276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2"/>
          <p:cNvSpPr txBox="1"/>
          <p:nvPr>
            <p:ph idx="4294967295" type="title"/>
          </p:nvPr>
        </p:nvSpPr>
        <p:spPr>
          <a:xfrm>
            <a:off x="1732050" y="384450"/>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AUC-ROC Graphs</a:t>
            </a:r>
            <a:endParaRPr>
              <a:latin typeface="Montserrat Black"/>
              <a:ea typeface="Montserrat Black"/>
              <a:cs typeface="Montserrat Black"/>
              <a:sym typeface="Montserrat Black"/>
            </a:endParaRPr>
          </a:p>
        </p:txBody>
      </p:sp>
      <p:sp>
        <p:nvSpPr>
          <p:cNvPr id="609" name="Google Shape;609;p72"/>
          <p:cNvSpPr txBox="1"/>
          <p:nvPr/>
        </p:nvSpPr>
        <p:spPr>
          <a:xfrm>
            <a:off x="1655850" y="4029350"/>
            <a:ext cx="3151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Montserrat"/>
                <a:ea typeface="Montserrat"/>
                <a:cs typeface="Montserrat"/>
                <a:sym typeface="Montserrat"/>
              </a:rPr>
              <a:t>Fig: </a:t>
            </a:r>
            <a:r>
              <a:rPr b="1" lang="en" sz="1300">
                <a:solidFill>
                  <a:schemeClr val="dk2"/>
                </a:solidFill>
                <a:latin typeface="Montserrat"/>
                <a:ea typeface="Montserrat"/>
                <a:cs typeface="Montserrat"/>
                <a:sym typeface="Montserrat"/>
              </a:rPr>
              <a:t>Logistic Regression</a:t>
            </a:r>
            <a:endParaRPr b="1" sz="1300">
              <a:solidFill>
                <a:schemeClr val="dk2"/>
              </a:solidFill>
              <a:latin typeface="Montserrat"/>
              <a:ea typeface="Montserrat"/>
              <a:cs typeface="Montserrat"/>
              <a:sym typeface="Montserrat"/>
            </a:endParaRPr>
          </a:p>
        </p:txBody>
      </p:sp>
      <p:sp>
        <p:nvSpPr>
          <p:cNvPr id="610" name="Google Shape;610;p72"/>
          <p:cNvSpPr txBox="1"/>
          <p:nvPr/>
        </p:nvSpPr>
        <p:spPr>
          <a:xfrm>
            <a:off x="6023938" y="4029350"/>
            <a:ext cx="2253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Montserrat"/>
                <a:ea typeface="Montserrat"/>
                <a:cs typeface="Montserrat"/>
                <a:sym typeface="Montserrat"/>
              </a:rPr>
              <a:t>Fig: </a:t>
            </a:r>
            <a:r>
              <a:rPr b="1" lang="en" sz="1300">
                <a:solidFill>
                  <a:schemeClr val="dk2"/>
                </a:solidFill>
                <a:latin typeface="Montserrat"/>
                <a:ea typeface="Montserrat"/>
                <a:cs typeface="Montserrat"/>
                <a:sym typeface="Montserrat"/>
              </a:rPr>
              <a:t>Full Dataset</a:t>
            </a:r>
            <a:endParaRPr b="1" sz="1300">
              <a:solidFill>
                <a:schemeClr val="dk2"/>
              </a:solidFill>
              <a:latin typeface="Montserrat"/>
              <a:ea typeface="Montserrat"/>
              <a:cs typeface="Montserrat"/>
              <a:sym typeface="Montserrat"/>
            </a:endParaRPr>
          </a:p>
        </p:txBody>
      </p:sp>
      <p:pic>
        <p:nvPicPr>
          <p:cNvPr id="611" name="Google Shape;611;p72"/>
          <p:cNvPicPr preferRelativeResize="0"/>
          <p:nvPr/>
        </p:nvPicPr>
        <p:blipFill>
          <a:blip r:embed="rId3">
            <a:alphaModFix/>
          </a:blip>
          <a:stretch>
            <a:fillRect/>
          </a:stretch>
        </p:blipFill>
        <p:spPr>
          <a:xfrm>
            <a:off x="906325" y="1188050"/>
            <a:ext cx="3632212" cy="2767400"/>
          </a:xfrm>
          <a:prstGeom prst="rect">
            <a:avLst/>
          </a:prstGeom>
          <a:noFill/>
          <a:ln>
            <a:noFill/>
          </a:ln>
        </p:spPr>
      </p:pic>
      <p:pic>
        <p:nvPicPr>
          <p:cNvPr id="612" name="Google Shape;612;p72"/>
          <p:cNvPicPr preferRelativeResize="0"/>
          <p:nvPr/>
        </p:nvPicPr>
        <p:blipFill>
          <a:blip r:embed="rId4">
            <a:alphaModFix/>
          </a:blip>
          <a:stretch>
            <a:fillRect/>
          </a:stretch>
        </p:blipFill>
        <p:spPr>
          <a:xfrm>
            <a:off x="4883612" y="1188050"/>
            <a:ext cx="3632212" cy="276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5"/>
          <p:cNvSpPr txBox="1"/>
          <p:nvPr>
            <p:ph idx="4294967295" type="subTitle"/>
          </p:nvPr>
        </p:nvSpPr>
        <p:spPr>
          <a:xfrm>
            <a:off x="713225" y="1093925"/>
            <a:ext cx="6653400" cy="36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chemeClr val="dk1"/>
                </a:solidFill>
              </a:rPr>
              <a:t>1. 	Background Information</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2. 	Related Works</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3. 	Workflow</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4. 	Dataset Description</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5. 	Data Preprocessing</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6. 	Classification</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7. 	</a:t>
            </a:r>
            <a:r>
              <a:rPr b="1" lang="en" sz="2000">
                <a:solidFill>
                  <a:schemeClr val="dk1"/>
                </a:solidFill>
              </a:rPr>
              <a:t>Experimental</a:t>
            </a:r>
            <a:r>
              <a:rPr b="1" lang="en" sz="2000">
                <a:solidFill>
                  <a:schemeClr val="dk1"/>
                </a:solidFill>
              </a:rPr>
              <a:t> Setup</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8. 	Performance Analysis</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9. 	AUC-ROC Graphs</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10. 	Confusion Matrix</a:t>
            </a:r>
            <a:endParaRPr b="1" sz="2000">
              <a:solidFill>
                <a:schemeClr val="dk1"/>
              </a:solidFill>
            </a:endParaRPr>
          </a:p>
          <a:p>
            <a:pPr indent="0" lvl="0" marL="0" rtl="0" algn="l">
              <a:lnSpc>
                <a:spcPct val="100000"/>
              </a:lnSpc>
              <a:spcBef>
                <a:spcPts val="0"/>
              </a:spcBef>
              <a:spcAft>
                <a:spcPts val="0"/>
              </a:spcAft>
              <a:buNone/>
            </a:pPr>
            <a:r>
              <a:rPr b="1" lang="en" sz="2000">
                <a:solidFill>
                  <a:schemeClr val="dk1"/>
                </a:solidFill>
              </a:rPr>
              <a:t>11. 	Final Discussion and Future Works</a:t>
            </a:r>
            <a:endParaRPr b="1" sz="2000">
              <a:solidFill>
                <a:schemeClr val="dk1"/>
              </a:solidFill>
            </a:endParaRPr>
          </a:p>
          <a:p>
            <a:pPr indent="0" lvl="0" marL="0" rtl="0" algn="l">
              <a:lnSpc>
                <a:spcPct val="100000"/>
              </a:lnSpc>
              <a:spcBef>
                <a:spcPts val="0"/>
              </a:spcBef>
              <a:spcAft>
                <a:spcPts val="0"/>
              </a:spcAft>
              <a:buNone/>
            </a:pPr>
            <a:r>
              <a:t/>
            </a:r>
            <a:endParaRPr b="1" sz="2000">
              <a:solidFill>
                <a:schemeClr val="dk1"/>
              </a:solidFill>
            </a:endParaRPr>
          </a:p>
        </p:txBody>
      </p:sp>
      <p:sp>
        <p:nvSpPr>
          <p:cNvPr id="485" name="Google Shape;485;p55"/>
          <p:cNvSpPr txBox="1"/>
          <p:nvPr>
            <p:ph idx="4294967295" type="title"/>
          </p:nvPr>
        </p:nvSpPr>
        <p:spPr>
          <a:xfrm>
            <a:off x="713225" y="445025"/>
            <a:ext cx="7791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TABLE OF CONTENTS </a:t>
            </a:r>
            <a:endParaRPr>
              <a:latin typeface="Montserrat Black"/>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3"/>
          <p:cNvSpPr txBox="1"/>
          <p:nvPr>
            <p:ph idx="4294967295" type="title"/>
          </p:nvPr>
        </p:nvSpPr>
        <p:spPr>
          <a:xfrm>
            <a:off x="897425" y="232050"/>
            <a:ext cx="735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Montserrat Black"/>
                <a:ea typeface="Montserrat Black"/>
                <a:cs typeface="Montserrat Black"/>
                <a:sym typeface="Montserrat Black"/>
              </a:rPr>
              <a:t>CONFUSION MATRIX OF ENTIRE DATASET</a:t>
            </a:r>
            <a:endParaRPr sz="2200">
              <a:latin typeface="Montserrat Black"/>
              <a:ea typeface="Montserrat Black"/>
              <a:cs typeface="Montserrat Black"/>
              <a:sym typeface="Montserrat Black"/>
            </a:endParaRPr>
          </a:p>
        </p:txBody>
      </p:sp>
      <p:pic>
        <p:nvPicPr>
          <p:cNvPr id="618" name="Google Shape;618;p73"/>
          <p:cNvPicPr preferRelativeResize="0"/>
          <p:nvPr/>
        </p:nvPicPr>
        <p:blipFill>
          <a:blip r:embed="rId3">
            <a:alphaModFix/>
          </a:blip>
          <a:stretch>
            <a:fillRect/>
          </a:stretch>
        </p:blipFill>
        <p:spPr>
          <a:xfrm>
            <a:off x="1508323" y="693307"/>
            <a:ext cx="2072565" cy="2012909"/>
          </a:xfrm>
          <a:prstGeom prst="rect">
            <a:avLst/>
          </a:prstGeom>
          <a:noFill/>
          <a:ln>
            <a:noFill/>
          </a:ln>
        </p:spPr>
      </p:pic>
      <p:pic>
        <p:nvPicPr>
          <p:cNvPr id="619" name="Google Shape;619;p73"/>
          <p:cNvPicPr preferRelativeResize="0"/>
          <p:nvPr/>
        </p:nvPicPr>
        <p:blipFill>
          <a:blip r:embed="rId4">
            <a:alphaModFix/>
          </a:blip>
          <a:stretch>
            <a:fillRect/>
          </a:stretch>
        </p:blipFill>
        <p:spPr>
          <a:xfrm>
            <a:off x="4551948" y="2686045"/>
            <a:ext cx="2033213" cy="2012909"/>
          </a:xfrm>
          <a:prstGeom prst="rect">
            <a:avLst/>
          </a:prstGeom>
          <a:noFill/>
          <a:ln>
            <a:noFill/>
          </a:ln>
        </p:spPr>
      </p:pic>
      <p:pic>
        <p:nvPicPr>
          <p:cNvPr id="620" name="Google Shape;620;p73"/>
          <p:cNvPicPr preferRelativeResize="0"/>
          <p:nvPr/>
        </p:nvPicPr>
        <p:blipFill>
          <a:blip r:embed="rId5">
            <a:alphaModFix/>
          </a:blip>
          <a:stretch>
            <a:fillRect/>
          </a:stretch>
        </p:blipFill>
        <p:spPr>
          <a:xfrm>
            <a:off x="5573991" y="714100"/>
            <a:ext cx="2061686" cy="1971334"/>
          </a:xfrm>
          <a:prstGeom prst="rect">
            <a:avLst/>
          </a:prstGeom>
          <a:noFill/>
          <a:ln>
            <a:noFill/>
          </a:ln>
        </p:spPr>
      </p:pic>
      <p:pic>
        <p:nvPicPr>
          <p:cNvPr id="621" name="Google Shape;621;p73"/>
          <p:cNvPicPr preferRelativeResize="0"/>
          <p:nvPr/>
        </p:nvPicPr>
        <p:blipFill>
          <a:blip r:embed="rId6">
            <a:alphaModFix/>
          </a:blip>
          <a:stretch>
            <a:fillRect/>
          </a:stretch>
        </p:blipFill>
        <p:spPr>
          <a:xfrm>
            <a:off x="3580891" y="693300"/>
            <a:ext cx="1993106" cy="1976634"/>
          </a:xfrm>
          <a:prstGeom prst="rect">
            <a:avLst/>
          </a:prstGeom>
          <a:noFill/>
          <a:ln>
            <a:noFill/>
          </a:ln>
        </p:spPr>
      </p:pic>
      <p:pic>
        <p:nvPicPr>
          <p:cNvPr id="622" name="Google Shape;622;p73"/>
          <p:cNvPicPr preferRelativeResize="0"/>
          <p:nvPr/>
        </p:nvPicPr>
        <p:blipFill>
          <a:blip r:embed="rId7">
            <a:alphaModFix/>
          </a:blip>
          <a:stretch>
            <a:fillRect/>
          </a:stretch>
        </p:blipFill>
        <p:spPr>
          <a:xfrm>
            <a:off x="2558839" y="2706213"/>
            <a:ext cx="1993106" cy="19725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4"/>
          <p:cNvSpPr txBox="1"/>
          <p:nvPr>
            <p:ph idx="4294967295" type="title"/>
          </p:nvPr>
        </p:nvSpPr>
        <p:spPr>
          <a:xfrm>
            <a:off x="468800" y="232050"/>
            <a:ext cx="822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Montserrat Black"/>
                <a:ea typeface="Montserrat Black"/>
                <a:cs typeface="Montserrat Black"/>
                <a:sym typeface="Montserrat Black"/>
              </a:rPr>
              <a:t>CONFUSION MATRIX OF BRAHMAPUTRA DATASET</a:t>
            </a:r>
            <a:endParaRPr sz="2200">
              <a:latin typeface="Montserrat Black"/>
              <a:ea typeface="Montserrat Black"/>
              <a:cs typeface="Montserrat Black"/>
              <a:sym typeface="Montserrat Black"/>
            </a:endParaRPr>
          </a:p>
        </p:txBody>
      </p:sp>
      <p:pic>
        <p:nvPicPr>
          <p:cNvPr id="628" name="Google Shape;628;p74"/>
          <p:cNvPicPr preferRelativeResize="0"/>
          <p:nvPr/>
        </p:nvPicPr>
        <p:blipFill>
          <a:blip r:embed="rId3">
            <a:alphaModFix/>
          </a:blip>
          <a:stretch>
            <a:fillRect/>
          </a:stretch>
        </p:blipFill>
        <p:spPr>
          <a:xfrm>
            <a:off x="4572001" y="2667527"/>
            <a:ext cx="2326124" cy="1969839"/>
          </a:xfrm>
          <a:prstGeom prst="rect">
            <a:avLst/>
          </a:prstGeom>
          <a:noFill/>
          <a:ln>
            <a:noFill/>
          </a:ln>
        </p:spPr>
      </p:pic>
      <p:pic>
        <p:nvPicPr>
          <p:cNvPr id="629" name="Google Shape;629;p74"/>
          <p:cNvPicPr preferRelativeResize="0"/>
          <p:nvPr/>
        </p:nvPicPr>
        <p:blipFill>
          <a:blip r:embed="rId4">
            <a:alphaModFix/>
          </a:blip>
          <a:stretch>
            <a:fillRect/>
          </a:stretch>
        </p:blipFill>
        <p:spPr>
          <a:xfrm>
            <a:off x="2245875" y="2667527"/>
            <a:ext cx="2326125" cy="1969839"/>
          </a:xfrm>
          <a:prstGeom prst="rect">
            <a:avLst/>
          </a:prstGeom>
          <a:noFill/>
          <a:ln>
            <a:noFill/>
          </a:ln>
        </p:spPr>
      </p:pic>
      <p:pic>
        <p:nvPicPr>
          <p:cNvPr id="630" name="Google Shape;630;p74"/>
          <p:cNvPicPr preferRelativeResize="0"/>
          <p:nvPr/>
        </p:nvPicPr>
        <p:blipFill>
          <a:blip r:embed="rId5">
            <a:alphaModFix/>
          </a:blip>
          <a:stretch>
            <a:fillRect/>
          </a:stretch>
        </p:blipFill>
        <p:spPr>
          <a:xfrm>
            <a:off x="5778989" y="694250"/>
            <a:ext cx="2326122" cy="1973275"/>
          </a:xfrm>
          <a:prstGeom prst="rect">
            <a:avLst/>
          </a:prstGeom>
          <a:noFill/>
          <a:ln>
            <a:noFill/>
          </a:ln>
        </p:spPr>
      </p:pic>
      <p:pic>
        <p:nvPicPr>
          <p:cNvPr id="631" name="Google Shape;631;p74"/>
          <p:cNvPicPr preferRelativeResize="0"/>
          <p:nvPr/>
        </p:nvPicPr>
        <p:blipFill>
          <a:blip r:embed="rId6">
            <a:alphaModFix/>
          </a:blip>
          <a:stretch>
            <a:fillRect/>
          </a:stretch>
        </p:blipFill>
        <p:spPr>
          <a:xfrm>
            <a:off x="3448814" y="694252"/>
            <a:ext cx="2330182" cy="1973275"/>
          </a:xfrm>
          <a:prstGeom prst="rect">
            <a:avLst/>
          </a:prstGeom>
          <a:noFill/>
          <a:ln>
            <a:noFill/>
          </a:ln>
        </p:spPr>
      </p:pic>
      <p:pic>
        <p:nvPicPr>
          <p:cNvPr id="632" name="Google Shape;632;p74"/>
          <p:cNvPicPr preferRelativeResize="0"/>
          <p:nvPr/>
        </p:nvPicPr>
        <p:blipFill>
          <a:blip r:embed="rId7">
            <a:alphaModFix/>
          </a:blip>
          <a:stretch>
            <a:fillRect/>
          </a:stretch>
        </p:blipFill>
        <p:spPr>
          <a:xfrm>
            <a:off x="1038889" y="694237"/>
            <a:ext cx="2409915" cy="1973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5"/>
          <p:cNvSpPr txBox="1"/>
          <p:nvPr>
            <p:ph idx="4294967295" type="title"/>
          </p:nvPr>
        </p:nvSpPr>
        <p:spPr>
          <a:xfrm>
            <a:off x="789150" y="232050"/>
            <a:ext cx="7565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Montserrat Black"/>
                <a:ea typeface="Montserrat Black"/>
                <a:cs typeface="Montserrat Black"/>
                <a:sym typeface="Montserrat Black"/>
              </a:rPr>
              <a:t>CONFUSION MATRIX OF GANGES DATASET</a:t>
            </a:r>
            <a:endParaRPr sz="2200">
              <a:latin typeface="Montserrat Black"/>
              <a:ea typeface="Montserrat Black"/>
              <a:cs typeface="Montserrat Black"/>
              <a:sym typeface="Montserrat Black"/>
            </a:endParaRPr>
          </a:p>
        </p:txBody>
      </p:sp>
      <p:pic>
        <p:nvPicPr>
          <p:cNvPr id="638" name="Google Shape;638;p75"/>
          <p:cNvPicPr preferRelativeResize="0"/>
          <p:nvPr/>
        </p:nvPicPr>
        <p:blipFill rotWithShape="1">
          <a:blip r:embed="rId3">
            <a:alphaModFix/>
          </a:blip>
          <a:srcRect b="0" l="0" r="0" t="0"/>
          <a:stretch/>
        </p:blipFill>
        <p:spPr>
          <a:xfrm>
            <a:off x="4646685" y="2733950"/>
            <a:ext cx="2204460" cy="2127500"/>
          </a:xfrm>
          <a:prstGeom prst="rect">
            <a:avLst/>
          </a:prstGeom>
          <a:noFill/>
          <a:ln>
            <a:noFill/>
          </a:ln>
        </p:spPr>
      </p:pic>
      <p:pic>
        <p:nvPicPr>
          <p:cNvPr id="639" name="Google Shape;639;p75"/>
          <p:cNvPicPr preferRelativeResize="0"/>
          <p:nvPr/>
        </p:nvPicPr>
        <p:blipFill>
          <a:blip r:embed="rId4">
            <a:alphaModFix/>
          </a:blip>
          <a:stretch>
            <a:fillRect/>
          </a:stretch>
        </p:blipFill>
        <p:spPr>
          <a:xfrm>
            <a:off x="2292855" y="2733950"/>
            <a:ext cx="2353826" cy="2127504"/>
          </a:xfrm>
          <a:prstGeom prst="rect">
            <a:avLst/>
          </a:prstGeom>
          <a:noFill/>
          <a:ln>
            <a:noFill/>
          </a:ln>
        </p:spPr>
      </p:pic>
      <p:pic>
        <p:nvPicPr>
          <p:cNvPr id="640" name="Google Shape;640;p75"/>
          <p:cNvPicPr preferRelativeResize="0"/>
          <p:nvPr/>
        </p:nvPicPr>
        <p:blipFill>
          <a:blip r:embed="rId5">
            <a:alphaModFix/>
          </a:blip>
          <a:stretch>
            <a:fillRect/>
          </a:stretch>
        </p:blipFill>
        <p:spPr>
          <a:xfrm>
            <a:off x="5789411" y="643693"/>
            <a:ext cx="2272822" cy="2115300"/>
          </a:xfrm>
          <a:prstGeom prst="rect">
            <a:avLst/>
          </a:prstGeom>
          <a:noFill/>
          <a:ln>
            <a:noFill/>
          </a:ln>
        </p:spPr>
      </p:pic>
      <p:pic>
        <p:nvPicPr>
          <p:cNvPr id="641" name="Google Shape;641;p75"/>
          <p:cNvPicPr preferRelativeResize="0"/>
          <p:nvPr/>
        </p:nvPicPr>
        <p:blipFill>
          <a:blip r:embed="rId6">
            <a:alphaModFix/>
          </a:blip>
          <a:stretch>
            <a:fillRect/>
          </a:stretch>
        </p:blipFill>
        <p:spPr>
          <a:xfrm>
            <a:off x="3435591" y="638700"/>
            <a:ext cx="2353826" cy="2115294"/>
          </a:xfrm>
          <a:prstGeom prst="rect">
            <a:avLst/>
          </a:prstGeom>
          <a:noFill/>
          <a:ln>
            <a:noFill/>
          </a:ln>
        </p:spPr>
      </p:pic>
      <p:pic>
        <p:nvPicPr>
          <p:cNvPr id="642" name="Google Shape;642;p75"/>
          <p:cNvPicPr preferRelativeResize="0"/>
          <p:nvPr/>
        </p:nvPicPr>
        <p:blipFill>
          <a:blip r:embed="rId7">
            <a:alphaModFix/>
          </a:blip>
          <a:stretch>
            <a:fillRect/>
          </a:stretch>
        </p:blipFill>
        <p:spPr>
          <a:xfrm>
            <a:off x="1081767" y="638700"/>
            <a:ext cx="2353825" cy="20952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6"/>
          <p:cNvSpPr txBox="1"/>
          <p:nvPr>
            <p:ph idx="4294967295" type="title"/>
          </p:nvPr>
        </p:nvSpPr>
        <p:spPr>
          <a:xfrm>
            <a:off x="1122450" y="232050"/>
            <a:ext cx="686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Montserrat Black"/>
                <a:ea typeface="Montserrat Black"/>
                <a:cs typeface="Montserrat Black"/>
                <a:sym typeface="Montserrat Black"/>
              </a:rPr>
              <a:t>CONFUSION MATRIX OF MEGHNA DATASET</a:t>
            </a:r>
            <a:endParaRPr sz="2200">
              <a:latin typeface="Montserrat Black"/>
              <a:ea typeface="Montserrat Black"/>
              <a:cs typeface="Montserrat Black"/>
              <a:sym typeface="Montserrat Black"/>
            </a:endParaRPr>
          </a:p>
        </p:txBody>
      </p:sp>
      <p:pic>
        <p:nvPicPr>
          <p:cNvPr id="648" name="Google Shape;648;p76"/>
          <p:cNvPicPr preferRelativeResize="0"/>
          <p:nvPr/>
        </p:nvPicPr>
        <p:blipFill>
          <a:blip r:embed="rId3">
            <a:alphaModFix/>
          </a:blip>
          <a:stretch>
            <a:fillRect/>
          </a:stretch>
        </p:blipFill>
        <p:spPr>
          <a:xfrm>
            <a:off x="4644456" y="2771225"/>
            <a:ext cx="2084360" cy="2003375"/>
          </a:xfrm>
          <a:prstGeom prst="rect">
            <a:avLst/>
          </a:prstGeom>
          <a:noFill/>
          <a:ln>
            <a:noFill/>
          </a:ln>
        </p:spPr>
      </p:pic>
      <p:pic>
        <p:nvPicPr>
          <p:cNvPr id="649" name="Google Shape;649;p76"/>
          <p:cNvPicPr preferRelativeResize="0"/>
          <p:nvPr/>
        </p:nvPicPr>
        <p:blipFill>
          <a:blip r:embed="rId4">
            <a:alphaModFix/>
          </a:blip>
          <a:stretch>
            <a:fillRect/>
          </a:stretch>
        </p:blipFill>
        <p:spPr>
          <a:xfrm>
            <a:off x="2415184" y="2771225"/>
            <a:ext cx="2229274" cy="2003366"/>
          </a:xfrm>
          <a:prstGeom prst="rect">
            <a:avLst/>
          </a:prstGeom>
          <a:noFill/>
          <a:ln>
            <a:noFill/>
          </a:ln>
        </p:spPr>
      </p:pic>
      <p:pic>
        <p:nvPicPr>
          <p:cNvPr id="650" name="Google Shape;650;p76"/>
          <p:cNvPicPr preferRelativeResize="0"/>
          <p:nvPr/>
        </p:nvPicPr>
        <p:blipFill>
          <a:blip r:embed="rId5">
            <a:alphaModFix/>
          </a:blip>
          <a:stretch>
            <a:fillRect/>
          </a:stretch>
        </p:blipFill>
        <p:spPr>
          <a:xfrm>
            <a:off x="5785760" y="700550"/>
            <a:ext cx="2229280" cy="2070675"/>
          </a:xfrm>
          <a:prstGeom prst="rect">
            <a:avLst/>
          </a:prstGeom>
          <a:noFill/>
          <a:ln>
            <a:noFill/>
          </a:ln>
        </p:spPr>
      </p:pic>
      <p:pic>
        <p:nvPicPr>
          <p:cNvPr id="651" name="Google Shape;651;p76"/>
          <p:cNvPicPr preferRelativeResize="0"/>
          <p:nvPr/>
        </p:nvPicPr>
        <p:blipFill>
          <a:blip r:embed="rId6">
            <a:alphaModFix/>
          </a:blip>
          <a:stretch>
            <a:fillRect/>
          </a:stretch>
        </p:blipFill>
        <p:spPr>
          <a:xfrm>
            <a:off x="3468360" y="700550"/>
            <a:ext cx="2317394" cy="2070675"/>
          </a:xfrm>
          <a:prstGeom prst="rect">
            <a:avLst/>
          </a:prstGeom>
          <a:noFill/>
          <a:ln>
            <a:noFill/>
          </a:ln>
        </p:spPr>
      </p:pic>
      <p:pic>
        <p:nvPicPr>
          <p:cNvPr id="652" name="Google Shape;652;p76"/>
          <p:cNvPicPr preferRelativeResize="0"/>
          <p:nvPr/>
        </p:nvPicPr>
        <p:blipFill>
          <a:blip r:embed="rId7">
            <a:alphaModFix/>
          </a:blip>
          <a:stretch>
            <a:fillRect/>
          </a:stretch>
        </p:blipFill>
        <p:spPr>
          <a:xfrm>
            <a:off x="1128960" y="700550"/>
            <a:ext cx="2339400" cy="207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7"/>
          <p:cNvSpPr txBox="1"/>
          <p:nvPr>
            <p:ph idx="4294967295" type="title"/>
          </p:nvPr>
        </p:nvSpPr>
        <p:spPr>
          <a:xfrm>
            <a:off x="1122450" y="232050"/>
            <a:ext cx="686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Montserrat Black"/>
                <a:ea typeface="Montserrat Black"/>
                <a:cs typeface="Montserrat Black"/>
                <a:sym typeface="Montserrat Black"/>
              </a:rPr>
              <a:t>CONFUSION MATRIX OF S.E.H. DATASET</a:t>
            </a:r>
            <a:endParaRPr sz="2200">
              <a:latin typeface="Montserrat Black"/>
              <a:ea typeface="Montserrat Black"/>
              <a:cs typeface="Montserrat Black"/>
              <a:sym typeface="Montserrat Black"/>
            </a:endParaRPr>
          </a:p>
        </p:txBody>
      </p:sp>
      <p:pic>
        <p:nvPicPr>
          <p:cNvPr id="658" name="Google Shape;658;p77"/>
          <p:cNvPicPr preferRelativeResize="0"/>
          <p:nvPr/>
        </p:nvPicPr>
        <p:blipFill>
          <a:blip r:embed="rId3">
            <a:alphaModFix/>
          </a:blip>
          <a:stretch>
            <a:fillRect/>
          </a:stretch>
        </p:blipFill>
        <p:spPr>
          <a:xfrm>
            <a:off x="4682225" y="2872800"/>
            <a:ext cx="2056100" cy="1996250"/>
          </a:xfrm>
          <a:prstGeom prst="rect">
            <a:avLst/>
          </a:prstGeom>
          <a:noFill/>
          <a:ln>
            <a:noFill/>
          </a:ln>
        </p:spPr>
      </p:pic>
      <p:pic>
        <p:nvPicPr>
          <p:cNvPr id="659" name="Google Shape;659;p77"/>
          <p:cNvPicPr preferRelativeResize="0"/>
          <p:nvPr/>
        </p:nvPicPr>
        <p:blipFill>
          <a:blip r:embed="rId4">
            <a:alphaModFix/>
          </a:blip>
          <a:stretch>
            <a:fillRect/>
          </a:stretch>
        </p:blipFill>
        <p:spPr>
          <a:xfrm>
            <a:off x="2405675" y="2864125"/>
            <a:ext cx="2276550" cy="2004925"/>
          </a:xfrm>
          <a:prstGeom prst="rect">
            <a:avLst/>
          </a:prstGeom>
          <a:noFill/>
          <a:ln>
            <a:noFill/>
          </a:ln>
        </p:spPr>
      </p:pic>
      <p:pic>
        <p:nvPicPr>
          <p:cNvPr id="660" name="Google Shape;660;p77"/>
          <p:cNvPicPr preferRelativeResize="0"/>
          <p:nvPr/>
        </p:nvPicPr>
        <p:blipFill>
          <a:blip r:embed="rId5">
            <a:alphaModFix/>
          </a:blip>
          <a:stretch>
            <a:fillRect/>
          </a:stretch>
        </p:blipFill>
        <p:spPr>
          <a:xfrm>
            <a:off x="5792395" y="728550"/>
            <a:ext cx="2276559" cy="2144250"/>
          </a:xfrm>
          <a:prstGeom prst="rect">
            <a:avLst/>
          </a:prstGeom>
          <a:noFill/>
          <a:ln>
            <a:noFill/>
          </a:ln>
        </p:spPr>
      </p:pic>
      <p:pic>
        <p:nvPicPr>
          <p:cNvPr id="661" name="Google Shape;661;p77"/>
          <p:cNvPicPr preferRelativeResize="0"/>
          <p:nvPr/>
        </p:nvPicPr>
        <p:blipFill>
          <a:blip r:embed="rId6">
            <a:alphaModFix/>
          </a:blip>
          <a:stretch>
            <a:fillRect/>
          </a:stretch>
        </p:blipFill>
        <p:spPr>
          <a:xfrm>
            <a:off x="3433714" y="720188"/>
            <a:ext cx="2358675" cy="2160970"/>
          </a:xfrm>
          <a:prstGeom prst="rect">
            <a:avLst/>
          </a:prstGeom>
          <a:noFill/>
          <a:ln>
            <a:noFill/>
          </a:ln>
        </p:spPr>
      </p:pic>
      <p:pic>
        <p:nvPicPr>
          <p:cNvPr id="662" name="Google Shape;662;p77"/>
          <p:cNvPicPr preferRelativeResize="0"/>
          <p:nvPr/>
        </p:nvPicPr>
        <p:blipFill>
          <a:blip r:embed="rId7">
            <a:alphaModFix/>
          </a:blip>
          <a:stretch>
            <a:fillRect/>
          </a:stretch>
        </p:blipFill>
        <p:spPr>
          <a:xfrm>
            <a:off x="1075046" y="728550"/>
            <a:ext cx="2358675" cy="214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8"/>
          <p:cNvSpPr txBox="1"/>
          <p:nvPr/>
        </p:nvSpPr>
        <p:spPr>
          <a:xfrm>
            <a:off x="1280100" y="372825"/>
            <a:ext cx="6583800" cy="6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Black"/>
                <a:ea typeface="Montserrat Black"/>
                <a:cs typeface="Montserrat Black"/>
                <a:sym typeface="Montserrat Black"/>
              </a:rPr>
              <a:t>FINAL DISCUSSION</a:t>
            </a:r>
            <a:endParaRPr sz="3000">
              <a:latin typeface="Montserrat Black"/>
              <a:ea typeface="Montserrat Black"/>
              <a:cs typeface="Montserrat Black"/>
              <a:sym typeface="Montserrat Black"/>
            </a:endParaRPr>
          </a:p>
        </p:txBody>
      </p:sp>
      <p:sp>
        <p:nvSpPr>
          <p:cNvPr id="668" name="Google Shape;668;p7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By running the ML algorithms on the full national dataset and the 4 flood basin datasets, we can use the full dataset as a control for comparing the efficacy of different the different algorithms.</a:t>
            </a:r>
            <a:endParaRPr sz="1500"/>
          </a:p>
          <a:p>
            <a:pPr indent="-323850" lvl="0" marL="457200" rtl="0" algn="just">
              <a:spcBef>
                <a:spcPts val="0"/>
              </a:spcBef>
              <a:spcAft>
                <a:spcPts val="0"/>
              </a:spcAft>
              <a:buSzPts val="1500"/>
              <a:buChar char="❖"/>
            </a:pPr>
            <a:r>
              <a:rPr lang="en" sz="1500"/>
              <a:t>Dividing the dataset into the 4 basins also reduces the noise in the dataset as grouping by geography </a:t>
            </a:r>
            <a:r>
              <a:rPr lang="en" sz="1500"/>
              <a:t>lessens</a:t>
            </a:r>
            <a:r>
              <a:rPr lang="en" sz="1500"/>
              <a:t> </a:t>
            </a:r>
            <a:r>
              <a:rPr lang="en" sz="1500"/>
              <a:t>the effect of distant locations on each other.</a:t>
            </a:r>
            <a:endParaRPr sz="1500"/>
          </a:p>
          <a:p>
            <a:pPr indent="-323850" lvl="0" marL="457200" rtl="0" algn="just">
              <a:spcBef>
                <a:spcPts val="0"/>
              </a:spcBef>
              <a:spcAft>
                <a:spcPts val="0"/>
              </a:spcAft>
              <a:buSzPts val="1500"/>
              <a:buChar char="❖"/>
            </a:pPr>
            <a:r>
              <a:rPr lang="en" sz="1500">
                <a:solidFill>
                  <a:schemeClr val="dk1"/>
                </a:solidFill>
              </a:rPr>
              <a:t>The Meghna River basin dataset was overfitted for the majority of algorithms; mainly due to the lack of data entries and the small number of weather stations located in the river basin.</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The Naive Bayes algorithm proved to be somewhat resistant to overfitting as it made false predictions that fall within the expected boundaries.</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The Brahmaputra River Basin still had considerable noise, largely due to the size of the dataset and also the high number of stations in the area.</a:t>
            </a:r>
            <a:endParaRPr sz="15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9"/>
          <p:cNvSpPr txBox="1"/>
          <p:nvPr/>
        </p:nvSpPr>
        <p:spPr>
          <a:xfrm>
            <a:off x="1280100" y="372825"/>
            <a:ext cx="6583800" cy="6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Black"/>
                <a:ea typeface="Montserrat Black"/>
                <a:cs typeface="Montserrat Black"/>
                <a:sym typeface="Montserrat Black"/>
              </a:rPr>
              <a:t>FINAL DISCUSSION</a:t>
            </a:r>
            <a:endParaRPr sz="3000">
              <a:latin typeface="Montserrat Black"/>
              <a:ea typeface="Montserrat Black"/>
              <a:cs typeface="Montserrat Black"/>
              <a:sym typeface="Montserrat Black"/>
            </a:endParaRPr>
          </a:p>
        </p:txBody>
      </p:sp>
      <p:sp>
        <p:nvSpPr>
          <p:cNvPr id="674" name="Google Shape;674;p79"/>
          <p:cNvSpPr txBox="1"/>
          <p:nvPr>
            <p:ph idx="1" type="body"/>
          </p:nvPr>
        </p:nvSpPr>
        <p:spPr>
          <a:xfrm>
            <a:off x="713250" y="923850"/>
            <a:ext cx="7717500" cy="1272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Every algorithm saw a boost in accuracy going from the full dataset to the average accuracy of the 4 basin datasets. </a:t>
            </a:r>
            <a:endParaRPr sz="1400"/>
          </a:p>
          <a:p>
            <a:pPr indent="-317500" lvl="0" marL="457200" rtl="0" algn="just">
              <a:spcBef>
                <a:spcPts val="0"/>
              </a:spcBef>
              <a:spcAft>
                <a:spcPts val="0"/>
              </a:spcAft>
              <a:buSzPts val="1400"/>
              <a:buChar char="❖"/>
            </a:pPr>
            <a:r>
              <a:rPr lang="en" sz="1400"/>
              <a:t>Random Forest performed the best overall, performing highest in average accuracy and F1 score, averaging over the 4 basin </a:t>
            </a:r>
            <a:r>
              <a:rPr lang="en" sz="1400"/>
              <a:t>datasets and taking the anomalous results from the Meghna Basin dataset into account.</a:t>
            </a:r>
            <a:endParaRPr sz="1400"/>
          </a:p>
        </p:txBody>
      </p:sp>
      <p:graphicFrame>
        <p:nvGraphicFramePr>
          <p:cNvPr id="675" name="Google Shape;675;p79"/>
          <p:cNvGraphicFramePr/>
          <p:nvPr/>
        </p:nvGraphicFramePr>
        <p:xfrm>
          <a:off x="671750" y="2126700"/>
          <a:ext cx="3000000" cy="3000000"/>
        </p:xfrm>
        <a:graphic>
          <a:graphicData uri="http://schemas.openxmlformats.org/drawingml/2006/table">
            <a:tbl>
              <a:tblPr>
                <a:noFill/>
                <a:tableStyleId>{16C9E364-4A2B-437B-B2F5-F574708DB45B}</a:tableStyleId>
              </a:tblPr>
              <a:tblGrid>
                <a:gridCol w="1551800"/>
                <a:gridCol w="1551800"/>
                <a:gridCol w="1551800"/>
                <a:gridCol w="1551800"/>
                <a:gridCol w="1551800"/>
              </a:tblGrid>
              <a:tr h="362625">
                <a:tc>
                  <a:txBody>
                    <a:bodyPr/>
                    <a:lstStyle/>
                    <a:p>
                      <a:pPr indent="0" lvl="0" marL="0" rtl="0" algn="ctr">
                        <a:spcBef>
                          <a:spcPts val="0"/>
                        </a:spcBef>
                        <a:spcAft>
                          <a:spcPts val="0"/>
                        </a:spcAft>
                        <a:buNone/>
                      </a:pPr>
                      <a:r>
                        <a:rPr lang="en" sz="1200">
                          <a:latin typeface="Montserrat"/>
                          <a:ea typeface="Montserrat"/>
                          <a:cs typeface="Montserrat"/>
                          <a:sym typeface="Montserrat"/>
                        </a:rPr>
                        <a:t>Algorithm</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Avg </a:t>
                      </a:r>
                      <a:r>
                        <a:rPr lang="en" sz="1200">
                          <a:latin typeface="Montserrat"/>
                          <a:ea typeface="Montserrat"/>
                          <a:cs typeface="Montserrat"/>
                          <a:sym typeface="Montserrat"/>
                        </a:rPr>
                        <a:t>Accuracy (%)</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Avg Recall (%)</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Avg Precision (%)</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Avg F1 Score (%)</a:t>
                      </a:r>
                      <a:endParaRPr sz="1200">
                        <a:latin typeface="Montserrat"/>
                        <a:ea typeface="Montserrat"/>
                        <a:cs typeface="Montserrat"/>
                        <a:sym typeface="Montserrat"/>
                      </a:endParaRPr>
                    </a:p>
                  </a:txBody>
                  <a:tcPr marT="91425" marB="91425" marR="91425" marL="91425"/>
                </a:tc>
              </a:tr>
              <a:tr h="362625">
                <a:tc>
                  <a:txBody>
                    <a:bodyPr/>
                    <a:lstStyle/>
                    <a:p>
                      <a:pPr indent="0" lvl="0" marL="0" rtl="0" algn="ctr">
                        <a:spcBef>
                          <a:spcPts val="0"/>
                        </a:spcBef>
                        <a:spcAft>
                          <a:spcPts val="0"/>
                        </a:spcAft>
                        <a:buNone/>
                      </a:pPr>
                      <a:r>
                        <a:rPr lang="en" sz="1200">
                          <a:latin typeface="Montserrat"/>
                          <a:ea typeface="Montserrat"/>
                          <a:cs typeface="Montserrat"/>
                          <a:sym typeface="Montserrat"/>
                        </a:rPr>
                        <a:t>Decision Tree</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90.8</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63.9</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66.9</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65.3</a:t>
                      </a:r>
                      <a:endParaRPr sz="1200">
                        <a:latin typeface="Montserrat"/>
                        <a:ea typeface="Montserrat"/>
                        <a:cs typeface="Montserrat"/>
                        <a:sym typeface="Montserrat"/>
                      </a:endParaRPr>
                    </a:p>
                  </a:txBody>
                  <a:tcPr marT="91425" marB="91425" marR="91425" marL="91425"/>
                </a:tc>
              </a:tr>
              <a:tr h="362625">
                <a:tc>
                  <a:txBody>
                    <a:bodyPr/>
                    <a:lstStyle/>
                    <a:p>
                      <a:pPr indent="0" lvl="0" marL="0" rtl="0" algn="ctr">
                        <a:spcBef>
                          <a:spcPts val="0"/>
                        </a:spcBef>
                        <a:spcAft>
                          <a:spcPts val="0"/>
                        </a:spcAft>
                        <a:buNone/>
                      </a:pPr>
                      <a:r>
                        <a:rPr lang="en" sz="1200">
                          <a:latin typeface="Montserrat"/>
                          <a:ea typeface="Montserrat"/>
                          <a:cs typeface="Montserrat"/>
                          <a:sym typeface="Montserrat"/>
                        </a:rPr>
                        <a:t>KNN</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89.6</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65.2</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66.3</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65.7</a:t>
                      </a:r>
                      <a:endParaRPr sz="1200">
                        <a:latin typeface="Montserrat"/>
                        <a:ea typeface="Montserrat"/>
                        <a:cs typeface="Montserrat"/>
                        <a:sym typeface="Montserrat"/>
                      </a:endParaRPr>
                    </a:p>
                  </a:txBody>
                  <a:tcPr marT="91425" marB="91425" marR="91425" marL="91425"/>
                </a:tc>
              </a:tr>
              <a:tr h="543975">
                <a:tc>
                  <a:txBody>
                    <a:bodyPr/>
                    <a:lstStyle/>
                    <a:p>
                      <a:pPr indent="0" lvl="0" marL="0" rtl="0" algn="ctr">
                        <a:spcBef>
                          <a:spcPts val="0"/>
                        </a:spcBef>
                        <a:spcAft>
                          <a:spcPts val="0"/>
                        </a:spcAft>
                        <a:buNone/>
                      </a:pPr>
                      <a:r>
                        <a:rPr lang="en" sz="1200">
                          <a:latin typeface="Montserrat"/>
                          <a:ea typeface="Montserrat"/>
                          <a:cs typeface="Montserrat"/>
                          <a:sym typeface="Montserrat"/>
                        </a:rPr>
                        <a:t>Logistic Regression</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90.9</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59.4</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66.1</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56.8</a:t>
                      </a:r>
                      <a:endParaRPr sz="1200">
                        <a:latin typeface="Montserrat"/>
                        <a:ea typeface="Montserrat"/>
                        <a:cs typeface="Montserrat"/>
                        <a:sym typeface="Montserrat"/>
                      </a:endParaRPr>
                    </a:p>
                  </a:txBody>
                  <a:tcPr marT="91425" marB="91425" marR="91425" marL="91425"/>
                </a:tc>
              </a:tr>
              <a:tr h="362625">
                <a:tc>
                  <a:txBody>
                    <a:bodyPr/>
                    <a:lstStyle/>
                    <a:p>
                      <a:pPr indent="0" lvl="0" marL="0" rtl="0" algn="ctr">
                        <a:spcBef>
                          <a:spcPts val="0"/>
                        </a:spcBef>
                        <a:spcAft>
                          <a:spcPts val="0"/>
                        </a:spcAft>
                        <a:buNone/>
                      </a:pPr>
                      <a:r>
                        <a:rPr lang="en" sz="1200">
                          <a:latin typeface="Montserrat"/>
                          <a:ea typeface="Montserrat"/>
                          <a:cs typeface="Montserrat"/>
                          <a:sym typeface="Montserrat"/>
                        </a:rPr>
                        <a:t>Naive Bayes</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87.9</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67.4</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37.9</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45.6</a:t>
                      </a:r>
                      <a:endParaRPr sz="1200">
                        <a:latin typeface="Montserrat"/>
                        <a:ea typeface="Montserrat"/>
                        <a:cs typeface="Montserrat"/>
                        <a:sym typeface="Montserrat"/>
                      </a:endParaRPr>
                    </a:p>
                  </a:txBody>
                  <a:tcPr marT="91425" marB="91425" marR="91425" marL="91425"/>
                </a:tc>
              </a:tr>
              <a:tr h="362625">
                <a:tc>
                  <a:txBody>
                    <a:bodyPr/>
                    <a:lstStyle/>
                    <a:p>
                      <a:pPr indent="0" lvl="0" marL="0" rtl="0" algn="ctr">
                        <a:spcBef>
                          <a:spcPts val="0"/>
                        </a:spcBef>
                        <a:spcAft>
                          <a:spcPts val="0"/>
                        </a:spcAft>
                        <a:buNone/>
                      </a:pPr>
                      <a:r>
                        <a:rPr lang="en" sz="1200">
                          <a:latin typeface="Montserrat"/>
                          <a:ea typeface="Montserrat"/>
                          <a:cs typeface="Montserrat"/>
                          <a:sym typeface="Montserrat"/>
                        </a:rPr>
                        <a:t>Random Forest</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92.8</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66.0</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77.2</a:t>
                      </a:r>
                      <a:endParaRPr sz="12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200">
                          <a:latin typeface="Montserrat"/>
                          <a:ea typeface="Montserrat"/>
                          <a:cs typeface="Montserrat"/>
                          <a:sym typeface="Montserrat"/>
                        </a:rPr>
                        <a:t>70.0</a:t>
                      </a:r>
                      <a:endParaRPr sz="1200">
                        <a:latin typeface="Montserrat"/>
                        <a:ea typeface="Montserrat"/>
                        <a:cs typeface="Montserrat"/>
                        <a:sym typeface="Montserrat"/>
                      </a:endParaRPr>
                    </a:p>
                  </a:txBody>
                  <a:tcPr marT="91425" marB="91425" marR="91425" marL="91425"/>
                </a:tc>
              </a:tr>
            </a:tbl>
          </a:graphicData>
        </a:graphic>
      </p:graphicFrame>
      <p:sp>
        <p:nvSpPr>
          <p:cNvPr id="676" name="Google Shape;676;p79"/>
          <p:cNvSpPr txBox="1"/>
          <p:nvPr/>
        </p:nvSpPr>
        <p:spPr>
          <a:xfrm>
            <a:off x="754750" y="4458300"/>
            <a:ext cx="763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Montserrat"/>
                <a:ea typeface="Montserrat"/>
                <a:cs typeface="Montserrat"/>
                <a:sym typeface="Montserrat"/>
              </a:rPr>
              <a:t>Table: Performance Comparison of the DIfferent ML Algorithms Across the 4 Basin Datasets  </a:t>
            </a:r>
            <a:endParaRPr b="1" sz="1200">
              <a:solidFill>
                <a:schemeClr val="dk2"/>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0"/>
          <p:cNvSpPr txBox="1"/>
          <p:nvPr>
            <p:ph type="title"/>
          </p:nvPr>
        </p:nvSpPr>
        <p:spPr>
          <a:xfrm>
            <a:off x="2216250" y="445025"/>
            <a:ext cx="471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FUTURE WORKS</a:t>
            </a:r>
            <a:endParaRPr>
              <a:latin typeface="Montserrat Black"/>
              <a:ea typeface="Montserrat Black"/>
              <a:cs typeface="Montserrat Black"/>
              <a:sym typeface="Montserrat Black"/>
            </a:endParaRPr>
          </a:p>
        </p:txBody>
      </p:sp>
      <p:sp>
        <p:nvSpPr>
          <p:cNvPr id="682" name="Google Shape;682;p8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solidFill>
                  <a:schemeClr val="dk1"/>
                </a:solidFill>
              </a:rPr>
              <a:t>Broader datasets. A less constrained dataset than ours may prove to be more beneficial., as we only had data from around 20 stations across Bangladesh. </a:t>
            </a:r>
            <a:endParaRPr sz="1500"/>
          </a:p>
          <a:p>
            <a:pPr indent="-323850" lvl="0" marL="457200" rtl="0" algn="just">
              <a:spcBef>
                <a:spcPts val="0"/>
              </a:spcBef>
              <a:spcAft>
                <a:spcPts val="0"/>
              </a:spcAft>
              <a:buSzPts val="1500"/>
              <a:buChar char="❖"/>
            </a:pPr>
            <a:r>
              <a:rPr lang="en" sz="1500"/>
              <a:t>Use of more and varied data types, for eg. soil </a:t>
            </a:r>
            <a:r>
              <a:rPr lang="en" sz="1500"/>
              <a:t>drainage, satellite imaging data, land topography and other geographical feature data. These kinds of data may lead to more meaningful predictions.</a:t>
            </a:r>
            <a:endParaRPr sz="1500"/>
          </a:p>
          <a:p>
            <a:pPr indent="-323850" lvl="0" marL="457200" rtl="0" algn="just">
              <a:spcBef>
                <a:spcPts val="0"/>
              </a:spcBef>
              <a:spcAft>
                <a:spcPts val="0"/>
              </a:spcAft>
              <a:buSzPts val="1500"/>
              <a:buChar char="❖"/>
            </a:pPr>
            <a:r>
              <a:rPr lang="en" sz="1500"/>
              <a:t>Using a more robust flood marker. The current marker is relatively weak and skews the data in the dataset too heavily in one direction. A marker that better determines whether a flood has taken place will lead to more accurate and actionable results.</a:t>
            </a:r>
            <a:endParaRPr sz="1500"/>
          </a:p>
          <a:p>
            <a:pPr indent="-323850" lvl="0" marL="457200" rtl="0" algn="just">
              <a:spcBef>
                <a:spcPts val="0"/>
              </a:spcBef>
              <a:spcAft>
                <a:spcPts val="0"/>
              </a:spcAft>
              <a:buSzPts val="1500"/>
              <a:buChar char="❖"/>
            </a:pPr>
            <a:r>
              <a:rPr lang="en" sz="1500"/>
              <a:t>Using more advanced ML algorithms. Support Vector Machines, Neural Networks and Artificial Intelligence are all prime avenues for further research into this topic.</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type="title"/>
          </p:nvPr>
        </p:nvSpPr>
        <p:spPr>
          <a:xfrm>
            <a:off x="2216250" y="445025"/>
            <a:ext cx="471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REFERENCES</a:t>
            </a:r>
            <a:endParaRPr>
              <a:latin typeface="Montserrat Black"/>
              <a:ea typeface="Montserrat Black"/>
              <a:cs typeface="Montserrat Black"/>
              <a:sym typeface="Montserrat Black"/>
            </a:endParaRPr>
          </a:p>
        </p:txBody>
      </p:sp>
      <p:sp>
        <p:nvSpPr>
          <p:cNvPr id="688" name="Google Shape;688;p8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Montserrat Medium"/>
              <a:buAutoNum type="arabicPeriod"/>
            </a:pPr>
            <a:r>
              <a:rPr lang="en" sz="1400">
                <a:solidFill>
                  <a:schemeClr val="dk1"/>
                </a:solidFill>
                <a:latin typeface="Montserrat Medium"/>
                <a:ea typeface="Montserrat Medium"/>
                <a:cs typeface="Montserrat Medium"/>
                <a:sym typeface="Montserrat Medium"/>
              </a:rPr>
              <a:t>S. Bangladesh Water Development Board (BWDB), Flood forecasting warning</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None/>
            </a:pPr>
            <a:r>
              <a:rPr lang="en" sz="1400">
                <a:solidFill>
                  <a:schemeClr val="dk1"/>
                </a:solidFill>
                <a:latin typeface="Montserrat Medium"/>
                <a:ea typeface="Montserrat Medium"/>
                <a:cs typeface="Montserrat Medium"/>
                <a:sym typeface="Montserrat Medium"/>
              </a:rPr>
              <a:t>centre. [Online]. Available: </a:t>
            </a:r>
            <a:r>
              <a:rPr lang="en" sz="1400" u="sng">
                <a:solidFill>
                  <a:schemeClr val="hlink"/>
                </a:solidFill>
                <a:latin typeface="Montserrat Medium"/>
                <a:ea typeface="Montserrat Medium"/>
                <a:cs typeface="Montserrat Medium"/>
                <a:sym typeface="Montserrat Medium"/>
                <a:hlinkClick r:id="rId3"/>
              </a:rPr>
              <a:t>http://www.ffwc.gov.bd/index.php/definitions</a:t>
            </a:r>
            <a:r>
              <a:rPr lang="en" sz="1400">
                <a:solidFill>
                  <a:schemeClr val="dk1"/>
                </a:solidFill>
                <a:latin typeface="Montserrat Medium"/>
                <a:ea typeface="Montserrat Medium"/>
                <a:cs typeface="Montserrat Medium"/>
                <a:sym typeface="Montserrat Medium"/>
              </a:rPr>
              <a:t>.</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Clr>
                <a:schemeClr val="dk1"/>
              </a:buClr>
              <a:buSzPts val="1400"/>
              <a:buFont typeface="Montserrat Medium"/>
              <a:buAutoNum type="arabicPeriod"/>
            </a:pPr>
            <a:r>
              <a:rPr lang="en" sz="1400">
                <a:solidFill>
                  <a:schemeClr val="dk1"/>
                </a:solidFill>
                <a:latin typeface="Montserrat Medium"/>
                <a:ea typeface="Montserrat Medium"/>
                <a:cs typeface="Montserrat Medium"/>
                <a:sym typeface="Montserrat Medium"/>
              </a:rPr>
              <a:t>S. Bangladesh Water Development Board (BWDB), Flood forecasting warning</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None/>
            </a:pPr>
            <a:r>
              <a:rPr lang="en" sz="1400">
                <a:solidFill>
                  <a:schemeClr val="dk1"/>
                </a:solidFill>
                <a:latin typeface="Montserrat Medium"/>
                <a:ea typeface="Montserrat Medium"/>
                <a:cs typeface="Montserrat Medium"/>
                <a:sym typeface="Montserrat Medium"/>
              </a:rPr>
              <a:t>centre, annual flood report 2020. [Online]. Available: http://www.ffwc.gov.</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None/>
            </a:pPr>
            <a:r>
              <a:rPr lang="en" sz="1400">
                <a:solidFill>
                  <a:schemeClr val="dk1"/>
                </a:solidFill>
                <a:latin typeface="Montserrat Medium"/>
                <a:ea typeface="Montserrat Medium"/>
                <a:cs typeface="Montserrat Medium"/>
                <a:sym typeface="Montserrat Medium"/>
              </a:rPr>
              <a:t>bd/images/annual20.pdf.</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Clr>
                <a:schemeClr val="dk1"/>
              </a:buClr>
              <a:buSzPts val="1400"/>
              <a:buFont typeface="Montserrat Medium"/>
              <a:buAutoNum type="arabicPeriod"/>
            </a:pPr>
            <a:r>
              <a:rPr lang="en" sz="1400">
                <a:solidFill>
                  <a:schemeClr val="dk1"/>
                </a:solidFill>
                <a:latin typeface="Montserrat Medium"/>
                <a:ea typeface="Montserrat Medium"/>
                <a:cs typeface="Montserrat Medium"/>
                <a:sym typeface="Montserrat Medium"/>
              </a:rPr>
              <a:t>S. B. Nadkarni, G. Vijay, and R. C. Kamath, “Comparative study of random forest and gradient boosting algorithms to predict airfoil self-noise,” Engineering Proceedings, vol. 59, no. 1, p. 24, 2023. </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Clr>
                <a:schemeClr val="dk1"/>
              </a:buClr>
              <a:buSzPts val="1400"/>
              <a:buFont typeface="Montserrat Medium"/>
              <a:buAutoNum type="arabicPeriod"/>
            </a:pPr>
            <a:r>
              <a:rPr lang="en" sz="1400">
                <a:solidFill>
                  <a:schemeClr val="dk1"/>
                </a:solidFill>
                <a:latin typeface="Montserrat Medium"/>
                <a:ea typeface="Montserrat Medium"/>
                <a:cs typeface="Montserrat Medium"/>
                <a:sym typeface="Montserrat Medium"/>
              </a:rPr>
              <a:t>P. Yariyan, S. Janizadeh, T. Van Phong, et al., “Improvement of best first</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None/>
            </a:pPr>
            <a:r>
              <a:rPr lang="en" sz="1400">
                <a:solidFill>
                  <a:schemeClr val="dk1"/>
                </a:solidFill>
                <a:latin typeface="Montserrat Medium"/>
                <a:ea typeface="Montserrat Medium"/>
                <a:cs typeface="Montserrat Medium"/>
                <a:sym typeface="Montserrat Medium"/>
              </a:rPr>
              <a:t>decision trees using bagging and dagging ensembles for flood probability mapping,” Water Resources Management, vol. 34, pp. 3037–3053, 2020.</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Clr>
                <a:schemeClr val="dk1"/>
              </a:buClr>
              <a:buSzPts val="1400"/>
              <a:buFont typeface="Montserrat Medium"/>
              <a:buAutoNum type="arabicPeriod"/>
            </a:pPr>
            <a:r>
              <a:rPr lang="en" sz="1400">
                <a:solidFill>
                  <a:schemeClr val="dk1"/>
                </a:solidFill>
                <a:latin typeface="Montserrat Medium"/>
                <a:ea typeface="Montserrat Medium"/>
                <a:cs typeface="Montserrat Medium"/>
                <a:sym typeface="Montserrat Medium"/>
              </a:rPr>
              <a:t>J. Yan, J. Jin, F. Chen, G. Yu, H. Yin, and W. Wang, “Urban flash flood</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None/>
            </a:pPr>
            <a:r>
              <a:rPr lang="en" sz="1400">
                <a:solidFill>
                  <a:schemeClr val="dk1"/>
                </a:solidFill>
                <a:latin typeface="Montserrat Medium"/>
                <a:ea typeface="Montserrat Medium"/>
                <a:cs typeface="Montserrat Medium"/>
                <a:sym typeface="Montserrat Medium"/>
              </a:rPr>
              <a:t>forecast using support vector machine and numerical simulation,” Journal of</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None/>
            </a:pPr>
            <a:r>
              <a:rPr lang="en" sz="1400">
                <a:solidFill>
                  <a:schemeClr val="dk1"/>
                </a:solidFill>
                <a:latin typeface="Montserrat Medium"/>
                <a:ea typeface="Montserrat Medium"/>
                <a:cs typeface="Montserrat Medium"/>
                <a:sym typeface="Montserrat Medium"/>
              </a:rPr>
              <a:t>Hydroinformatics, vol. 20, no. 1, pp. 221–231, 2018.</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Clr>
                <a:schemeClr val="dk1"/>
              </a:buClr>
              <a:buSzPts val="1400"/>
              <a:buFont typeface="Montserrat Medium"/>
              <a:buAutoNum type="arabicPeriod"/>
            </a:pPr>
            <a:r>
              <a:rPr lang="en" sz="1400">
                <a:solidFill>
                  <a:schemeClr val="dk1"/>
                </a:solidFill>
                <a:latin typeface="Montserrat Medium"/>
                <a:ea typeface="Montserrat Medium"/>
                <a:cs typeface="Montserrat Medium"/>
                <a:sym typeface="Montserrat Medium"/>
              </a:rPr>
              <a:t>H. K. Sok, M. P.-L. Ooi, and Y. C. Kuang, “Sparse alternating decision tree,” Pattern Recognition Letters, vol. 60, pp. 57–64, 2015. </a:t>
            </a:r>
            <a:endParaRPr sz="1400">
              <a:solidFill>
                <a:schemeClr val="dk1"/>
              </a:solidFill>
              <a:latin typeface="Montserrat Medium"/>
              <a:ea typeface="Montserrat Medium"/>
              <a:cs typeface="Montserrat Medium"/>
              <a:sym typeface="Montserrat Medium"/>
            </a:endParaRPr>
          </a:p>
          <a:p>
            <a:pPr indent="0" lvl="0" marL="0" rtl="0" algn="just">
              <a:spcBef>
                <a:spcPts val="0"/>
              </a:spcBef>
              <a:spcAft>
                <a:spcPts val="120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2" name="Shape 692"/>
        <p:cNvGrpSpPr/>
        <p:nvPr/>
      </p:nvGrpSpPr>
      <p:grpSpPr>
        <a:xfrm>
          <a:off x="0" y="0"/>
          <a:ext cx="0" cy="0"/>
          <a:chOff x="0" y="0"/>
          <a:chExt cx="0" cy="0"/>
        </a:xfrm>
      </p:grpSpPr>
      <p:sp>
        <p:nvSpPr>
          <p:cNvPr id="693" name="Google Shape;693;p82"/>
          <p:cNvSpPr txBox="1"/>
          <p:nvPr>
            <p:ph type="title"/>
          </p:nvPr>
        </p:nvSpPr>
        <p:spPr>
          <a:xfrm>
            <a:off x="2216250" y="445025"/>
            <a:ext cx="471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REFERENCES</a:t>
            </a:r>
            <a:endParaRPr>
              <a:latin typeface="Montserrat Black"/>
              <a:ea typeface="Montserrat Black"/>
              <a:cs typeface="Montserrat Black"/>
              <a:sym typeface="Montserrat Black"/>
            </a:endParaRPr>
          </a:p>
        </p:txBody>
      </p:sp>
      <p:sp>
        <p:nvSpPr>
          <p:cNvPr id="694" name="Google Shape;694;p82"/>
          <p:cNvSpPr txBox="1"/>
          <p:nvPr>
            <p:ph idx="1" type="body"/>
          </p:nvPr>
        </p:nvSpPr>
        <p:spPr>
          <a:xfrm>
            <a:off x="713250" y="1272925"/>
            <a:ext cx="7717500" cy="3468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Montserrat Medium"/>
              <a:buAutoNum type="arabicPeriod"/>
            </a:pPr>
            <a:r>
              <a:rPr lang="en" sz="1400">
                <a:solidFill>
                  <a:schemeClr val="dk1"/>
                </a:solidFill>
                <a:latin typeface="Montserrat Medium"/>
                <a:ea typeface="Montserrat Medium"/>
                <a:cs typeface="Montserrat Medium"/>
                <a:sym typeface="Montserrat Medium"/>
              </a:rPr>
              <a:t> N. S. Altman, “An introduction to kernel and nearest-neighbor nonparametric</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Clr>
                <a:schemeClr val="dk1"/>
              </a:buClr>
              <a:buSzPts val="1100"/>
              <a:buFont typeface="Arial"/>
              <a:buNone/>
            </a:pPr>
            <a:r>
              <a:rPr lang="en" sz="1400">
                <a:solidFill>
                  <a:schemeClr val="dk1"/>
                </a:solidFill>
                <a:latin typeface="Montserrat Medium"/>
                <a:ea typeface="Montserrat Medium"/>
                <a:cs typeface="Montserrat Medium"/>
                <a:sym typeface="Montserrat Medium"/>
              </a:rPr>
              <a:t>regression,” The American Statistician, vol. 46, no. 3, pp. 175–185, 1992.</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SzPts val="1400"/>
              <a:buFont typeface="Montserrat Medium"/>
              <a:buAutoNum type="arabicPeriod"/>
            </a:pPr>
            <a:r>
              <a:rPr lang="en" sz="1400">
                <a:solidFill>
                  <a:schemeClr val="dk1"/>
                </a:solidFill>
                <a:latin typeface="Montserrat Medium"/>
                <a:ea typeface="Montserrat Medium"/>
                <a:cs typeface="Montserrat Medium"/>
                <a:sym typeface="Montserrat Medium"/>
              </a:rPr>
              <a:t>D. Anderson and G. McNeill, “Artificial neural networks technology,” Kaman</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Clr>
                <a:schemeClr val="dk1"/>
              </a:buClr>
              <a:buSzPts val="1100"/>
              <a:buFont typeface="Arial"/>
              <a:buNone/>
            </a:pPr>
            <a:r>
              <a:rPr lang="en" sz="1400">
                <a:solidFill>
                  <a:schemeClr val="dk1"/>
                </a:solidFill>
                <a:latin typeface="Montserrat Medium"/>
                <a:ea typeface="Montserrat Medium"/>
                <a:cs typeface="Montserrat Medium"/>
                <a:sym typeface="Montserrat Medium"/>
              </a:rPr>
              <a:t>Sciences Corporation, vol. 258, no. 6, pp. 1–83, 1992.</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SzPts val="1400"/>
              <a:buFont typeface="Montserrat Medium"/>
              <a:buAutoNum type="arabicPeriod"/>
            </a:pPr>
            <a:r>
              <a:rPr lang="en" sz="1400">
                <a:solidFill>
                  <a:schemeClr val="dk1"/>
                </a:solidFill>
                <a:latin typeface="Montserrat Medium"/>
                <a:ea typeface="Montserrat Medium"/>
                <a:cs typeface="Montserrat Medium"/>
                <a:sym typeface="Montserrat Medium"/>
              </a:rPr>
              <a:t>J. R. Quinlan, “C4. 5: Programming for machine learning. morgan kauffmann</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Clr>
                <a:schemeClr val="dk1"/>
              </a:buClr>
              <a:buSzPts val="1100"/>
              <a:buFont typeface="Arial"/>
              <a:buNone/>
            </a:pPr>
            <a:r>
              <a:rPr lang="en" sz="1400">
                <a:solidFill>
                  <a:schemeClr val="dk1"/>
                </a:solidFill>
                <a:latin typeface="Montserrat Medium"/>
                <a:ea typeface="Montserrat Medium"/>
                <a:cs typeface="Montserrat Medium"/>
                <a:sym typeface="Montserrat Medium"/>
              </a:rPr>
              <a:t>(1993),” URL: https://dl. acm. org/doi/10.5555/152181, 1993.</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SzPts val="1400"/>
              <a:buFont typeface="Montserrat Medium"/>
              <a:buAutoNum type="arabicPeriod"/>
            </a:pPr>
            <a:r>
              <a:rPr lang="en" sz="1400">
                <a:solidFill>
                  <a:schemeClr val="dk1"/>
                </a:solidFill>
                <a:latin typeface="Montserrat Medium"/>
                <a:ea typeface="Montserrat Medium"/>
                <a:cs typeface="Montserrat Medium"/>
                <a:sym typeface="Montserrat Medium"/>
              </a:rPr>
              <a:t> M. Campolo, P. Andreussi, and A. Soldati, “River flood forecasting with a</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Clr>
                <a:schemeClr val="dk1"/>
              </a:buClr>
              <a:buSzPts val="1100"/>
              <a:buFont typeface="Arial"/>
              <a:buNone/>
            </a:pPr>
            <a:r>
              <a:rPr lang="en" sz="1400">
                <a:solidFill>
                  <a:schemeClr val="dk1"/>
                </a:solidFill>
                <a:latin typeface="Montserrat Medium"/>
                <a:ea typeface="Montserrat Medium"/>
                <a:cs typeface="Montserrat Medium"/>
                <a:sym typeface="Montserrat Medium"/>
              </a:rPr>
              <a:t>neural network model,” Water resources research, vol. 35, no. 4, pp. 1191–</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Clr>
                <a:schemeClr val="dk1"/>
              </a:buClr>
              <a:buSzPts val="1100"/>
              <a:buFont typeface="Arial"/>
              <a:buNone/>
            </a:pPr>
            <a:r>
              <a:rPr lang="en" sz="1400">
                <a:solidFill>
                  <a:schemeClr val="dk1"/>
                </a:solidFill>
                <a:latin typeface="Montserrat Medium"/>
                <a:ea typeface="Montserrat Medium"/>
                <a:cs typeface="Montserrat Medium"/>
                <a:sym typeface="Montserrat Medium"/>
              </a:rPr>
              <a:t>1197, 1999</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SzPts val="1400"/>
              <a:buFont typeface="Montserrat Medium"/>
              <a:buAutoNum type="arabicPeriod"/>
            </a:pPr>
            <a:r>
              <a:rPr lang="en" sz="1400">
                <a:solidFill>
                  <a:schemeClr val="dk1"/>
                </a:solidFill>
                <a:latin typeface="Montserrat Medium"/>
                <a:ea typeface="Montserrat Medium"/>
                <a:cs typeface="Montserrat Medium"/>
                <a:sym typeface="Montserrat Medium"/>
              </a:rPr>
              <a:t>] J.-L. Polo, F. Berzal, and J.-C. Cubero, “Class-oriented reduction of decision</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Clr>
                <a:schemeClr val="dk1"/>
              </a:buClr>
              <a:buSzPts val="1100"/>
              <a:buFont typeface="Arial"/>
              <a:buNone/>
            </a:pPr>
            <a:r>
              <a:rPr lang="en" sz="1400">
                <a:solidFill>
                  <a:schemeClr val="dk1"/>
                </a:solidFill>
                <a:latin typeface="Montserrat Medium"/>
                <a:ea typeface="Montserrat Medium"/>
                <a:cs typeface="Montserrat Medium"/>
                <a:sym typeface="Montserrat Medium"/>
              </a:rPr>
              <a:t>tree complexity,” in Foundations of Intelligent Systems: 17th International</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Clr>
                <a:schemeClr val="dk1"/>
              </a:buClr>
              <a:buSzPts val="1100"/>
              <a:buFont typeface="Arial"/>
              <a:buNone/>
            </a:pPr>
            <a:r>
              <a:rPr lang="en" sz="1400">
                <a:solidFill>
                  <a:schemeClr val="dk1"/>
                </a:solidFill>
                <a:latin typeface="Montserrat Medium"/>
                <a:ea typeface="Montserrat Medium"/>
                <a:cs typeface="Montserrat Medium"/>
                <a:sym typeface="Montserrat Medium"/>
              </a:rPr>
              <a:t>Symposium, ISMIS 2008 Toronto, Canada, May 20-23, 2008 Proceedings 17,</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Clr>
                <a:schemeClr val="dk1"/>
              </a:buClr>
              <a:buSzPts val="1100"/>
              <a:buFont typeface="Arial"/>
              <a:buNone/>
            </a:pPr>
            <a:r>
              <a:rPr lang="en" sz="1400">
                <a:solidFill>
                  <a:schemeClr val="dk1"/>
                </a:solidFill>
                <a:latin typeface="Montserrat Medium"/>
                <a:ea typeface="Montserrat Medium"/>
                <a:cs typeface="Montserrat Medium"/>
                <a:sym typeface="Montserrat Medium"/>
              </a:rPr>
              <a:t>Springer, 2008, pp. 48–57</a:t>
            </a:r>
            <a:endParaRPr sz="1400">
              <a:solidFill>
                <a:schemeClr val="dk1"/>
              </a:solidFill>
              <a:latin typeface="Montserrat Medium"/>
              <a:ea typeface="Montserrat Medium"/>
              <a:cs typeface="Montserrat Medium"/>
              <a:sym typeface="Montserrat Medium"/>
            </a:endParaRPr>
          </a:p>
          <a:p>
            <a:pPr indent="-317500" lvl="0" marL="457200" rtl="0" algn="just">
              <a:spcBef>
                <a:spcPts val="0"/>
              </a:spcBef>
              <a:spcAft>
                <a:spcPts val="0"/>
              </a:spcAft>
              <a:buSzPts val="1400"/>
              <a:buFont typeface="Montserrat Medium"/>
              <a:buAutoNum type="arabicPeriod"/>
            </a:pPr>
            <a:r>
              <a:rPr lang="en" sz="1400">
                <a:solidFill>
                  <a:schemeClr val="dk1"/>
                </a:solidFill>
                <a:latin typeface="Montserrat Medium"/>
                <a:ea typeface="Montserrat Medium"/>
                <a:cs typeface="Montserrat Medium"/>
                <a:sym typeface="Montserrat Medium"/>
              </a:rPr>
              <a:t>M. Sharif and D. H. Burn, “Improved k-nearest neighbor weather generating</a:t>
            </a:r>
            <a:endParaRPr sz="1400">
              <a:solidFill>
                <a:schemeClr val="dk1"/>
              </a:solidFill>
              <a:latin typeface="Montserrat Medium"/>
              <a:ea typeface="Montserrat Medium"/>
              <a:cs typeface="Montserrat Medium"/>
              <a:sym typeface="Montserrat Medium"/>
            </a:endParaRPr>
          </a:p>
          <a:p>
            <a:pPr indent="0" lvl="0" marL="457200" rtl="0" algn="just">
              <a:spcBef>
                <a:spcPts val="0"/>
              </a:spcBef>
              <a:spcAft>
                <a:spcPts val="0"/>
              </a:spcAft>
              <a:buClr>
                <a:schemeClr val="dk1"/>
              </a:buClr>
              <a:buSzPts val="1100"/>
              <a:buFont typeface="Arial"/>
              <a:buNone/>
            </a:pPr>
            <a:r>
              <a:rPr lang="en" sz="1400">
                <a:solidFill>
                  <a:schemeClr val="dk1"/>
                </a:solidFill>
                <a:latin typeface="Montserrat Medium"/>
                <a:ea typeface="Montserrat Medium"/>
                <a:cs typeface="Montserrat Medium"/>
                <a:sym typeface="Montserrat Medium"/>
              </a:rPr>
              <a:t>model,” Journal of Hydrologic Engineering, vol. 12, no. 1, pp. 42–51, 2007.</a:t>
            </a:r>
            <a:endParaRPr sz="1400">
              <a:solidFill>
                <a:schemeClr val="dk1"/>
              </a:solidFill>
            </a:endParaRPr>
          </a:p>
          <a:p>
            <a:pPr indent="0" lvl="0" marL="0" rtl="0" algn="just">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idx="1" type="subTitle"/>
          </p:nvPr>
        </p:nvSpPr>
        <p:spPr>
          <a:xfrm>
            <a:off x="455425" y="1149900"/>
            <a:ext cx="7179600" cy="3256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0000"/>
              </a:buClr>
              <a:buSzPts val="1200"/>
              <a:buChar char="❖"/>
            </a:pPr>
            <a:r>
              <a:rPr b="1" lang="en">
                <a:solidFill>
                  <a:srgbClr val="000000"/>
                </a:solidFill>
              </a:rPr>
              <a:t>Monsoon Season in South Asia:</a:t>
            </a:r>
            <a:r>
              <a:rPr lang="en">
                <a:solidFill>
                  <a:srgbClr val="000000"/>
                </a:solidFill>
              </a:rPr>
              <a:t> Heavy rains and floods, with 70% of annual rainfall between June and October.</a:t>
            </a:r>
            <a:endParaRPr>
              <a:solidFill>
                <a:srgbClr val="000000"/>
              </a:solidFill>
            </a:endParaRPr>
          </a:p>
          <a:p>
            <a:pPr indent="-317500" lvl="0" marL="457200" rtl="0" algn="just">
              <a:spcBef>
                <a:spcPts val="0"/>
              </a:spcBef>
              <a:spcAft>
                <a:spcPts val="0"/>
              </a:spcAft>
              <a:buClr>
                <a:srgbClr val="000000"/>
              </a:buClr>
              <a:buSzPts val="1400"/>
              <a:buChar char="❖"/>
            </a:pPr>
            <a:r>
              <a:rPr b="1" lang="en">
                <a:solidFill>
                  <a:srgbClr val="000000"/>
                </a:solidFill>
              </a:rPr>
              <a:t>Impact on Bangladesh and India:</a:t>
            </a:r>
            <a:r>
              <a:rPr lang="en">
                <a:solidFill>
                  <a:srgbClr val="000000"/>
                </a:solidFill>
              </a:rPr>
              <a:t> In 2020, 83% of Sylhet and 90% of Sunamganj submerged, affecting 6 million people.</a:t>
            </a:r>
            <a:endParaRPr>
              <a:solidFill>
                <a:srgbClr val="000000"/>
              </a:solidFill>
            </a:endParaRPr>
          </a:p>
          <a:p>
            <a:pPr indent="-317500" lvl="0" marL="457200" rtl="0" algn="just">
              <a:spcBef>
                <a:spcPts val="0"/>
              </a:spcBef>
              <a:spcAft>
                <a:spcPts val="0"/>
              </a:spcAft>
              <a:buClr>
                <a:srgbClr val="000000"/>
              </a:buClr>
              <a:buSzPts val="1400"/>
              <a:buChar char="❖"/>
            </a:pPr>
            <a:r>
              <a:rPr b="1" lang="en">
                <a:solidFill>
                  <a:srgbClr val="000000"/>
                </a:solidFill>
              </a:rPr>
              <a:t>Flood-Related Damage:</a:t>
            </a:r>
            <a:r>
              <a:rPr lang="en">
                <a:solidFill>
                  <a:srgbClr val="000000"/>
                </a:solidFill>
              </a:rPr>
              <a:t> Over 1 million homes destroyed, 41 deaths, extensive damage to agriculture, fisheries, and infrastructure.</a:t>
            </a:r>
            <a:endParaRPr>
              <a:solidFill>
                <a:srgbClr val="000000"/>
              </a:solidFill>
            </a:endParaRPr>
          </a:p>
          <a:p>
            <a:pPr indent="-317500" lvl="0" marL="457200" rtl="0" algn="just">
              <a:spcBef>
                <a:spcPts val="0"/>
              </a:spcBef>
              <a:spcAft>
                <a:spcPts val="0"/>
              </a:spcAft>
              <a:buClr>
                <a:srgbClr val="000000"/>
              </a:buClr>
              <a:buSzPts val="1400"/>
              <a:buChar char="❖"/>
            </a:pPr>
            <a:r>
              <a:rPr b="1" lang="en">
                <a:solidFill>
                  <a:srgbClr val="000000"/>
                </a:solidFill>
              </a:rPr>
              <a:t>Economic Impact:</a:t>
            </a:r>
            <a:r>
              <a:rPr lang="en">
                <a:solidFill>
                  <a:srgbClr val="000000"/>
                </a:solidFill>
              </a:rPr>
              <a:t> Loss of $42 million in crops, 83000 hectares of paddy fields, and $74.5 million in livestock.</a:t>
            </a:r>
            <a:endParaRPr>
              <a:solidFill>
                <a:srgbClr val="000000"/>
              </a:solidFill>
            </a:endParaRPr>
          </a:p>
          <a:p>
            <a:pPr indent="-317500" lvl="0" marL="457200" rtl="0" algn="just">
              <a:spcBef>
                <a:spcPts val="0"/>
              </a:spcBef>
              <a:spcAft>
                <a:spcPts val="0"/>
              </a:spcAft>
              <a:buClr>
                <a:srgbClr val="000000"/>
              </a:buClr>
              <a:buSzPts val="1400"/>
              <a:buChar char="❖"/>
            </a:pPr>
            <a:r>
              <a:rPr b="1" lang="en">
                <a:solidFill>
                  <a:srgbClr val="000000"/>
                </a:solidFill>
              </a:rPr>
              <a:t>Challenges in Flood Prediction:</a:t>
            </a:r>
            <a:r>
              <a:rPr lang="en">
                <a:solidFill>
                  <a:srgbClr val="000000"/>
                </a:solidFill>
              </a:rPr>
              <a:t> Limitations of traditional models, leading to the exploration of machine learning for enhanced accuracy.</a:t>
            </a:r>
            <a:endParaRPr>
              <a:solidFill>
                <a:srgbClr val="000000"/>
              </a:solidFill>
            </a:endParaRPr>
          </a:p>
          <a:p>
            <a:pPr indent="-317500" lvl="0" marL="457200" rtl="0" algn="just">
              <a:spcBef>
                <a:spcPts val="0"/>
              </a:spcBef>
              <a:spcAft>
                <a:spcPts val="0"/>
              </a:spcAft>
              <a:buClr>
                <a:srgbClr val="000000"/>
              </a:buClr>
              <a:buSzPts val="1400"/>
              <a:buChar char="❖"/>
            </a:pPr>
            <a:r>
              <a:rPr b="1" lang="en">
                <a:solidFill>
                  <a:srgbClr val="000000"/>
                </a:solidFill>
              </a:rPr>
              <a:t>Climate Change Effects:</a:t>
            </a:r>
            <a:r>
              <a:rPr lang="en">
                <a:solidFill>
                  <a:srgbClr val="000000"/>
                </a:solidFill>
              </a:rPr>
              <a:t> Rising sea levels and changing rainfall patterns exacerbate flood risks, demanding more effective prediction methods.</a:t>
            </a:r>
            <a:endParaRPr>
              <a:solidFill>
                <a:srgbClr val="000000"/>
              </a:solidFill>
            </a:endParaRPr>
          </a:p>
          <a:p>
            <a:pPr indent="-317500" lvl="0" marL="457200" rtl="0" algn="just">
              <a:spcBef>
                <a:spcPts val="0"/>
              </a:spcBef>
              <a:spcAft>
                <a:spcPts val="0"/>
              </a:spcAft>
              <a:buClr>
                <a:srgbClr val="000000"/>
              </a:buClr>
              <a:buSzPts val="1400"/>
              <a:buChar char="❖"/>
            </a:pPr>
            <a:r>
              <a:rPr b="1" lang="en">
                <a:solidFill>
                  <a:srgbClr val="000000"/>
                </a:solidFill>
              </a:rPr>
              <a:t>Technological Advances:</a:t>
            </a:r>
            <a:r>
              <a:rPr lang="en">
                <a:solidFill>
                  <a:srgbClr val="000000"/>
                </a:solidFill>
              </a:rPr>
              <a:t> Development of sophisticated satellite and radar systems for better monitoring and prediction of flood patterns.</a:t>
            </a:r>
            <a:endParaRPr>
              <a:solidFill>
                <a:srgbClr val="000000"/>
              </a:solidFill>
            </a:endParaRPr>
          </a:p>
        </p:txBody>
      </p:sp>
      <p:sp>
        <p:nvSpPr>
          <p:cNvPr id="491" name="Google Shape;491;p56"/>
          <p:cNvSpPr txBox="1"/>
          <p:nvPr>
            <p:ph type="title"/>
          </p:nvPr>
        </p:nvSpPr>
        <p:spPr>
          <a:xfrm>
            <a:off x="910825" y="445025"/>
            <a:ext cx="6981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Black"/>
                <a:ea typeface="Montserrat Black"/>
                <a:cs typeface="Montserrat Black"/>
                <a:sym typeface="Montserrat Black"/>
              </a:rPr>
              <a:t>BACKGROUND INFORMATION</a:t>
            </a:r>
            <a:endParaRPr>
              <a:latin typeface="Montserrat Black"/>
              <a:ea typeface="Montserrat Black"/>
              <a:cs typeface="Montserrat Black"/>
              <a:sym typeface="Montserrat Black"/>
            </a:endParaRPr>
          </a:p>
          <a:p>
            <a:pPr indent="0" lvl="0" marL="0" rtl="0" algn="ctr">
              <a:spcBef>
                <a:spcPts val="0"/>
              </a:spcBef>
              <a:spcAft>
                <a:spcPts val="0"/>
              </a:spcAft>
              <a:buNone/>
            </a:pPr>
            <a:r>
              <a:t/>
            </a:r>
            <a:endParaRPr sz="1700">
              <a:latin typeface="Montserrat Black"/>
              <a:ea typeface="Montserrat Black"/>
              <a:cs typeface="Montserrat Black"/>
              <a:sym typeface="Montserrat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83"/>
          <p:cNvSpPr txBox="1"/>
          <p:nvPr>
            <p:ph type="title"/>
          </p:nvPr>
        </p:nvSpPr>
        <p:spPr>
          <a:xfrm>
            <a:off x="1122450" y="1610200"/>
            <a:ext cx="6899100" cy="285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latin typeface="Montserrat Black"/>
                <a:ea typeface="Montserrat Black"/>
                <a:cs typeface="Montserrat Black"/>
                <a:sym typeface="Montserrat Black"/>
              </a:rPr>
              <a:t>Thank You!</a:t>
            </a:r>
            <a:endParaRPr sz="7000">
              <a:latin typeface="Montserrat Black"/>
              <a:ea typeface="Montserrat Black"/>
              <a:cs typeface="Montserrat Black"/>
              <a:sym typeface="Montserrat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idx="4294967295" type="title"/>
          </p:nvPr>
        </p:nvSpPr>
        <p:spPr>
          <a:xfrm>
            <a:off x="1664750" y="272100"/>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Motivation</a:t>
            </a:r>
            <a:endParaRPr>
              <a:latin typeface="Montserrat Black"/>
              <a:ea typeface="Montserrat Black"/>
              <a:cs typeface="Montserrat Black"/>
              <a:sym typeface="Montserrat Black"/>
            </a:endParaRPr>
          </a:p>
        </p:txBody>
      </p:sp>
      <p:sp>
        <p:nvSpPr>
          <p:cNvPr id="497" name="Google Shape;497;p57"/>
          <p:cNvSpPr txBox="1"/>
          <p:nvPr/>
        </p:nvSpPr>
        <p:spPr>
          <a:xfrm>
            <a:off x="198750" y="549175"/>
            <a:ext cx="8746500" cy="426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Montserrat SemiBold"/>
              <a:ea typeface="Montserrat SemiBold"/>
              <a:cs typeface="Montserrat SemiBold"/>
              <a:sym typeface="Montserrat SemiBold"/>
            </a:endParaRPr>
          </a:p>
          <a:p>
            <a:pPr indent="0" lvl="0" marL="0" rtl="0" algn="just">
              <a:spcBef>
                <a:spcPts val="0"/>
              </a:spcBef>
              <a:spcAft>
                <a:spcPts val="0"/>
              </a:spcAft>
              <a:buNone/>
            </a:pPr>
            <a:r>
              <a:t/>
            </a:r>
            <a:endParaRPr b="1" sz="1600">
              <a:latin typeface="Montserrat"/>
              <a:ea typeface="Montserrat"/>
              <a:cs typeface="Montserrat"/>
              <a:sym typeface="Montserrat"/>
            </a:endParaRPr>
          </a:p>
          <a:p>
            <a:pPr indent="-292100" lvl="0" marL="457200" rtl="0" algn="just">
              <a:lnSpc>
                <a:spcPct val="150000"/>
              </a:lnSpc>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In 2020, unprecedented monsoon rains triggered catastrophic floods in Bangladesh, affecting over 5 million people and displacing millions from their homes. The devastating scenario resulted in a staggering economic loss exceeding $2 billion, </a:t>
            </a:r>
            <a:endParaRPr sz="1000">
              <a:solidFill>
                <a:schemeClr val="dk1"/>
              </a:solidFill>
              <a:latin typeface="Montserrat Medium"/>
              <a:ea typeface="Montserrat Medium"/>
              <a:cs typeface="Montserrat Medium"/>
              <a:sym typeface="Montserrat Medium"/>
            </a:endParaRPr>
          </a:p>
          <a:p>
            <a:pPr indent="-292100" lvl="0" marL="457200" rtl="0" algn="just">
              <a:lnSpc>
                <a:spcPct val="150000"/>
              </a:lnSpc>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In 2023, heavy monsoon rains led to severe flooding in Pakistan, impacting millions and causing a humanitarian crisis. The statistics paint a grim picture, with hundreds of lives lost, thousands displaced, and economic losses reaching alarming figures</a:t>
            </a:r>
            <a:endParaRPr sz="1000">
              <a:solidFill>
                <a:schemeClr val="dk1"/>
              </a:solidFill>
              <a:latin typeface="Montserrat Medium"/>
              <a:ea typeface="Montserrat Medium"/>
              <a:cs typeface="Montserrat Medium"/>
              <a:sym typeface="Montserrat Medium"/>
            </a:endParaRPr>
          </a:p>
          <a:p>
            <a:pPr indent="-292100" lvl="0" marL="457200" rtl="0" algn="just">
              <a:lnSpc>
                <a:spcPct val="150000"/>
              </a:lnSpc>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Bangladesh's flood management primarily relies on reactive measures, responding to floods as they occur rather than proactively predicting and preparing for them.</a:t>
            </a:r>
            <a:endParaRPr sz="1000">
              <a:solidFill>
                <a:schemeClr val="dk1"/>
              </a:solidFill>
              <a:latin typeface="Montserrat Medium"/>
              <a:ea typeface="Montserrat Medium"/>
              <a:cs typeface="Montserrat Medium"/>
              <a:sym typeface="Montserrat Medium"/>
            </a:endParaRPr>
          </a:p>
          <a:p>
            <a:pPr indent="-292100" lvl="0" marL="457200" rtl="0" algn="just">
              <a:lnSpc>
                <a:spcPct val="150000"/>
              </a:lnSpc>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This reactive approach often leads to delayed emergency responses, hindering the effectiveness of relief efforts and exacerbating the impact on affected communities.</a:t>
            </a:r>
            <a:endParaRPr sz="1000">
              <a:solidFill>
                <a:schemeClr val="dk1"/>
              </a:solidFill>
              <a:latin typeface="Montserrat Medium"/>
              <a:ea typeface="Montserrat Medium"/>
              <a:cs typeface="Montserrat Medium"/>
              <a:sym typeface="Montserrat Medium"/>
            </a:endParaRPr>
          </a:p>
          <a:p>
            <a:pPr indent="-292100" lvl="0" marL="457200" rtl="0" algn="just">
              <a:lnSpc>
                <a:spcPct val="150000"/>
              </a:lnSpc>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By harnessing the historical data of weather patterns, rainfall, and flood occurrences, we aim to breathe new life into information gathering dust for years.</a:t>
            </a:r>
            <a:endParaRPr sz="1000">
              <a:solidFill>
                <a:schemeClr val="dk1"/>
              </a:solidFill>
              <a:latin typeface="Montserrat Medium"/>
              <a:ea typeface="Montserrat Medium"/>
              <a:cs typeface="Montserrat Medium"/>
              <a:sym typeface="Montserrat Medium"/>
            </a:endParaRPr>
          </a:p>
          <a:p>
            <a:pPr indent="-292100" lvl="0" marL="457200" rtl="0" algn="just">
              <a:lnSpc>
                <a:spcPct val="150000"/>
              </a:lnSpc>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Our innovative approach transforms this dormant data into a valuable resource, leveraging the power of machine learning to extract hidden insights crucial for accurate flood prediction.</a:t>
            </a:r>
            <a:endParaRPr sz="1000">
              <a:solidFill>
                <a:schemeClr val="dk1"/>
              </a:solidFill>
              <a:latin typeface="Montserrat Medium"/>
              <a:ea typeface="Montserrat Medium"/>
              <a:cs typeface="Montserrat Medium"/>
              <a:sym typeface="Montserrat Medium"/>
            </a:endParaRPr>
          </a:p>
          <a:p>
            <a:pPr indent="-292100" lvl="0" marL="457200" rtl="0" algn="just">
              <a:lnSpc>
                <a:spcPct val="150000"/>
              </a:lnSpc>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Our aim  is to break away from reactive flood management with this model, we anticipate predicting, with meaningful accuracy, whether a region is at risk of flooding, allowing for timely and targeted preparedness measures to minimize the impact on communities.</a:t>
            </a:r>
            <a:endParaRPr sz="1000">
              <a:solidFill>
                <a:schemeClr val="dk1"/>
              </a:solidFill>
              <a:latin typeface="Montserrat Medium"/>
              <a:ea typeface="Montserrat Medium"/>
              <a:cs typeface="Montserrat Medium"/>
              <a:sym typeface="Montserrat Medium"/>
            </a:endParaRPr>
          </a:p>
          <a:p>
            <a:pPr indent="0" lvl="0" marL="0" rtl="0" algn="just">
              <a:lnSpc>
                <a:spcPct val="150000"/>
              </a:lnSpc>
              <a:spcBef>
                <a:spcPts val="0"/>
              </a:spcBef>
              <a:spcAft>
                <a:spcPts val="0"/>
              </a:spcAft>
              <a:buNone/>
            </a:pPr>
            <a:r>
              <a:t/>
            </a:r>
            <a:endParaRPr sz="10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8"/>
          <p:cNvSpPr txBox="1"/>
          <p:nvPr>
            <p:ph type="title"/>
          </p:nvPr>
        </p:nvSpPr>
        <p:spPr>
          <a:xfrm>
            <a:off x="1703825" y="445025"/>
            <a:ext cx="56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Black"/>
                <a:ea typeface="Montserrat Black"/>
                <a:cs typeface="Montserrat Black"/>
                <a:sym typeface="Montserrat Black"/>
              </a:rPr>
              <a:t>RELATED WORKS  </a:t>
            </a:r>
            <a:endParaRPr>
              <a:latin typeface="Montserrat Black"/>
              <a:ea typeface="Montserrat Black"/>
              <a:cs typeface="Montserrat Black"/>
              <a:sym typeface="Montserrat Black"/>
            </a:endParaRPr>
          </a:p>
        </p:txBody>
      </p:sp>
      <p:sp>
        <p:nvSpPr>
          <p:cNvPr id="503" name="Google Shape;503;p58"/>
          <p:cNvSpPr txBox="1"/>
          <p:nvPr/>
        </p:nvSpPr>
        <p:spPr>
          <a:xfrm>
            <a:off x="567175" y="1282000"/>
            <a:ext cx="8005200" cy="3201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Montserrat"/>
              <a:buChar char="❖"/>
            </a:pPr>
            <a:r>
              <a:rPr lang="en">
                <a:latin typeface="Montserrat"/>
                <a:ea typeface="Montserrat"/>
                <a:cs typeface="Montserrat"/>
                <a:sym typeface="Montserrat"/>
              </a:rPr>
              <a:t>Artificial </a:t>
            </a:r>
            <a:r>
              <a:rPr lang="en">
                <a:latin typeface="Montserrat"/>
                <a:ea typeface="Montserrat"/>
                <a:cs typeface="Montserrat"/>
                <a:sym typeface="Montserrat"/>
              </a:rPr>
              <a:t>n</a:t>
            </a:r>
            <a:r>
              <a:rPr lang="en">
                <a:latin typeface="Montserrat"/>
                <a:ea typeface="Montserrat"/>
                <a:cs typeface="Montserrat"/>
                <a:sym typeface="Montserrat"/>
              </a:rPr>
              <a:t>eural </a:t>
            </a:r>
            <a:r>
              <a:rPr lang="en">
                <a:latin typeface="Montserrat"/>
                <a:ea typeface="Montserrat"/>
                <a:cs typeface="Montserrat"/>
                <a:sym typeface="Montserrat"/>
              </a:rPr>
              <a:t>n</a:t>
            </a:r>
            <a:r>
              <a:rPr lang="en">
                <a:latin typeface="Montserrat"/>
                <a:ea typeface="Montserrat"/>
                <a:cs typeface="Montserrat"/>
                <a:sym typeface="Montserrat"/>
              </a:rPr>
              <a:t>etworks </a:t>
            </a:r>
            <a:r>
              <a:rPr lang="en">
                <a:latin typeface="Montserrat"/>
                <a:ea typeface="Montserrat"/>
                <a:cs typeface="Montserrat"/>
                <a:sym typeface="Montserrat"/>
              </a:rPr>
              <a:t>t</a:t>
            </a:r>
            <a:r>
              <a:rPr lang="en">
                <a:latin typeface="Montserrat"/>
                <a:ea typeface="Montserrat"/>
                <a:cs typeface="Montserrat"/>
                <a:sym typeface="Montserrat"/>
              </a:rPr>
              <a:t>echnology : ANN (Artificial Neural Networks)</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n">
                <a:latin typeface="Montserrat"/>
                <a:ea typeface="Montserrat"/>
                <a:cs typeface="Montserrat"/>
                <a:sym typeface="Montserrat"/>
              </a:rPr>
              <a:t>River </a:t>
            </a:r>
            <a:r>
              <a:rPr lang="en">
                <a:latin typeface="Montserrat"/>
                <a:ea typeface="Montserrat"/>
                <a:cs typeface="Montserrat"/>
                <a:sym typeface="Montserrat"/>
              </a:rPr>
              <a:t>f</a:t>
            </a:r>
            <a:r>
              <a:rPr lang="en">
                <a:latin typeface="Montserrat"/>
                <a:ea typeface="Montserrat"/>
                <a:cs typeface="Montserrat"/>
                <a:sym typeface="Montserrat"/>
              </a:rPr>
              <a:t>lood </a:t>
            </a:r>
            <a:r>
              <a:rPr lang="en">
                <a:latin typeface="Montserrat"/>
                <a:ea typeface="Montserrat"/>
                <a:cs typeface="Montserrat"/>
                <a:sym typeface="Montserrat"/>
              </a:rPr>
              <a:t>f</a:t>
            </a:r>
            <a:r>
              <a:rPr lang="en">
                <a:latin typeface="Montserrat"/>
                <a:ea typeface="Montserrat"/>
                <a:cs typeface="Montserrat"/>
                <a:sym typeface="Montserrat"/>
              </a:rPr>
              <a:t>orecasting with a </a:t>
            </a:r>
            <a:r>
              <a:rPr lang="en">
                <a:latin typeface="Montserrat"/>
                <a:ea typeface="Montserrat"/>
                <a:cs typeface="Montserrat"/>
                <a:sym typeface="Montserrat"/>
              </a:rPr>
              <a:t>n</a:t>
            </a:r>
            <a:r>
              <a:rPr lang="en">
                <a:latin typeface="Montserrat"/>
                <a:ea typeface="Montserrat"/>
                <a:cs typeface="Montserrat"/>
                <a:sym typeface="Montserrat"/>
              </a:rPr>
              <a:t>eural </a:t>
            </a:r>
            <a:r>
              <a:rPr lang="en">
                <a:latin typeface="Montserrat"/>
                <a:ea typeface="Montserrat"/>
                <a:cs typeface="Montserrat"/>
                <a:sym typeface="Montserrat"/>
              </a:rPr>
              <a:t>n</a:t>
            </a:r>
            <a:r>
              <a:rPr lang="en">
                <a:latin typeface="Montserrat"/>
                <a:ea typeface="Montserrat"/>
                <a:cs typeface="Montserrat"/>
                <a:sym typeface="Montserrat"/>
              </a:rPr>
              <a:t>etwork </a:t>
            </a:r>
            <a:r>
              <a:rPr lang="en">
                <a:latin typeface="Montserrat"/>
                <a:ea typeface="Montserrat"/>
                <a:cs typeface="Montserrat"/>
                <a:sym typeface="Montserrat"/>
              </a:rPr>
              <a:t>m</a:t>
            </a:r>
            <a:r>
              <a:rPr lang="en">
                <a:latin typeface="Montserrat"/>
                <a:ea typeface="Montserrat"/>
                <a:cs typeface="Montserrat"/>
                <a:sym typeface="Montserrat"/>
              </a:rPr>
              <a:t>odel Feed : Forward Neural Network</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n">
                <a:latin typeface="Montserrat"/>
                <a:ea typeface="Montserrat"/>
                <a:cs typeface="Montserrat"/>
                <a:sym typeface="Montserrat"/>
              </a:rPr>
              <a:t>Improved flood susceptibility mapping using a best first decision tree integrated with ensemble learning techniques : Decision Tree </a:t>
            </a:r>
            <a:r>
              <a:rPr lang="en">
                <a:solidFill>
                  <a:schemeClr val="dk1"/>
                </a:solidFill>
                <a:latin typeface="Montserrat"/>
                <a:ea typeface="Montserrat"/>
                <a:cs typeface="Montserrat"/>
                <a:sym typeface="Montserrat"/>
              </a:rPr>
              <a:t>Algorithms</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n">
                <a:latin typeface="Montserrat"/>
                <a:ea typeface="Montserrat"/>
                <a:cs typeface="Montserrat"/>
                <a:sym typeface="Montserrat"/>
              </a:rPr>
              <a:t>Typhoon flood forecasting using integrated two-stage support vector machine approach : Support Vector Machine (SVM)</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n">
                <a:latin typeface="Montserrat"/>
                <a:ea typeface="Montserrat"/>
                <a:cs typeface="Montserrat"/>
                <a:sym typeface="Montserrat"/>
              </a:rPr>
              <a:t>Evaluation of flood susceptibility mapping using logistic regression and gis conditioning factors : Logistic Regression</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n">
                <a:latin typeface="Montserrat"/>
                <a:ea typeface="Montserrat"/>
                <a:cs typeface="Montserrat"/>
                <a:sym typeface="Montserrat"/>
              </a:rPr>
              <a:t>Improved k-nearest neighbor weather generating model : K-Nearest Neighbor (K-NN)</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n">
                <a:latin typeface="Montserrat"/>
                <a:ea typeface="Montserrat"/>
                <a:cs typeface="Montserrat"/>
                <a:sym typeface="Montserrat"/>
              </a:rPr>
              <a:t>Flood detection using gradient boost machine learning approach : Gradient Boost Algorithm</a:t>
            </a:r>
            <a:br>
              <a:rPr lang="en">
                <a:latin typeface="Montserrat"/>
                <a:ea typeface="Montserrat"/>
                <a:cs typeface="Montserrat"/>
                <a:sym typeface="Montserrat"/>
              </a:rPr>
            </a:b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idx="4294967295"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WORKFLOW</a:t>
            </a:r>
            <a:endParaRPr>
              <a:latin typeface="Montserrat Black"/>
              <a:ea typeface="Montserrat Black"/>
              <a:cs typeface="Montserrat Black"/>
              <a:sym typeface="Montserrat Black"/>
            </a:endParaRPr>
          </a:p>
        </p:txBody>
      </p:sp>
      <p:pic>
        <p:nvPicPr>
          <p:cNvPr id="509" name="Google Shape;509;p59"/>
          <p:cNvPicPr preferRelativeResize="0"/>
          <p:nvPr/>
        </p:nvPicPr>
        <p:blipFill>
          <a:blip r:embed="rId3">
            <a:alphaModFix/>
          </a:blip>
          <a:stretch>
            <a:fillRect/>
          </a:stretch>
        </p:blipFill>
        <p:spPr>
          <a:xfrm>
            <a:off x="1835050" y="966075"/>
            <a:ext cx="5478375" cy="382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idx="4294967295" type="title"/>
          </p:nvPr>
        </p:nvSpPr>
        <p:spPr>
          <a:xfrm>
            <a:off x="1835050" y="337850"/>
            <a:ext cx="5491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DATASET DESCRIPTION</a:t>
            </a:r>
            <a:endParaRPr>
              <a:latin typeface="Montserrat Black"/>
              <a:ea typeface="Montserrat Black"/>
              <a:cs typeface="Montserrat Black"/>
              <a:sym typeface="Montserrat Black"/>
            </a:endParaRPr>
          </a:p>
        </p:txBody>
      </p:sp>
      <p:sp>
        <p:nvSpPr>
          <p:cNvPr id="515" name="Google Shape;515;p60"/>
          <p:cNvSpPr txBox="1"/>
          <p:nvPr>
            <p:ph idx="4294967295" type="title"/>
          </p:nvPr>
        </p:nvSpPr>
        <p:spPr>
          <a:xfrm>
            <a:off x="468850" y="843250"/>
            <a:ext cx="8224200" cy="385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Montserrat"/>
                <a:ea typeface="Montserrat"/>
                <a:cs typeface="Montserrat"/>
                <a:sym typeface="Montserrat"/>
              </a:rPr>
              <a:t>Dataset ~ weather data from multiple weather observation stations across Bangladesh since 1990</a:t>
            </a:r>
            <a:endParaRPr b="1" sz="1600">
              <a:latin typeface="Montserrat"/>
              <a:ea typeface="Montserrat"/>
              <a:cs typeface="Montserrat"/>
              <a:sym typeface="Montserrat"/>
            </a:endParaRPr>
          </a:p>
          <a:p>
            <a:pPr indent="0" lvl="0" marL="0" rtl="0" algn="just">
              <a:spcBef>
                <a:spcPts val="0"/>
              </a:spcBef>
              <a:spcAft>
                <a:spcPts val="0"/>
              </a:spcAft>
              <a:buNone/>
            </a:pPr>
            <a:r>
              <a:t/>
            </a:r>
            <a:endParaRPr b="1" sz="16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sz="1300">
                <a:latin typeface="Montserrat"/>
                <a:ea typeface="Montserrat"/>
                <a:cs typeface="Montserrat"/>
                <a:sym typeface="Montserrat"/>
              </a:rPr>
              <a:t>200,000 data points, various weather parameters</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sz="1300">
                <a:latin typeface="Montserrat"/>
                <a:ea typeface="Montserrat"/>
                <a:cs typeface="Montserrat"/>
                <a:sym typeface="Montserrat"/>
              </a:rPr>
              <a:t>Collected from Bangladesh Meteorological Department (BMD) and Bangladesh Water Development Board (BWDB)</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sz="1300">
                <a:latin typeface="Montserrat"/>
                <a:ea typeface="Montserrat"/>
                <a:cs typeface="Montserrat"/>
                <a:sym typeface="Montserrat"/>
              </a:rPr>
              <a:t>Features included rainfall, humidity, maximum, minimum and average temperature, wind speed and direction, cloud amount, maximum, minimum and average water level, danger level, date and a binary flood value</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sz="1300">
                <a:latin typeface="Montserrat"/>
                <a:ea typeface="Montserrat"/>
                <a:cs typeface="Montserrat"/>
                <a:sym typeface="Montserrat"/>
              </a:rPr>
              <a:t>Water level exceeding danger level would cause a flood</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sz="1300">
                <a:latin typeface="Montserrat"/>
                <a:ea typeface="Montserrat"/>
                <a:cs typeface="Montserrat"/>
                <a:sym typeface="Montserrat"/>
              </a:rPr>
              <a:t>Danger Level:</a:t>
            </a:r>
            <a:endParaRPr sz="1300">
              <a:latin typeface="Montserrat"/>
              <a:ea typeface="Montserrat"/>
              <a:cs typeface="Montserrat"/>
              <a:sym typeface="Montserrat"/>
            </a:endParaRPr>
          </a:p>
          <a:p>
            <a:pPr indent="-311150" lvl="1" marL="914400" rtl="0" algn="just">
              <a:spcBef>
                <a:spcPts val="0"/>
              </a:spcBef>
              <a:spcAft>
                <a:spcPts val="0"/>
              </a:spcAft>
              <a:buSzPts val="1300"/>
              <a:buFont typeface="Montserrat"/>
              <a:buChar char="➢"/>
            </a:pPr>
            <a:r>
              <a:rPr lang="en" sz="1300">
                <a:latin typeface="Montserrat"/>
                <a:ea typeface="Montserrat"/>
                <a:cs typeface="Montserrat"/>
                <a:sym typeface="Montserrat"/>
              </a:rPr>
              <a:t>of rivers with no embankment - same as annual average flood level</a:t>
            </a:r>
            <a:endParaRPr sz="1300">
              <a:latin typeface="Montserrat"/>
              <a:ea typeface="Montserrat"/>
              <a:cs typeface="Montserrat"/>
              <a:sym typeface="Montserrat"/>
            </a:endParaRPr>
          </a:p>
          <a:p>
            <a:pPr indent="-311150" lvl="1" marL="914400" rtl="0" algn="just">
              <a:spcBef>
                <a:spcPts val="0"/>
              </a:spcBef>
              <a:spcAft>
                <a:spcPts val="0"/>
              </a:spcAft>
              <a:buSzPts val="1300"/>
              <a:buFont typeface="Montserrat"/>
              <a:buChar char="➢"/>
            </a:pPr>
            <a:r>
              <a:rPr lang="en" sz="1300">
                <a:latin typeface="Montserrat"/>
                <a:ea typeface="Montserrat"/>
                <a:cs typeface="Montserrat"/>
                <a:sym typeface="Montserrat"/>
              </a:rPr>
              <a:t>of rivers with embankment -  fixed slightly below design flood level</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sz="1300">
                <a:latin typeface="Montserrat"/>
                <a:ea typeface="Montserrat"/>
                <a:cs typeface="Montserrat"/>
                <a:sym typeface="Montserrat"/>
              </a:rPr>
              <a:t>Binary value of 1 indicating a flood and 0 for no flood</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sz="1300">
                <a:latin typeface="Montserrat"/>
                <a:ea typeface="Montserrat"/>
                <a:cs typeface="Montserrat"/>
                <a:sym typeface="Montserrat"/>
              </a:rPr>
              <a:t>Random sampling across four basins ~ Brahmaputra, Ganges, Meghna and South East Hill Basin.</a:t>
            </a:r>
            <a:endParaRPr sz="130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sz="1300">
                <a:latin typeface="Montserrat"/>
                <a:ea typeface="Montserrat"/>
                <a:cs typeface="Montserrat"/>
                <a:sym typeface="Montserrat"/>
              </a:rPr>
              <a:t>Consisted of 219,602 rows in total - Brahmaputra with the highest of 86,004 rows, South East Hill with 60,858 rows, Ganges and Meghna close with 36,828 and 35,912 rows respectively.</a:t>
            </a:r>
            <a:endParaRPr sz="13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id="520" name="Google Shape;520;p61"/>
          <p:cNvPicPr preferRelativeResize="0"/>
          <p:nvPr/>
        </p:nvPicPr>
        <p:blipFill>
          <a:blip r:embed="rId3">
            <a:alphaModFix/>
          </a:blip>
          <a:stretch>
            <a:fillRect/>
          </a:stretch>
        </p:blipFill>
        <p:spPr>
          <a:xfrm>
            <a:off x="2970650" y="394075"/>
            <a:ext cx="2951762" cy="4014100"/>
          </a:xfrm>
          <a:prstGeom prst="rect">
            <a:avLst/>
          </a:prstGeom>
          <a:noFill/>
          <a:ln>
            <a:noFill/>
          </a:ln>
        </p:spPr>
      </p:pic>
      <p:sp>
        <p:nvSpPr>
          <p:cNvPr id="521" name="Google Shape;521;p61"/>
          <p:cNvSpPr txBox="1"/>
          <p:nvPr/>
        </p:nvSpPr>
        <p:spPr>
          <a:xfrm>
            <a:off x="4460825" y="526325"/>
            <a:ext cx="398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sp>
        <p:nvSpPr>
          <p:cNvPr id="522" name="Google Shape;522;p61"/>
          <p:cNvSpPr txBox="1"/>
          <p:nvPr/>
        </p:nvSpPr>
        <p:spPr>
          <a:xfrm>
            <a:off x="-166275" y="4408175"/>
            <a:ext cx="916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Montserrat"/>
                <a:ea typeface="Montserrat"/>
                <a:cs typeface="Montserrat"/>
                <a:sym typeface="Montserrat"/>
              </a:rPr>
              <a:t>Fig: Basin Map of Bangladesh with water-level gauge stations</a:t>
            </a:r>
            <a:endParaRPr sz="1800">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2"/>
          <p:cNvSpPr txBox="1"/>
          <p:nvPr>
            <p:ph idx="4294967295" type="title"/>
          </p:nvPr>
        </p:nvSpPr>
        <p:spPr>
          <a:xfrm>
            <a:off x="924225" y="337125"/>
            <a:ext cx="7300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Black"/>
                <a:ea typeface="Montserrat Black"/>
                <a:cs typeface="Montserrat Black"/>
                <a:sym typeface="Montserrat Black"/>
              </a:rPr>
              <a:t>DATASET PRE-PROCESSING</a:t>
            </a:r>
            <a:endParaRPr>
              <a:latin typeface="Montserrat Black"/>
              <a:ea typeface="Montserrat Black"/>
              <a:cs typeface="Montserrat Black"/>
              <a:sym typeface="Montserrat Black"/>
            </a:endParaRPr>
          </a:p>
        </p:txBody>
      </p:sp>
      <p:pic>
        <p:nvPicPr>
          <p:cNvPr id="528" name="Google Shape;528;p62"/>
          <p:cNvPicPr preferRelativeResize="0"/>
          <p:nvPr/>
        </p:nvPicPr>
        <p:blipFill>
          <a:blip r:embed="rId3">
            <a:alphaModFix/>
          </a:blip>
          <a:stretch>
            <a:fillRect/>
          </a:stretch>
        </p:blipFill>
        <p:spPr>
          <a:xfrm>
            <a:off x="5056650" y="2767100"/>
            <a:ext cx="3488451" cy="1808174"/>
          </a:xfrm>
          <a:prstGeom prst="rect">
            <a:avLst/>
          </a:prstGeom>
          <a:noFill/>
          <a:ln>
            <a:noFill/>
          </a:ln>
        </p:spPr>
      </p:pic>
      <p:pic>
        <p:nvPicPr>
          <p:cNvPr id="529" name="Google Shape;529;p62"/>
          <p:cNvPicPr preferRelativeResize="0"/>
          <p:nvPr/>
        </p:nvPicPr>
        <p:blipFill>
          <a:blip r:embed="rId4">
            <a:alphaModFix/>
          </a:blip>
          <a:stretch>
            <a:fillRect/>
          </a:stretch>
        </p:blipFill>
        <p:spPr>
          <a:xfrm>
            <a:off x="5056650" y="1227375"/>
            <a:ext cx="3488450" cy="1427275"/>
          </a:xfrm>
          <a:prstGeom prst="rect">
            <a:avLst/>
          </a:prstGeom>
          <a:noFill/>
          <a:ln>
            <a:noFill/>
          </a:ln>
        </p:spPr>
      </p:pic>
      <p:sp>
        <p:nvSpPr>
          <p:cNvPr id="530" name="Google Shape;530;p62"/>
          <p:cNvSpPr txBox="1"/>
          <p:nvPr/>
        </p:nvSpPr>
        <p:spPr>
          <a:xfrm>
            <a:off x="396225" y="1173725"/>
            <a:ext cx="4485600" cy="3401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Parsing Data</a:t>
            </a:r>
            <a:endParaRPr b="1" sz="1800">
              <a:solidFill>
                <a:schemeClr val="dk2"/>
              </a:solidFill>
              <a:latin typeface="Montserrat"/>
              <a:ea typeface="Montserrat"/>
              <a:cs typeface="Montserrat"/>
              <a:sym typeface="Montserrat"/>
            </a:endParaRPr>
          </a:p>
          <a:p>
            <a:pPr indent="-323850" lvl="1" marL="914400" rtl="0" algn="just">
              <a:spcBef>
                <a:spcPts val="0"/>
              </a:spcBef>
              <a:spcAft>
                <a:spcPts val="0"/>
              </a:spcAft>
              <a:buClr>
                <a:schemeClr val="dk2"/>
              </a:buClr>
              <a:buSzPts val="1500"/>
              <a:buFont typeface="Montserrat"/>
              <a:buChar char="➢"/>
            </a:pPr>
            <a:r>
              <a:rPr lang="en" sz="1500">
                <a:solidFill>
                  <a:schemeClr val="dk2"/>
                </a:solidFill>
                <a:latin typeface="Montserrat"/>
                <a:ea typeface="Montserrat"/>
                <a:cs typeface="Montserrat"/>
                <a:sym typeface="Montserrat"/>
              </a:rPr>
              <a:t>The dataset received from BMD was 8 files for each of the parameters</a:t>
            </a:r>
            <a:endParaRPr sz="1500">
              <a:solidFill>
                <a:schemeClr val="dk2"/>
              </a:solidFill>
              <a:latin typeface="Montserrat"/>
              <a:ea typeface="Montserrat"/>
              <a:cs typeface="Montserrat"/>
              <a:sym typeface="Montserrat"/>
            </a:endParaRPr>
          </a:p>
          <a:p>
            <a:pPr indent="-323850" lvl="1" marL="914400" rtl="0" algn="just">
              <a:spcBef>
                <a:spcPts val="0"/>
              </a:spcBef>
              <a:spcAft>
                <a:spcPts val="0"/>
              </a:spcAft>
              <a:buClr>
                <a:schemeClr val="dk2"/>
              </a:buClr>
              <a:buSzPts val="1500"/>
              <a:buFont typeface="Montserrat"/>
              <a:buChar char="➢"/>
            </a:pPr>
            <a:r>
              <a:rPr lang="en" sz="1500">
                <a:solidFill>
                  <a:schemeClr val="dk2"/>
                </a:solidFill>
                <a:latin typeface="Montserrat"/>
                <a:ea typeface="Montserrat"/>
                <a:cs typeface="Montserrat"/>
                <a:sym typeface="Montserrat"/>
              </a:rPr>
              <a:t>The dataset received from BWDB was 11 files for each of the stations</a:t>
            </a:r>
            <a:endParaRPr sz="1500">
              <a:solidFill>
                <a:schemeClr val="dk2"/>
              </a:solidFill>
              <a:latin typeface="Montserrat"/>
              <a:ea typeface="Montserrat"/>
              <a:cs typeface="Montserrat"/>
              <a:sym typeface="Montserrat"/>
            </a:endParaRPr>
          </a:p>
          <a:p>
            <a:pPr indent="-323850" lvl="1" marL="914400" rtl="0" algn="just">
              <a:spcBef>
                <a:spcPts val="0"/>
              </a:spcBef>
              <a:spcAft>
                <a:spcPts val="0"/>
              </a:spcAft>
              <a:buClr>
                <a:schemeClr val="dk2"/>
              </a:buClr>
              <a:buSzPts val="1500"/>
              <a:buFont typeface="Montserrat"/>
              <a:buChar char="➢"/>
            </a:pPr>
            <a:r>
              <a:rPr lang="en" sz="1500">
                <a:solidFill>
                  <a:schemeClr val="dk2"/>
                </a:solidFill>
                <a:latin typeface="Montserrat"/>
                <a:ea typeface="Montserrat"/>
                <a:cs typeface="Montserrat"/>
                <a:sym typeface="Montserrat"/>
              </a:rPr>
              <a:t>Each file was distinctly formatted by the respective organization</a:t>
            </a:r>
            <a:endParaRPr sz="1500">
              <a:solidFill>
                <a:schemeClr val="dk2"/>
              </a:solidFill>
              <a:latin typeface="Montserrat"/>
              <a:ea typeface="Montserrat"/>
              <a:cs typeface="Montserrat"/>
              <a:sym typeface="Montserrat"/>
            </a:endParaRPr>
          </a:p>
          <a:p>
            <a:pPr indent="-323850" lvl="1" marL="914400" rtl="0" algn="just">
              <a:spcBef>
                <a:spcPts val="0"/>
              </a:spcBef>
              <a:spcAft>
                <a:spcPts val="0"/>
              </a:spcAft>
              <a:buClr>
                <a:schemeClr val="dk2"/>
              </a:buClr>
              <a:buSzPts val="1500"/>
              <a:buFont typeface="Montserrat"/>
              <a:buChar char="➢"/>
            </a:pPr>
            <a:r>
              <a:rPr lang="en" sz="1500">
                <a:solidFill>
                  <a:schemeClr val="dk2"/>
                </a:solidFill>
                <a:latin typeface="Montserrat"/>
                <a:ea typeface="Montserrat"/>
                <a:cs typeface="Montserrat"/>
                <a:sym typeface="Montserrat"/>
              </a:rPr>
              <a:t>Each file was parsed to extract data by station and date</a:t>
            </a:r>
            <a:endParaRPr sz="1500">
              <a:solidFill>
                <a:schemeClr val="dk2"/>
              </a:solidFill>
              <a:latin typeface="Montserrat"/>
              <a:ea typeface="Montserrat"/>
              <a:cs typeface="Montserrat"/>
              <a:sym typeface="Montserrat"/>
            </a:endParaRPr>
          </a:p>
          <a:p>
            <a:pPr indent="-323850" lvl="1" marL="914400" rtl="0" algn="just">
              <a:spcBef>
                <a:spcPts val="0"/>
              </a:spcBef>
              <a:spcAft>
                <a:spcPts val="0"/>
              </a:spcAft>
              <a:buClr>
                <a:schemeClr val="dk2"/>
              </a:buClr>
              <a:buSzPts val="1500"/>
              <a:buFont typeface="Montserrat"/>
              <a:buChar char="➢"/>
            </a:pPr>
            <a:r>
              <a:rPr lang="en" sz="1500">
                <a:solidFill>
                  <a:schemeClr val="dk2"/>
                </a:solidFill>
                <a:latin typeface="Montserrat"/>
                <a:ea typeface="Montserrat"/>
                <a:cs typeface="Montserrat"/>
                <a:sym typeface="Montserrat"/>
              </a:rPr>
              <a:t>The nested list is used to combine the data </a:t>
            </a:r>
            <a:endParaRPr sz="1500">
              <a:solidFill>
                <a:schemeClr val="dk2"/>
              </a:solidFill>
              <a:latin typeface="Montserrat"/>
              <a:ea typeface="Montserrat"/>
              <a:cs typeface="Montserrat"/>
              <a:sym typeface="Montserrat"/>
            </a:endParaRPr>
          </a:p>
          <a:p>
            <a:pPr indent="-323850" lvl="1" marL="914400" rtl="0" algn="just">
              <a:spcBef>
                <a:spcPts val="0"/>
              </a:spcBef>
              <a:spcAft>
                <a:spcPts val="0"/>
              </a:spcAft>
              <a:buClr>
                <a:schemeClr val="dk2"/>
              </a:buClr>
              <a:buSzPts val="1500"/>
              <a:buFont typeface="Montserrat"/>
              <a:buChar char="➢"/>
            </a:pPr>
            <a:r>
              <a:rPr lang="en" sz="1500">
                <a:solidFill>
                  <a:schemeClr val="dk2"/>
                </a:solidFill>
                <a:latin typeface="Montserrat"/>
                <a:ea typeface="Montserrat"/>
                <a:cs typeface="Montserrat"/>
                <a:sym typeface="Montserrat"/>
              </a:rPr>
              <a:t>Final Dataset is created </a:t>
            </a:r>
            <a:r>
              <a:rPr lang="en" sz="1500">
                <a:solidFill>
                  <a:schemeClr val="dk2"/>
                </a:solidFill>
                <a:latin typeface="Montserrat"/>
                <a:ea typeface="Montserrat"/>
                <a:cs typeface="Montserrat"/>
                <a:sym typeface="Montserrat"/>
              </a:rPr>
              <a:t>upon parsing all files</a:t>
            </a:r>
            <a:endParaRPr sz="1500">
              <a:solidFill>
                <a:schemeClr val="dk2"/>
              </a:solidFill>
              <a:latin typeface="Montserrat"/>
              <a:ea typeface="Montserrat"/>
              <a:cs typeface="Montserrat"/>
              <a:sym typeface="Montserrat"/>
            </a:endParaRPr>
          </a:p>
          <a:p>
            <a:pPr indent="0" lvl="0" marL="0" rtl="0" algn="just">
              <a:spcBef>
                <a:spcPts val="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