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C7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6"/>
    <p:restoredTop sz="94613"/>
  </p:normalViewPr>
  <p:slideViewPr>
    <p:cSldViewPr snapToGrid="0" snapToObjects="1">
      <p:cViewPr varScale="1">
        <p:scale>
          <a:sx n="113" d="100"/>
          <a:sy n="113" d="100"/>
        </p:scale>
        <p:origin x="184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1E2CF-F636-8649-93B1-EE8721C142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B1892A-EFFC-9149-85C2-B4FCE34D56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3DA3EE-0795-664E-8CC7-349F3D160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ECDE3-015E-F54B-B71B-89205DEC9A84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8A9ACD-2B93-D243-878A-9EC253DAB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5C13A-7A85-1A44-B2A6-95548D46F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8597-21DC-4949-BC42-1AC87B0D2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595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2EDBF-95D1-EA43-A871-4174E1E92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395E86-A588-C84F-B7A2-2246BD17F2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2830C-AAB4-8248-A46B-F6AE6A47C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ECDE3-015E-F54B-B71B-89205DEC9A84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C90B43-4033-AC4E-8DA5-C669BAFA2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4BAC43-604E-7244-9119-8B71AFB2A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8597-21DC-4949-BC42-1AC87B0D2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205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9A775E-00D0-6D4B-A03C-90B88B106C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CD141E-F906-524E-BA01-06288FCCC0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FB1CD5-26A3-E24E-A11B-49A41462F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ECDE3-015E-F54B-B71B-89205DEC9A84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CC1458-F71E-E74F-9749-9F41428C4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64B082-75D8-2949-BD3C-04E2E6C0B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8597-21DC-4949-BC42-1AC87B0D2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547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07A72-BDA2-A843-831C-40792D355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D7443-4551-4843-BA19-6F9B14D17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BC7D03-84A7-DF4E-B64A-7F4152FE2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ECDE3-015E-F54B-B71B-89205DEC9A84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077D75-416A-A940-B98F-3F21ACF42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EEF17-4F1E-9A4B-8264-84372D67F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8597-21DC-4949-BC42-1AC87B0D2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148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12454-2811-144D-B515-140AE4831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226962-FDA7-DD46-802B-B860B3A697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18586F-3F4A-4344-BB01-641BF20FD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ECDE3-015E-F54B-B71B-89205DEC9A84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458FA7-1074-CC44-9B2B-047F20FF1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643EA-CFD2-C541-A54E-7F54D1B03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8597-21DC-4949-BC42-1AC87B0D2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188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94F83-3D5B-5240-B8BA-02EDF049E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FD445-EF23-FF43-9B44-3436B83F9A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3694C7-86F1-4D46-885A-FAF4D878D9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CD157B-48DD-FE4E-9178-93A9872E9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ECDE3-015E-F54B-B71B-89205DEC9A84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4B6085-2558-2446-9264-FC57A2CCB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1F0B35-8475-0249-B201-46A04237B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8597-21DC-4949-BC42-1AC87B0D2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740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5D0B2-AA0E-CE4B-99A6-8BF8DA651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5A6ACA-B6B8-AD42-B7E5-F780D2D2A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AB5227-D3EE-6244-8D74-68D1EC181E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9A4BFF-AE11-9E47-867C-B48E4A332A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66B89B-775B-3C47-AA30-687710D918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1E836C-E3B5-4A4C-9E24-4E578D9A2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ECDE3-015E-F54B-B71B-89205DEC9A84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2824A4-E72F-3345-AFC9-D6A4907A9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50D32C-C0F0-4040-A7F3-C9DBC8153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8597-21DC-4949-BC42-1AC87B0D2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32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B7D1F-BF0C-EC46-8166-A470F3B19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74867E-A6F0-244A-90D5-D7F465D63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ECDE3-015E-F54B-B71B-89205DEC9A84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685BF1-F0C5-F646-9862-5B6200487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456DE3-336F-6B4A-B203-4EE269800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8597-21DC-4949-BC42-1AC87B0D2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447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3E5140-D702-3045-B6E7-7020EB53C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ECDE3-015E-F54B-B71B-89205DEC9A84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3DFFE2-061A-264F-8AD2-81F4A5FFB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6AF320-449A-B049-A7E4-11FE3A927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8597-21DC-4949-BC42-1AC87B0D2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649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E7F5A-93A3-0042-BC1F-17E88F82E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AA056-C02D-EC47-B9C1-D17136B21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095B64-FD35-1448-A3C4-2004ED0053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4CD41A-9848-F348-B6FA-D8C8337A7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ECDE3-015E-F54B-B71B-89205DEC9A84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50429B-E973-8C44-88D7-72C7568ED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C137FD-1FC9-C042-9F1B-4A86B600B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8597-21DC-4949-BC42-1AC87B0D2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932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D5CC5-B604-2B4D-BC2F-8024C9D52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B1791E-4975-334F-A1BD-8DA6CB6559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AB656A-6F90-6D4C-BEB8-F3F6CD482C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D7172B-F1B9-0D4E-9328-36C58EE42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ECDE3-015E-F54B-B71B-89205DEC9A84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090D25-C44E-784B-BEF9-800000604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DABF87-F8A0-344C-A973-7ED2B3C2C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8597-21DC-4949-BC42-1AC87B0D2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538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E26A6A-0F7A-6746-8A1D-EB38346BD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478BFB-29EE-7343-A04F-634DA03AE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46E96E-33F6-F54B-AD9E-2184652EAE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ECDE3-015E-F54B-B71B-89205DEC9A84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2F202-0CAF-3047-B38F-90DE3190ED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11ECB-1B80-7D47-9E58-14A4601BFE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08597-21DC-4949-BC42-1AC87B0D2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954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A22169DF-8229-2443-8CCA-1BBF50F3D237}"/>
              </a:ext>
            </a:extLst>
          </p:cNvPr>
          <p:cNvGrpSpPr/>
          <p:nvPr/>
        </p:nvGrpSpPr>
        <p:grpSpPr>
          <a:xfrm>
            <a:off x="1465002" y="1720850"/>
            <a:ext cx="7315200" cy="4572000"/>
            <a:chOff x="1465002" y="1720850"/>
            <a:chExt cx="7315200" cy="4572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A2A78CC-6A1D-4A40-8896-8A909A7F8B3C}"/>
                </a:ext>
              </a:extLst>
            </p:cNvPr>
            <p:cNvSpPr/>
            <p:nvPr/>
          </p:nvSpPr>
          <p:spPr>
            <a:xfrm>
              <a:off x="1465002" y="1720850"/>
              <a:ext cx="7315200" cy="45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8BBB13E-E4F7-7142-A545-AF94D707BB51}"/>
                </a:ext>
              </a:extLst>
            </p:cNvPr>
            <p:cNvGrpSpPr/>
            <p:nvPr/>
          </p:nvGrpSpPr>
          <p:grpSpPr>
            <a:xfrm>
              <a:off x="1693602" y="1720850"/>
              <a:ext cx="6858000" cy="4572000"/>
              <a:chOff x="155088" y="1822450"/>
              <a:chExt cx="7005638" cy="4670425"/>
            </a:xfrm>
            <a:solidFill>
              <a:schemeClr val="bg1"/>
            </a:solidFill>
          </p:grpSpPr>
          <p:pic>
            <p:nvPicPr>
              <p:cNvPr id="4" name="Content Placeholder 4">
                <a:extLst>
                  <a:ext uri="{FF2B5EF4-FFF2-40B4-BE49-F238E27FC236}">
                    <a16:creationId xmlns:a16="http://schemas.microsoft.com/office/drawing/2014/main" id="{4BED8BAF-AE84-F640-A99F-3B4D90B07F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55088" y="1822450"/>
                <a:ext cx="7005638" cy="4670425"/>
              </a:xfrm>
              <a:prstGeom prst="rect">
                <a:avLst/>
              </a:prstGeom>
              <a:grpFill/>
              <a:ln>
                <a:noFill/>
              </a:ln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B33D27A-E38A-7E43-8857-D5A651C41AE9}"/>
                  </a:ext>
                </a:extLst>
              </p:cNvPr>
              <p:cNvSpPr txBox="1"/>
              <p:nvPr/>
            </p:nvSpPr>
            <p:spPr>
              <a:xfrm>
                <a:off x="3883574" y="3813657"/>
                <a:ext cx="1640193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82C5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Americans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4E14B55-A33C-574B-8D4F-116E103BA699}"/>
                  </a:ext>
                </a:extLst>
              </p:cNvPr>
              <p:cNvSpPr txBox="1"/>
              <p:nvPr/>
            </p:nvSpPr>
            <p:spPr>
              <a:xfrm>
                <a:off x="3145845" y="3213541"/>
                <a:ext cx="1982274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FFA65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South Asians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E6A2BCA-770C-A144-97EC-D22A81D47BC7}"/>
                  </a:ext>
                </a:extLst>
              </p:cNvPr>
              <p:cNvSpPr txBox="1"/>
              <p:nvPr/>
            </p:nvSpPr>
            <p:spPr>
              <a:xfrm>
                <a:off x="2486266" y="2645268"/>
                <a:ext cx="1297150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EC606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Africans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9FAC140-7F23-1D4F-8D8C-9D0902938543}"/>
                  </a:ext>
                </a:extLst>
              </p:cNvPr>
              <p:cNvSpPr txBox="1"/>
              <p:nvPr/>
            </p:nvSpPr>
            <p:spPr>
              <a:xfrm>
                <a:off x="1381366" y="2200347"/>
                <a:ext cx="1793120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B783B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East Asians</a:t>
                </a: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336EBD9-DC30-7E44-A695-C0B9E4841973}"/>
                  </a:ext>
                </a:extLst>
              </p:cNvPr>
              <p:cNvSpPr txBox="1"/>
              <p:nvPr/>
            </p:nvSpPr>
            <p:spPr>
              <a:xfrm>
                <a:off x="5138850" y="4160634"/>
                <a:ext cx="1675459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709EC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Europeans</a:t>
                </a:r>
              </a:p>
            </p:txBody>
          </p:sp>
        </p:grp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1A822AE-8C11-E546-9356-A2E92D0119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19056" y="4122030"/>
              <a:ext cx="255750" cy="432510"/>
            </a:xfrm>
            <a:prstGeom prst="line">
              <a:avLst/>
            </a:prstGeom>
            <a:solidFill>
              <a:schemeClr val="bg1"/>
            </a:solidFill>
            <a:ln>
              <a:solidFill>
                <a:srgbClr val="85C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43747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>
            <a:extLst>
              <a:ext uri="{FF2B5EF4-FFF2-40B4-BE49-F238E27FC236}">
                <a16:creationId xmlns:a16="http://schemas.microsoft.com/office/drawing/2014/main" id="{CD0E079B-3AB1-E845-B859-1F9DDB006697}"/>
              </a:ext>
            </a:extLst>
          </p:cNvPr>
          <p:cNvGrpSpPr/>
          <p:nvPr/>
        </p:nvGrpSpPr>
        <p:grpSpPr>
          <a:xfrm>
            <a:off x="1124984" y="1569902"/>
            <a:ext cx="9939528" cy="4974336"/>
            <a:chOff x="1124984" y="1569902"/>
            <a:chExt cx="9939528" cy="4974336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893B980-3BE0-AF44-A72B-68E847FBFE02}"/>
                </a:ext>
              </a:extLst>
            </p:cNvPr>
            <p:cNvSpPr/>
            <p:nvPr/>
          </p:nvSpPr>
          <p:spPr>
            <a:xfrm>
              <a:off x="1124984" y="1569902"/>
              <a:ext cx="9939528" cy="4974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A71DDAFB-C1F0-0A49-B352-D0A3225808E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24984" y="1756497"/>
              <a:ext cx="9939528" cy="4570848"/>
              <a:chOff x="12959" y="0"/>
              <a:chExt cx="9144000" cy="4205013"/>
            </a:xfrm>
          </p:grpSpPr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A65C25FB-10C5-0C4B-BCE4-E328972077FC}"/>
                  </a:ext>
                </a:extLst>
              </p:cNvPr>
              <p:cNvSpPr/>
              <p:nvPr/>
            </p:nvSpPr>
            <p:spPr>
              <a:xfrm>
                <a:off x="7281335" y="2166344"/>
                <a:ext cx="355601" cy="338054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  <a:softEdge rad="38100"/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0B2D57E6-E103-AA48-871D-69923C71DB19}"/>
                  </a:ext>
                </a:extLst>
              </p:cNvPr>
              <p:cNvSpPr/>
              <p:nvPr/>
            </p:nvSpPr>
            <p:spPr>
              <a:xfrm>
                <a:off x="2959099" y="1860550"/>
                <a:ext cx="512062" cy="510032"/>
              </a:xfrm>
              <a:prstGeom prst="ellipse">
                <a:avLst/>
              </a:prstGeom>
              <a:solidFill>
                <a:srgbClr val="008000"/>
              </a:solidFill>
              <a:ln>
                <a:noFill/>
              </a:ln>
              <a:effectLst>
                <a:softEdge rad="63500"/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EC155CD3-88B1-5547-B233-5EEF0FFC652E}"/>
                  </a:ext>
                </a:extLst>
              </p:cNvPr>
              <p:cNvSpPr/>
              <p:nvPr/>
            </p:nvSpPr>
            <p:spPr>
              <a:xfrm>
                <a:off x="792343" y="2744359"/>
                <a:ext cx="1007136" cy="907057"/>
              </a:xfrm>
              <a:prstGeom prst="ellipse">
                <a:avLst/>
              </a:prstGeom>
              <a:solidFill>
                <a:srgbClr val="FF6600"/>
              </a:solidFill>
              <a:ln>
                <a:noFill/>
              </a:ln>
              <a:effectLst>
                <a:innerShdw blurRad="342900" dist="50800" dir="13500000">
                  <a:schemeClr val="bg1">
                    <a:alpha val="50000"/>
                  </a:schemeClr>
                </a:innerShdw>
                <a:softEdge rad="101600"/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ACEB9DE6-1B2F-874D-96E3-15A31D2636D6}"/>
                  </a:ext>
                </a:extLst>
              </p:cNvPr>
              <p:cNvSpPr/>
              <p:nvPr/>
            </p:nvSpPr>
            <p:spPr>
              <a:xfrm>
                <a:off x="1119525" y="1393794"/>
                <a:ext cx="1187594" cy="1199103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>
                <a:innerShdw blurRad="342900" dist="50800" dir="13500000">
                  <a:schemeClr val="bg1">
                    <a:alpha val="50000"/>
                  </a:schemeClr>
                </a:innerShdw>
                <a:softEdge rad="101600"/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57" name="Freeform 56">
                <a:extLst>
                  <a:ext uri="{FF2B5EF4-FFF2-40B4-BE49-F238E27FC236}">
                    <a16:creationId xmlns:a16="http://schemas.microsoft.com/office/drawing/2014/main" id="{AA607CF8-9272-384F-8CF4-EB2E4D0CF742}"/>
                  </a:ext>
                </a:extLst>
              </p:cNvPr>
              <p:cNvSpPr/>
              <p:nvPr/>
            </p:nvSpPr>
            <p:spPr>
              <a:xfrm>
                <a:off x="1399117" y="1393794"/>
                <a:ext cx="884126" cy="873980"/>
              </a:xfrm>
              <a:custGeom>
                <a:avLst/>
                <a:gdLst>
                  <a:gd name="connsiteX0" fmla="*/ 0 w 800100"/>
                  <a:gd name="connsiteY0" fmla="*/ 133350 h 730250"/>
                  <a:gd name="connsiteX1" fmla="*/ 101600 w 800100"/>
                  <a:gd name="connsiteY1" fmla="*/ 361950 h 730250"/>
                  <a:gd name="connsiteX2" fmla="*/ 285750 w 800100"/>
                  <a:gd name="connsiteY2" fmla="*/ 666750 h 730250"/>
                  <a:gd name="connsiteX3" fmla="*/ 311150 w 800100"/>
                  <a:gd name="connsiteY3" fmla="*/ 730250 h 730250"/>
                  <a:gd name="connsiteX4" fmla="*/ 800100 w 800100"/>
                  <a:gd name="connsiteY4" fmla="*/ 571500 h 730250"/>
                  <a:gd name="connsiteX5" fmla="*/ 742950 w 800100"/>
                  <a:gd name="connsiteY5" fmla="*/ 203200 h 730250"/>
                  <a:gd name="connsiteX6" fmla="*/ 450850 w 800100"/>
                  <a:gd name="connsiteY6" fmla="*/ 6350 h 730250"/>
                  <a:gd name="connsiteX7" fmla="*/ 139700 w 800100"/>
                  <a:gd name="connsiteY7" fmla="*/ 0 h 730250"/>
                  <a:gd name="connsiteX8" fmla="*/ 6350 w 800100"/>
                  <a:gd name="connsiteY8" fmla="*/ 19050 h 730250"/>
                  <a:gd name="connsiteX9" fmla="*/ 0 w 800100"/>
                  <a:gd name="connsiteY9" fmla="*/ 133350 h 730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00100" h="730250">
                    <a:moveTo>
                      <a:pt x="0" y="133350"/>
                    </a:moveTo>
                    <a:lnTo>
                      <a:pt x="101600" y="361950"/>
                    </a:lnTo>
                    <a:lnTo>
                      <a:pt x="285750" y="666750"/>
                    </a:lnTo>
                    <a:lnTo>
                      <a:pt x="311150" y="730250"/>
                    </a:lnTo>
                    <a:lnTo>
                      <a:pt x="800100" y="571500"/>
                    </a:lnTo>
                    <a:lnTo>
                      <a:pt x="742950" y="203200"/>
                    </a:lnTo>
                    <a:lnTo>
                      <a:pt x="450850" y="6350"/>
                    </a:lnTo>
                    <a:lnTo>
                      <a:pt x="139700" y="0"/>
                    </a:lnTo>
                    <a:lnTo>
                      <a:pt x="6350" y="19050"/>
                    </a:lnTo>
                    <a:lnTo>
                      <a:pt x="0" y="133350"/>
                    </a:lnTo>
                    <a:close/>
                  </a:path>
                </a:pathLst>
              </a:custGeom>
              <a:solidFill>
                <a:srgbClr val="FFC2D6"/>
              </a:solidFill>
              <a:ln>
                <a:noFill/>
              </a:ln>
              <a:effectLst>
                <a:softEdge rad="50800"/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05008F87-2E26-7241-A25C-D7C378C7073E}"/>
                  </a:ext>
                </a:extLst>
              </p:cNvPr>
              <p:cNvSpPr/>
              <p:nvPr/>
            </p:nvSpPr>
            <p:spPr>
              <a:xfrm>
                <a:off x="4254500" y="279400"/>
                <a:ext cx="1136650" cy="1063594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softEdge rad="76200"/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pic>
            <p:nvPicPr>
              <p:cNvPr id="59" name="Picture 58" descr="world gray pacific center_transparent.png">
                <a:extLst>
                  <a:ext uri="{FF2B5EF4-FFF2-40B4-BE49-F238E27FC236}">
                    <a16:creationId xmlns:a16="http://schemas.microsoft.com/office/drawing/2014/main" id="{A470D5E5-CEAF-6E47-868A-478A77EF46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</a:blip>
              <a:srcRect l="6061" t="9698" r="4466" b="9954"/>
              <a:stretch>
                <a:fillRect/>
              </a:stretch>
            </p:blipFill>
            <p:spPr>
              <a:xfrm>
                <a:off x="12959" y="0"/>
                <a:ext cx="9144000" cy="4205013"/>
              </a:xfrm>
              <a:prstGeom prst="rect">
                <a:avLst/>
              </a:prstGeom>
            </p:spPr>
          </p:pic>
          <p:sp>
            <p:nvSpPr>
              <p:cNvPr id="60" name="Freeform 59">
                <a:extLst>
                  <a:ext uri="{FF2B5EF4-FFF2-40B4-BE49-F238E27FC236}">
                    <a16:creationId xmlns:a16="http://schemas.microsoft.com/office/drawing/2014/main" id="{1D3CBCCE-0F3D-A440-B01D-9D6DAAD20704}"/>
                  </a:ext>
                </a:extLst>
              </p:cNvPr>
              <p:cNvSpPr/>
              <p:nvPr/>
            </p:nvSpPr>
            <p:spPr>
              <a:xfrm>
                <a:off x="1885950" y="1663700"/>
                <a:ext cx="1289050" cy="679450"/>
              </a:xfrm>
              <a:custGeom>
                <a:avLst/>
                <a:gdLst>
                  <a:gd name="connsiteX0" fmla="*/ 0 w 1289050"/>
                  <a:gd name="connsiteY0" fmla="*/ 0 h 679450"/>
                  <a:gd name="connsiteX1" fmla="*/ 63500 w 1289050"/>
                  <a:gd name="connsiteY1" fmla="*/ 114300 h 679450"/>
                  <a:gd name="connsiteX2" fmla="*/ 196850 w 1289050"/>
                  <a:gd name="connsiteY2" fmla="*/ 107950 h 679450"/>
                  <a:gd name="connsiteX3" fmla="*/ 234950 w 1289050"/>
                  <a:gd name="connsiteY3" fmla="*/ 152400 h 679450"/>
                  <a:gd name="connsiteX4" fmla="*/ 419100 w 1289050"/>
                  <a:gd name="connsiteY4" fmla="*/ 158750 h 679450"/>
                  <a:gd name="connsiteX5" fmla="*/ 508000 w 1289050"/>
                  <a:gd name="connsiteY5" fmla="*/ 317500 h 679450"/>
                  <a:gd name="connsiteX6" fmla="*/ 577850 w 1289050"/>
                  <a:gd name="connsiteY6" fmla="*/ 254000 h 679450"/>
                  <a:gd name="connsiteX7" fmla="*/ 654050 w 1289050"/>
                  <a:gd name="connsiteY7" fmla="*/ 647700 h 679450"/>
                  <a:gd name="connsiteX8" fmla="*/ 774700 w 1289050"/>
                  <a:gd name="connsiteY8" fmla="*/ 444500 h 679450"/>
                  <a:gd name="connsiteX9" fmla="*/ 996950 w 1289050"/>
                  <a:gd name="connsiteY9" fmla="*/ 228600 h 679450"/>
                  <a:gd name="connsiteX10" fmla="*/ 1098550 w 1289050"/>
                  <a:gd name="connsiteY10" fmla="*/ 431800 h 679450"/>
                  <a:gd name="connsiteX11" fmla="*/ 1155700 w 1289050"/>
                  <a:gd name="connsiteY11" fmla="*/ 387350 h 679450"/>
                  <a:gd name="connsiteX12" fmla="*/ 1289050 w 1289050"/>
                  <a:gd name="connsiteY12" fmla="*/ 419100 h 679450"/>
                  <a:gd name="connsiteX13" fmla="*/ 1289050 w 1289050"/>
                  <a:gd name="connsiteY13" fmla="*/ 419100 h 679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289050" h="679450">
                    <a:moveTo>
                      <a:pt x="0" y="0"/>
                    </a:moveTo>
                    <a:cubicBezTo>
                      <a:pt x="15346" y="48154"/>
                      <a:pt x="30692" y="96308"/>
                      <a:pt x="63500" y="114300"/>
                    </a:cubicBezTo>
                    <a:cubicBezTo>
                      <a:pt x="96308" y="132292"/>
                      <a:pt x="168275" y="101600"/>
                      <a:pt x="196850" y="107950"/>
                    </a:cubicBezTo>
                    <a:cubicBezTo>
                      <a:pt x="225425" y="114300"/>
                      <a:pt x="197908" y="143933"/>
                      <a:pt x="234950" y="152400"/>
                    </a:cubicBezTo>
                    <a:cubicBezTo>
                      <a:pt x="271992" y="160867"/>
                      <a:pt x="373592" y="131233"/>
                      <a:pt x="419100" y="158750"/>
                    </a:cubicBezTo>
                    <a:cubicBezTo>
                      <a:pt x="464608" y="186267"/>
                      <a:pt x="481542" y="301625"/>
                      <a:pt x="508000" y="317500"/>
                    </a:cubicBezTo>
                    <a:cubicBezTo>
                      <a:pt x="534458" y="333375"/>
                      <a:pt x="553508" y="198967"/>
                      <a:pt x="577850" y="254000"/>
                    </a:cubicBezTo>
                    <a:cubicBezTo>
                      <a:pt x="602192" y="309033"/>
                      <a:pt x="621242" y="615950"/>
                      <a:pt x="654050" y="647700"/>
                    </a:cubicBezTo>
                    <a:cubicBezTo>
                      <a:pt x="686858" y="679450"/>
                      <a:pt x="717550" y="514350"/>
                      <a:pt x="774700" y="444500"/>
                    </a:cubicBezTo>
                    <a:cubicBezTo>
                      <a:pt x="831850" y="374650"/>
                      <a:pt x="942975" y="230717"/>
                      <a:pt x="996950" y="228600"/>
                    </a:cubicBezTo>
                    <a:cubicBezTo>
                      <a:pt x="1050925" y="226483"/>
                      <a:pt x="1072092" y="405342"/>
                      <a:pt x="1098550" y="431800"/>
                    </a:cubicBezTo>
                    <a:cubicBezTo>
                      <a:pt x="1125008" y="458258"/>
                      <a:pt x="1123950" y="389467"/>
                      <a:pt x="1155700" y="387350"/>
                    </a:cubicBezTo>
                    <a:cubicBezTo>
                      <a:pt x="1187450" y="385233"/>
                      <a:pt x="1289050" y="419100"/>
                      <a:pt x="1289050" y="419100"/>
                    </a:cubicBezTo>
                    <a:lnTo>
                      <a:pt x="1289050" y="419100"/>
                    </a:lnTo>
                  </a:path>
                </a:pathLst>
              </a:custGeom>
              <a:ln>
                <a:solidFill>
                  <a:schemeClr val="tx1">
                    <a:lumMod val="50000"/>
                    <a:lumOff val="50000"/>
                  </a:schemeClr>
                </a:solidFill>
                <a:tailEnd type="stealth"/>
              </a:ln>
              <a:effectLst>
                <a:outerShdw blurRad="50800" dist="38100" dir="270000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grpSp>
            <p:nvGrpSpPr>
              <p:cNvPr id="61" name="Group 41">
                <a:extLst>
                  <a:ext uri="{FF2B5EF4-FFF2-40B4-BE49-F238E27FC236}">
                    <a16:creationId xmlns:a16="http://schemas.microsoft.com/office/drawing/2014/main" id="{B331B0A0-669E-7248-A9A2-01BB5F2E0DFC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2557992">
                <a:off x="1530141" y="1746007"/>
                <a:ext cx="181643" cy="356616"/>
                <a:chOff x="3479629" y="4699005"/>
                <a:chExt cx="184405" cy="362029"/>
              </a:xfrm>
            </p:grpSpPr>
            <p:sp>
              <p:nvSpPr>
                <p:cNvPr id="97" name="Up Arrow 96">
                  <a:extLst>
                    <a:ext uri="{FF2B5EF4-FFF2-40B4-BE49-F238E27FC236}">
                      <a16:creationId xmlns:a16="http://schemas.microsoft.com/office/drawing/2014/main" id="{6B9659AF-80FA-0646-B375-8D9B4A5B1C15}"/>
                    </a:ext>
                  </a:extLst>
                </p:cNvPr>
                <p:cNvSpPr/>
                <p:nvPr/>
              </p:nvSpPr>
              <p:spPr>
                <a:xfrm>
                  <a:off x="3479629" y="4699005"/>
                  <a:ext cx="184405" cy="313267"/>
                </a:xfrm>
                <a:prstGeom prst="upArrow">
                  <a:avLst/>
                </a:prstGeom>
                <a:solidFill>
                  <a:srgbClr val="797979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98" name="Trapezoid 97">
                  <a:extLst>
                    <a:ext uri="{FF2B5EF4-FFF2-40B4-BE49-F238E27FC236}">
                      <a16:creationId xmlns:a16="http://schemas.microsoft.com/office/drawing/2014/main" id="{D9BC70AA-ED7E-2D45-A1A8-4A8629DC5600}"/>
                    </a:ext>
                  </a:extLst>
                </p:cNvPr>
                <p:cNvSpPr/>
                <p:nvPr/>
              </p:nvSpPr>
              <p:spPr>
                <a:xfrm>
                  <a:off x="3479629" y="4885268"/>
                  <a:ext cx="184405" cy="175766"/>
                </a:xfrm>
                <a:prstGeom prst="trapezoid">
                  <a:avLst/>
                </a:prstGeom>
                <a:solidFill>
                  <a:srgbClr val="797979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</p:grp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DAF70765-C6B1-D240-BB0B-544DF21CD847}"/>
                  </a:ext>
                </a:extLst>
              </p:cNvPr>
              <p:cNvSpPr txBox="1"/>
              <p:nvPr/>
            </p:nvSpPr>
            <p:spPr>
              <a:xfrm>
                <a:off x="1043205" y="2054713"/>
                <a:ext cx="1223746" cy="2830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err="1">
                    <a:latin typeface="Helvetica"/>
                    <a:cs typeface="Helvetica"/>
                  </a:rPr>
                  <a:t>55-65Kya</a:t>
                </a:r>
                <a:endParaRPr lang="en-US" sz="1600" b="1" dirty="0">
                  <a:latin typeface="Helvetica"/>
                  <a:cs typeface="Helvetica"/>
                </a:endParaRPr>
              </a:p>
            </p:txBody>
          </p:sp>
          <p:sp>
            <p:nvSpPr>
              <p:cNvPr id="63" name="Freeform 62">
                <a:extLst>
                  <a:ext uri="{FF2B5EF4-FFF2-40B4-BE49-F238E27FC236}">
                    <a16:creationId xmlns:a16="http://schemas.microsoft.com/office/drawing/2014/main" id="{99F86498-D995-6D4C-ADCA-38BC425CB850}"/>
                  </a:ext>
                </a:extLst>
              </p:cNvPr>
              <p:cNvSpPr/>
              <p:nvPr/>
            </p:nvSpPr>
            <p:spPr>
              <a:xfrm>
                <a:off x="5689599" y="809978"/>
                <a:ext cx="2009423" cy="3228622"/>
              </a:xfrm>
              <a:custGeom>
                <a:avLst/>
                <a:gdLst>
                  <a:gd name="connsiteX0" fmla="*/ 0 w 2009423"/>
                  <a:gd name="connsiteY0" fmla="*/ 62089 h 3228622"/>
                  <a:gd name="connsiteX1" fmla="*/ 143934 w 2009423"/>
                  <a:gd name="connsiteY1" fmla="*/ 2822 h 3228622"/>
                  <a:gd name="connsiteX2" fmla="*/ 372534 w 2009423"/>
                  <a:gd name="connsiteY2" fmla="*/ 79022 h 3228622"/>
                  <a:gd name="connsiteX3" fmla="*/ 508000 w 2009423"/>
                  <a:gd name="connsiteY3" fmla="*/ 189089 h 3228622"/>
                  <a:gd name="connsiteX4" fmla="*/ 685800 w 2009423"/>
                  <a:gd name="connsiteY4" fmla="*/ 341489 h 3228622"/>
                  <a:gd name="connsiteX5" fmla="*/ 694267 w 2009423"/>
                  <a:gd name="connsiteY5" fmla="*/ 612422 h 3228622"/>
                  <a:gd name="connsiteX6" fmla="*/ 872067 w 2009423"/>
                  <a:gd name="connsiteY6" fmla="*/ 807155 h 3228622"/>
                  <a:gd name="connsiteX7" fmla="*/ 1032934 w 2009423"/>
                  <a:gd name="connsiteY7" fmla="*/ 1086555 h 3228622"/>
                  <a:gd name="connsiteX8" fmla="*/ 1159934 w 2009423"/>
                  <a:gd name="connsiteY8" fmla="*/ 1162755 h 3228622"/>
                  <a:gd name="connsiteX9" fmla="*/ 1354667 w 2009423"/>
                  <a:gd name="connsiteY9" fmla="*/ 1298222 h 3228622"/>
                  <a:gd name="connsiteX10" fmla="*/ 1430867 w 2009423"/>
                  <a:gd name="connsiteY10" fmla="*/ 1272822 h 3228622"/>
                  <a:gd name="connsiteX11" fmla="*/ 1591734 w 2009423"/>
                  <a:gd name="connsiteY11" fmla="*/ 1382889 h 3228622"/>
                  <a:gd name="connsiteX12" fmla="*/ 1744134 w 2009423"/>
                  <a:gd name="connsiteY12" fmla="*/ 1535289 h 3228622"/>
                  <a:gd name="connsiteX13" fmla="*/ 1786467 w 2009423"/>
                  <a:gd name="connsiteY13" fmla="*/ 1484489 h 3228622"/>
                  <a:gd name="connsiteX14" fmla="*/ 1828800 w 2009423"/>
                  <a:gd name="connsiteY14" fmla="*/ 1535289 h 3228622"/>
                  <a:gd name="connsiteX15" fmla="*/ 1837267 w 2009423"/>
                  <a:gd name="connsiteY15" fmla="*/ 1628422 h 3228622"/>
                  <a:gd name="connsiteX16" fmla="*/ 1735667 w 2009423"/>
                  <a:gd name="connsiteY16" fmla="*/ 1772355 h 3228622"/>
                  <a:gd name="connsiteX17" fmla="*/ 1727200 w 2009423"/>
                  <a:gd name="connsiteY17" fmla="*/ 1890889 h 3228622"/>
                  <a:gd name="connsiteX18" fmla="*/ 1879600 w 2009423"/>
                  <a:gd name="connsiteY18" fmla="*/ 2161822 h 3228622"/>
                  <a:gd name="connsiteX19" fmla="*/ 1981200 w 2009423"/>
                  <a:gd name="connsiteY19" fmla="*/ 2204155 h 3228622"/>
                  <a:gd name="connsiteX20" fmla="*/ 1998134 w 2009423"/>
                  <a:gd name="connsiteY20" fmla="*/ 2322689 h 3228622"/>
                  <a:gd name="connsiteX21" fmla="*/ 1913467 w 2009423"/>
                  <a:gd name="connsiteY21" fmla="*/ 2906889 h 3228622"/>
                  <a:gd name="connsiteX22" fmla="*/ 1905000 w 2009423"/>
                  <a:gd name="connsiteY22" fmla="*/ 2991555 h 3228622"/>
                  <a:gd name="connsiteX23" fmla="*/ 1871134 w 2009423"/>
                  <a:gd name="connsiteY23" fmla="*/ 3033889 h 3228622"/>
                  <a:gd name="connsiteX24" fmla="*/ 1871134 w 2009423"/>
                  <a:gd name="connsiteY24" fmla="*/ 3110089 h 3228622"/>
                  <a:gd name="connsiteX25" fmla="*/ 1938867 w 2009423"/>
                  <a:gd name="connsiteY25" fmla="*/ 3228622 h 3228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2009423" h="3228622">
                    <a:moveTo>
                      <a:pt x="0" y="62089"/>
                    </a:moveTo>
                    <a:cubicBezTo>
                      <a:pt x="40922" y="31044"/>
                      <a:pt x="81845" y="0"/>
                      <a:pt x="143934" y="2822"/>
                    </a:cubicBezTo>
                    <a:cubicBezTo>
                      <a:pt x="206023" y="5644"/>
                      <a:pt x="311856" y="47978"/>
                      <a:pt x="372534" y="79022"/>
                    </a:cubicBezTo>
                    <a:cubicBezTo>
                      <a:pt x="433212" y="110067"/>
                      <a:pt x="455789" y="145345"/>
                      <a:pt x="508000" y="189089"/>
                    </a:cubicBezTo>
                    <a:cubicBezTo>
                      <a:pt x="560211" y="232833"/>
                      <a:pt x="654756" y="270934"/>
                      <a:pt x="685800" y="341489"/>
                    </a:cubicBezTo>
                    <a:cubicBezTo>
                      <a:pt x="716845" y="412045"/>
                      <a:pt x="663223" y="534811"/>
                      <a:pt x="694267" y="612422"/>
                    </a:cubicBezTo>
                    <a:cubicBezTo>
                      <a:pt x="725311" y="690033"/>
                      <a:pt x="815623" y="728133"/>
                      <a:pt x="872067" y="807155"/>
                    </a:cubicBezTo>
                    <a:cubicBezTo>
                      <a:pt x="928512" y="886177"/>
                      <a:pt x="984956" y="1027288"/>
                      <a:pt x="1032934" y="1086555"/>
                    </a:cubicBezTo>
                    <a:cubicBezTo>
                      <a:pt x="1080912" y="1145822"/>
                      <a:pt x="1106312" y="1127477"/>
                      <a:pt x="1159934" y="1162755"/>
                    </a:cubicBezTo>
                    <a:cubicBezTo>
                      <a:pt x="1213556" y="1198033"/>
                      <a:pt x="1309512" y="1279878"/>
                      <a:pt x="1354667" y="1298222"/>
                    </a:cubicBezTo>
                    <a:cubicBezTo>
                      <a:pt x="1399822" y="1316566"/>
                      <a:pt x="1391356" y="1258711"/>
                      <a:pt x="1430867" y="1272822"/>
                    </a:cubicBezTo>
                    <a:cubicBezTo>
                      <a:pt x="1470378" y="1286933"/>
                      <a:pt x="1539523" y="1339145"/>
                      <a:pt x="1591734" y="1382889"/>
                    </a:cubicBezTo>
                    <a:cubicBezTo>
                      <a:pt x="1643945" y="1426634"/>
                      <a:pt x="1711679" y="1518356"/>
                      <a:pt x="1744134" y="1535289"/>
                    </a:cubicBezTo>
                    <a:cubicBezTo>
                      <a:pt x="1776589" y="1552222"/>
                      <a:pt x="1772356" y="1484489"/>
                      <a:pt x="1786467" y="1484489"/>
                    </a:cubicBezTo>
                    <a:cubicBezTo>
                      <a:pt x="1800578" y="1484489"/>
                      <a:pt x="1820333" y="1511300"/>
                      <a:pt x="1828800" y="1535289"/>
                    </a:cubicBezTo>
                    <a:cubicBezTo>
                      <a:pt x="1837267" y="1559278"/>
                      <a:pt x="1852789" y="1588911"/>
                      <a:pt x="1837267" y="1628422"/>
                    </a:cubicBezTo>
                    <a:cubicBezTo>
                      <a:pt x="1821745" y="1667933"/>
                      <a:pt x="1754011" y="1728611"/>
                      <a:pt x="1735667" y="1772355"/>
                    </a:cubicBezTo>
                    <a:cubicBezTo>
                      <a:pt x="1717323" y="1816099"/>
                      <a:pt x="1703211" y="1825978"/>
                      <a:pt x="1727200" y="1890889"/>
                    </a:cubicBezTo>
                    <a:cubicBezTo>
                      <a:pt x="1751189" y="1955800"/>
                      <a:pt x="1837267" y="2109611"/>
                      <a:pt x="1879600" y="2161822"/>
                    </a:cubicBezTo>
                    <a:cubicBezTo>
                      <a:pt x="1921933" y="2214033"/>
                      <a:pt x="1961444" y="2177344"/>
                      <a:pt x="1981200" y="2204155"/>
                    </a:cubicBezTo>
                    <a:cubicBezTo>
                      <a:pt x="2000956" y="2230966"/>
                      <a:pt x="2009423" y="2205567"/>
                      <a:pt x="1998134" y="2322689"/>
                    </a:cubicBezTo>
                    <a:cubicBezTo>
                      <a:pt x="1986845" y="2439811"/>
                      <a:pt x="1928989" y="2795411"/>
                      <a:pt x="1913467" y="2906889"/>
                    </a:cubicBezTo>
                    <a:cubicBezTo>
                      <a:pt x="1897945" y="3018367"/>
                      <a:pt x="1912055" y="2970388"/>
                      <a:pt x="1905000" y="2991555"/>
                    </a:cubicBezTo>
                    <a:cubicBezTo>
                      <a:pt x="1897945" y="3012722"/>
                      <a:pt x="1876778" y="3014133"/>
                      <a:pt x="1871134" y="3033889"/>
                    </a:cubicBezTo>
                    <a:cubicBezTo>
                      <a:pt x="1865490" y="3053645"/>
                      <a:pt x="1859845" y="3077634"/>
                      <a:pt x="1871134" y="3110089"/>
                    </a:cubicBezTo>
                    <a:cubicBezTo>
                      <a:pt x="1882423" y="3142545"/>
                      <a:pt x="1938867" y="3228622"/>
                      <a:pt x="1938867" y="3228622"/>
                    </a:cubicBezTo>
                  </a:path>
                </a:pathLst>
              </a:custGeom>
              <a:ln w="22225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grpSp>
            <p:nvGrpSpPr>
              <p:cNvPr id="64" name="Group 48">
                <a:extLst>
                  <a:ext uri="{FF2B5EF4-FFF2-40B4-BE49-F238E27FC236}">
                    <a16:creationId xmlns:a16="http://schemas.microsoft.com/office/drawing/2014/main" id="{10B634BC-7CBD-0A49-8989-EA9456D944F6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5400000">
                <a:off x="5338996" y="543531"/>
                <a:ext cx="160515" cy="315135"/>
                <a:chOff x="3479629" y="4699005"/>
                <a:chExt cx="184405" cy="362029"/>
              </a:xfrm>
              <a:solidFill>
                <a:srgbClr val="797979"/>
              </a:solidFill>
            </p:grpSpPr>
            <p:sp>
              <p:nvSpPr>
                <p:cNvPr id="95" name="Up Arrow 94">
                  <a:extLst>
                    <a:ext uri="{FF2B5EF4-FFF2-40B4-BE49-F238E27FC236}">
                      <a16:creationId xmlns:a16="http://schemas.microsoft.com/office/drawing/2014/main" id="{2FD8CDCB-6369-1747-8654-44A5F033B7E2}"/>
                    </a:ext>
                  </a:extLst>
                </p:cNvPr>
                <p:cNvSpPr/>
                <p:nvPr/>
              </p:nvSpPr>
              <p:spPr>
                <a:xfrm>
                  <a:off x="3479629" y="4699005"/>
                  <a:ext cx="184405" cy="313267"/>
                </a:xfrm>
                <a:prstGeom prst="upArrow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96" name="Trapezoid 95">
                  <a:extLst>
                    <a:ext uri="{FF2B5EF4-FFF2-40B4-BE49-F238E27FC236}">
                      <a16:creationId xmlns:a16="http://schemas.microsoft.com/office/drawing/2014/main" id="{7D049A59-2064-0A4D-B6A5-5268E3A2E622}"/>
                    </a:ext>
                  </a:extLst>
                </p:cNvPr>
                <p:cNvSpPr/>
                <p:nvPr/>
              </p:nvSpPr>
              <p:spPr>
                <a:xfrm>
                  <a:off x="3479629" y="4885268"/>
                  <a:ext cx="184405" cy="175766"/>
                </a:xfrm>
                <a:prstGeom prst="trapezoid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</p:grp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06949D02-046D-6D40-973B-0191AC2096BC}"/>
                  </a:ext>
                </a:extLst>
              </p:cNvPr>
              <p:cNvSpPr txBox="1"/>
              <p:nvPr/>
            </p:nvSpPr>
            <p:spPr>
              <a:xfrm>
                <a:off x="4896004" y="733775"/>
                <a:ext cx="1223746" cy="2830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latin typeface="Helvetica"/>
                    <a:cs typeface="Helvetica"/>
                  </a:rPr>
                  <a:t>15Kya</a:t>
                </a: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E227AAA1-B695-D542-9331-056E33186A84}"/>
                  </a:ext>
                </a:extLst>
              </p:cNvPr>
              <p:cNvSpPr txBox="1"/>
              <p:nvPr/>
            </p:nvSpPr>
            <p:spPr>
              <a:xfrm>
                <a:off x="5273408" y="3277760"/>
                <a:ext cx="2400300" cy="3113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latin typeface="Helvetica"/>
                    <a:cs typeface="Helvetica"/>
                  </a:rPr>
                  <a:t>Source of founder effect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2BE2D3C-1AC0-F042-86AB-EF58EA36997A}"/>
                  </a:ext>
                </a:extLst>
              </p:cNvPr>
              <p:cNvSpPr txBox="1"/>
              <p:nvPr/>
            </p:nvSpPr>
            <p:spPr>
              <a:xfrm>
                <a:off x="826462" y="2988791"/>
                <a:ext cx="1223746" cy="2830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latin typeface="Helvetica"/>
                    <a:cs typeface="Helvetica"/>
                  </a:rPr>
                  <a:t>100-150Kya</a:t>
                </a:r>
              </a:p>
            </p:txBody>
          </p:sp>
          <p:grpSp>
            <p:nvGrpSpPr>
              <p:cNvPr id="68" name="Group 54">
                <a:extLst>
                  <a:ext uri="{FF2B5EF4-FFF2-40B4-BE49-F238E27FC236}">
                    <a16:creationId xmlns:a16="http://schemas.microsoft.com/office/drawing/2014/main" id="{1FB83D8F-73AE-3247-803B-48F3F7D3321C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1294879">
                <a:off x="1343217" y="2653182"/>
                <a:ext cx="181640" cy="356612"/>
                <a:chOff x="3479629" y="4699005"/>
                <a:chExt cx="184405" cy="362029"/>
              </a:xfrm>
            </p:grpSpPr>
            <p:sp>
              <p:nvSpPr>
                <p:cNvPr id="93" name="Up Arrow 92">
                  <a:extLst>
                    <a:ext uri="{FF2B5EF4-FFF2-40B4-BE49-F238E27FC236}">
                      <a16:creationId xmlns:a16="http://schemas.microsoft.com/office/drawing/2014/main" id="{8731C740-BE2E-0C42-902B-5ECCD3041386}"/>
                    </a:ext>
                  </a:extLst>
                </p:cNvPr>
                <p:cNvSpPr/>
                <p:nvPr/>
              </p:nvSpPr>
              <p:spPr>
                <a:xfrm>
                  <a:off x="3479629" y="4699005"/>
                  <a:ext cx="184405" cy="313267"/>
                </a:xfrm>
                <a:prstGeom prst="upArrow">
                  <a:avLst/>
                </a:prstGeom>
                <a:solidFill>
                  <a:srgbClr val="797979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94" name="Trapezoid 93">
                  <a:extLst>
                    <a:ext uri="{FF2B5EF4-FFF2-40B4-BE49-F238E27FC236}">
                      <a16:creationId xmlns:a16="http://schemas.microsoft.com/office/drawing/2014/main" id="{58A73E06-AC0F-3E4B-9A44-74D7066B46F2}"/>
                    </a:ext>
                  </a:extLst>
                </p:cNvPr>
                <p:cNvSpPr/>
                <p:nvPr/>
              </p:nvSpPr>
              <p:spPr>
                <a:xfrm>
                  <a:off x="3479629" y="4885268"/>
                  <a:ext cx="184405" cy="175766"/>
                </a:xfrm>
                <a:prstGeom prst="trapezoid">
                  <a:avLst/>
                </a:prstGeom>
                <a:solidFill>
                  <a:srgbClr val="797979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</p:grp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F9CC4977-E179-E942-B7D8-33CF5D2683C5}"/>
                  </a:ext>
                </a:extLst>
              </p:cNvPr>
              <p:cNvSpPr txBox="1"/>
              <p:nvPr/>
            </p:nvSpPr>
            <p:spPr>
              <a:xfrm>
                <a:off x="956973" y="967982"/>
                <a:ext cx="1223746" cy="2830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latin typeface="Helvetica"/>
                    <a:cs typeface="Helvetica"/>
                  </a:rPr>
                  <a:t>45Kya</a:t>
                </a:r>
              </a:p>
            </p:txBody>
          </p:sp>
          <p:grpSp>
            <p:nvGrpSpPr>
              <p:cNvPr id="70" name="Group 58">
                <a:extLst>
                  <a:ext uri="{FF2B5EF4-FFF2-40B4-BE49-F238E27FC236}">
                    <a16:creationId xmlns:a16="http://schemas.microsoft.com/office/drawing/2014/main" id="{8F175C20-9035-E743-9E71-1CF7A74CE66E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8786968" flipH="1">
                <a:off x="3259647" y="2310195"/>
                <a:ext cx="186306" cy="365760"/>
                <a:chOff x="3479629" y="4699005"/>
                <a:chExt cx="184405" cy="362029"/>
              </a:xfrm>
            </p:grpSpPr>
            <p:sp>
              <p:nvSpPr>
                <p:cNvPr id="91" name="Up Arrow 90">
                  <a:extLst>
                    <a:ext uri="{FF2B5EF4-FFF2-40B4-BE49-F238E27FC236}">
                      <a16:creationId xmlns:a16="http://schemas.microsoft.com/office/drawing/2014/main" id="{D5CB639A-F8D7-FD47-8050-78E7F49C026A}"/>
                    </a:ext>
                  </a:extLst>
                </p:cNvPr>
                <p:cNvSpPr/>
                <p:nvPr/>
              </p:nvSpPr>
              <p:spPr>
                <a:xfrm>
                  <a:off x="3479629" y="4699005"/>
                  <a:ext cx="184405" cy="313267"/>
                </a:xfrm>
                <a:prstGeom prst="upArrow">
                  <a:avLst/>
                </a:prstGeom>
                <a:solidFill>
                  <a:srgbClr val="797979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92" name="Trapezoid 91">
                  <a:extLst>
                    <a:ext uri="{FF2B5EF4-FFF2-40B4-BE49-F238E27FC236}">
                      <a16:creationId xmlns:a16="http://schemas.microsoft.com/office/drawing/2014/main" id="{FC746898-F652-6049-AF72-99235D2DFF70}"/>
                    </a:ext>
                  </a:extLst>
                </p:cNvPr>
                <p:cNvSpPr/>
                <p:nvPr/>
              </p:nvSpPr>
              <p:spPr>
                <a:xfrm>
                  <a:off x="3479629" y="4885268"/>
                  <a:ext cx="184405" cy="175766"/>
                </a:xfrm>
                <a:prstGeom prst="trapezoid">
                  <a:avLst/>
                </a:prstGeom>
                <a:solidFill>
                  <a:srgbClr val="797979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</p:grp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E1FEE253-BC6B-B342-B7A4-FE15520D023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027870" y="3281991"/>
                <a:ext cx="268690" cy="269108"/>
              </a:xfrm>
              <a:prstGeom prst="ellipse">
                <a:avLst/>
              </a:prstGeom>
              <a:gradFill flip="none" rotWithShape="1">
                <a:gsLst>
                  <a:gs pos="18000">
                    <a:srgbClr val="FF6600"/>
                  </a:gs>
                  <a:gs pos="52000">
                    <a:srgbClr val="FFFF00"/>
                  </a:gs>
                  <a:gs pos="70000">
                    <a:schemeClr val="accent4"/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  <a:softEdge rad="38100"/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C011438-220A-E84D-A287-5CCE0F67CA2F}"/>
                  </a:ext>
                </a:extLst>
              </p:cNvPr>
              <p:cNvSpPr txBox="1"/>
              <p:nvPr/>
            </p:nvSpPr>
            <p:spPr>
              <a:xfrm>
                <a:off x="3750563" y="2693985"/>
                <a:ext cx="1223746" cy="2830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latin typeface="Helvetica"/>
                    <a:cs typeface="Helvetica"/>
                  </a:rPr>
                  <a:t>45Kya</a:t>
                </a: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D0E8A9D0-2493-E84E-935D-D8E4D078CB24}"/>
                  </a:ext>
                </a:extLst>
              </p:cNvPr>
              <p:cNvSpPr txBox="1"/>
              <p:nvPr/>
            </p:nvSpPr>
            <p:spPr>
              <a:xfrm>
                <a:off x="5298809" y="3506359"/>
                <a:ext cx="1485901" cy="2830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latin typeface="Helvetica"/>
                    <a:cs typeface="Helvetica"/>
                  </a:rPr>
                  <a:t>Migration path</a:t>
                </a:r>
              </a:p>
            </p:txBody>
          </p: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8C7BC2E0-D90A-784B-A9B3-A80AAC4206B0}"/>
                  </a:ext>
                </a:extLst>
              </p:cNvPr>
              <p:cNvCxnSpPr/>
              <p:nvPr/>
            </p:nvCxnSpPr>
            <p:spPr>
              <a:xfrm>
                <a:off x="5095608" y="3651416"/>
                <a:ext cx="240284" cy="1588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Freeform 74">
                <a:extLst>
                  <a:ext uri="{FF2B5EF4-FFF2-40B4-BE49-F238E27FC236}">
                    <a16:creationId xmlns:a16="http://schemas.microsoft.com/office/drawing/2014/main" id="{422E7C42-C370-244D-8109-3157B8125A67}"/>
                  </a:ext>
                </a:extLst>
              </p:cNvPr>
              <p:cNvSpPr/>
              <p:nvPr/>
            </p:nvSpPr>
            <p:spPr>
              <a:xfrm>
                <a:off x="1289050" y="1289050"/>
                <a:ext cx="381000" cy="190500"/>
              </a:xfrm>
              <a:custGeom>
                <a:avLst/>
                <a:gdLst>
                  <a:gd name="connsiteX0" fmla="*/ 381000 w 381000"/>
                  <a:gd name="connsiteY0" fmla="*/ 190500 h 190500"/>
                  <a:gd name="connsiteX1" fmla="*/ 292100 w 381000"/>
                  <a:gd name="connsiteY1" fmla="*/ 133350 h 190500"/>
                  <a:gd name="connsiteX2" fmla="*/ 120650 w 381000"/>
                  <a:gd name="connsiteY2" fmla="*/ 146050 h 190500"/>
                  <a:gd name="connsiteX3" fmla="*/ 0 w 381000"/>
                  <a:gd name="connsiteY3" fmla="*/ 0 h 190500"/>
                  <a:gd name="connsiteX4" fmla="*/ 0 w 381000"/>
                  <a:gd name="connsiteY4" fmla="*/ 0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0" h="190500">
                    <a:moveTo>
                      <a:pt x="381000" y="190500"/>
                    </a:moveTo>
                    <a:cubicBezTo>
                      <a:pt x="358246" y="165629"/>
                      <a:pt x="335492" y="140758"/>
                      <a:pt x="292100" y="133350"/>
                    </a:cubicBezTo>
                    <a:cubicBezTo>
                      <a:pt x="248708" y="125942"/>
                      <a:pt x="169333" y="168275"/>
                      <a:pt x="120650" y="146050"/>
                    </a:cubicBezTo>
                    <a:cubicBezTo>
                      <a:pt x="71967" y="123825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ln>
                <a:solidFill>
                  <a:srgbClr val="7F7F7F"/>
                </a:solidFill>
                <a:tailEnd type="stealth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76" name="Freeform 75">
                <a:extLst>
                  <a:ext uri="{FF2B5EF4-FFF2-40B4-BE49-F238E27FC236}">
                    <a16:creationId xmlns:a16="http://schemas.microsoft.com/office/drawing/2014/main" id="{DF447228-0EB7-8D48-BFF4-D10E7AB131E6}"/>
                  </a:ext>
                </a:extLst>
              </p:cNvPr>
              <p:cNvSpPr/>
              <p:nvPr/>
            </p:nvSpPr>
            <p:spPr>
              <a:xfrm>
                <a:off x="565150" y="1568450"/>
                <a:ext cx="901700" cy="182033"/>
              </a:xfrm>
              <a:custGeom>
                <a:avLst/>
                <a:gdLst>
                  <a:gd name="connsiteX0" fmla="*/ 901700 w 901700"/>
                  <a:gd name="connsiteY0" fmla="*/ 139700 h 182033"/>
                  <a:gd name="connsiteX1" fmla="*/ 666750 w 901700"/>
                  <a:gd name="connsiteY1" fmla="*/ 101600 h 182033"/>
                  <a:gd name="connsiteX2" fmla="*/ 596900 w 901700"/>
                  <a:gd name="connsiteY2" fmla="*/ 177800 h 182033"/>
                  <a:gd name="connsiteX3" fmla="*/ 374650 w 901700"/>
                  <a:gd name="connsiteY3" fmla="*/ 76200 h 182033"/>
                  <a:gd name="connsiteX4" fmla="*/ 285750 w 901700"/>
                  <a:gd name="connsiteY4" fmla="*/ 0 h 182033"/>
                  <a:gd name="connsiteX5" fmla="*/ 0 w 901700"/>
                  <a:gd name="connsiteY5" fmla="*/ 76200 h 182033"/>
                  <a:gd name="connsiteX6" fmla="*/ 0 w 901700"/>
                  <a:gd name="connsiteY6" fmla="*/ 76200 h 182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01700" h="182033">
                    <a:moveTo>
                      <a:pt x="901700" y="139700"/>
                    </a:moveTo>
                    <a:cubicBezTo>
                      <a:pt x="809625" y="117475"/>
                      <a:pt x="717550" y="95250"/>
                      <a:pt x="666750" y="101600"/>
                    </a:cubicBezTo>
                    <a:cubicBezTo>
                      <a:pt x="615950" y="107950"/>
                      <a:pt x="645583" y="182033"/>
                      <a:pt x="596900" y="177800"/>
                    </a:cubicBezTo>
                    <a:cubicBezTo>
                      <a:pt x="548217" y="173567"/>
                      <a:pt x="426508" y="105833"/>
                      <a:pt x="374650" y="76200"/>
                    </a:cubicBezTo>
                    <a:cubicBezTo>
                      <a:pt x="322792" y="46567"/>
                      <a:pt x="348192" y="0"/>
                      <a:pt x="285750" y="0"/>
                    </a:cubicBezTo>
                    <a:cubicBezTo>
                      <a:pt x="223308" y="0"/>
                      <a:pt x="0" y="76200"/>
                      <a:pt x="0" y="76200"/>
                    </a:cubicBezTo>
                    <a:lnTo>
                      <a:pt x="0" y="76200"/>
                    </a:lnTo>
                  </a:path>
                </a:pathLst>
              </a:custGeom>
              <a:ln>
                <a:solidFill>
                  <a:srgbClr val="7F7F7F"/>
                </a:solidFill>
                <a:tailEnd type="stealt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77" name="Freeform 76">
                <a:extLst>
                  <a:ext uri="{FF2B5EF4-FFF2-40B4-BE49-F238E27FC236}">
                    <a16:creationId xmlns:a16="http://schemas.microsoft.com/office/drawing/2014/main" id="{2710A320-AE03-DB48-A873-38F84040145D}"/>
                  </a:ext>
                </a:extLst>
              </p:cNvPr>
              <p:cNvSpPr/>
              <p:nvPr/>
            </p:nvSpPr>
            <p:spPr>
              <a:xfrm>
                <a:off x="495300" y="2178050"/>
                <a:ext cx="1185333" cy="336550"/>
              </a:xfrm>
              <a:custGeom>
                <a:avLst/>
                <a:gdLst>
                  <a:gd name="connsiteX0" fmla="*/ 1136650 w 1185333"/>
                  <a:gd name="connsiteY0" fmla="*/ 336550 h 336550"/>
                  <a:gd name="connsiteX1" fmla="*/ 1085850 w 1185333"/>
                  <a:gd name="connsiteY1" fmla="*/ 203200 h 336550"/>
                  <a:gd name="connsiteX2" fmla="*/ 539750 w 1185333"/>
                  <a:gd name="connsiteY2" fmla="*/ 209550 h 336550"/>
                  <a:gd name="connsiteX3" fmla="*/ 336550 w 1185333"/>
                  <a:gd name="connsiteY3" fmla="*/ 95250 h 336550"/>
                  <a:gd name="connsiteX4" fmla="*/ 95250 w 1185333"/>
                  <a:gd name="connsiteY4" fmla="*/ 127000 h 336550"/>
                  <a:gd name="connsiteX5" fmla="*/ 0 w 1185333"/>
                  <a:gd name="connsiteY5" fmla="*/ 0 h 336550"/>
                  <a:gd name="connsiteX6" fmla="*/ 0 w 1185333"/>
                  <a:gd name="connsiteY6" fmla="*/ 0 h 336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85333" h="336550">
                    <a:moveTo>
                      <a:pt x="1136650" y="336550"/>
                    </a:moveTo>
                    <a:cubicBezTo>
                      <a:pt x="1160991" y="280458"/>
                      <a:pt x="1185333" y="224367"/>
                      <a:pt x="1085850" y="203200"/>
                    </a:cubicBezTo>
                    <a:cubicBezTo>
                      <a:pt x="986367" y="182033"/>
                      <a:pt x="664633" y="227542"/>
                      <a:pt x="539750" y="209550"/>
                    </a:cubicBezTo>
                    <a:cubicBezTo>
                      <a:pt x="414867" y="191558"/>
                      <a:pt x="410633" y="109008"/>
                      <a:pt x="336550" y="95250"/>
                    </a:cubicBezTo>
                    <a:cubicBezTo>
                      <a:pt x="262467" y="81492"/>
                      <a:pt x="151342" y="142875"/>
                      <a:pt x="95250" y="127000"/>
                    </a:cubicBezTo>
                    <a:cubicBezTo>
                      <a:pt x="39158" y="111125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31750" cap="flat" cmpd="sng" algn="ctr">
                <a:solidFill>
                  <a:srgbClr val="7F7F7F"/>
                </a:solidFill>
                <a:prstDash val="solid"/>
                <a:round/>
                <a:headEnd type="none" w="med" len="med"/>
                <a:tailEnd type="stealth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78" name="Freeform 77">
                <a:extLst>
                  <a:ext uri="{FF2B5EF4-FFF2-40B4-BE49-F238E27FC236}">
                    <a16:creationId xmlns:a16="http://schemas.microsoft.com/office/drawing/2014/main" id="{ED117F75-8B59-C34E-A1BD-238F8977F691}"/>
                  </a:ext>
                </a:extLst>
              </p:cNvPr>
              <p:cNvSpPr/>
              <p:nvPr/>
            </p:nvSpPr>
            <p:spPr>
              <a:xfrm>
                <a:off x="3651250" y="2749550"/>
                <a:ext cx="241300" cy="381000"/>
              </a:xfrm>
              <a:custGeom>
                <a:avLst/>
                <a:gdLst>
                  <a:gd name="connsiteX0" fmla="*/ 0 w 241300"/>
                  <a:gd name="connsiteY0" fmla="*/ 0 h 381000"/>
                  <a:gd name="connsiteX1" fmla="*/ 152400 w 241300"/>
                  <a:gd name="connsiteY1" fmla="*/ 177800 h 381000"/>
                  <a:gd name="connsiteX2" fmla="*/ 241300 w 241300"/>
                  <a:gd name="connsiteY2" fmla="*/ 381000 h 381000"/>
                  <a:gd name="connsiteX3" fmla="*/ 241300 w 241300"/>
                  <a:gd name="connsiteY3" fmla="*/ 381000 h 38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1300" h="381000">
                    <a:moveTo>
                      <a:pt x="0" y="0"/>
                    </a:moveTo>
                    <a:cubicBezTo>
                      <a:pt x="56091" y="57150"/>
                      <a:pt x="112183" y="114300"/>
                      <a:pt x="152400" y="177800"/>
                    </a:cubicBezTo>
                    <a:cubicBezTo>
                      <a:pt x="192617" y="241300"/>
                      <a:pt x="241300" y="381000"/>
                      <a:pt x="241300" y="381000"/>
                    </a:cubicBezTo>
                    <a:lnTo>
                      <a:pt x="241300" y="381000"/>
                    </a:lnTo>
                  </a:path>
                </a:pathLst>
              </a:custGeom>
              <a:ln w="19050" cap="flat" cmpd="sng" algn="ctr">
                <a:solidFill>
                  <a:srgbClr val="797979"/>
                </a:solidFill>
                <a:prstDash val="solid"/>
                <a:round/>
                <a:headEnd type="none" w="med" len="med"/>
                <a:tailEnd type="stealth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79" name="Freeform 78">
                <a:extLst>
                  <a:ext uri="{FF2B5EF4-FFF2-40B4-BE49-F238E27FC236}">
                    <a16:creationId xmlns:a16="http://schemas.microsoft.com/office/drawing/2014/main" id="{D71E156F-3E71-6B4D-B361-13AC9BC69C36}"/>
                  </a:ext>
                </a:extLst>
              </p:cNvPr>
              <p:cNvSpPr/>
              <p:nvPr/>
            </p:nvSpPr>
            <p:spPr>
              <a:xfrm>
                <a:off x="3297762" y="606422"/>
                <a:ext cx="991659" cy="712259"/>
              </a:xfrm>
              <a:custGeom>
                <a:avLst/>
                <a:gdLst>
                  <a:gd name="connsiteX0" fmla="*/ 0 w 1235075"/>
                  <a:gd name="connsiteY0" fmla="*/ 684742 h 712259"/>
                  <a:gd name="connsiteX1" fmla="*/ 412750 w 1235075"/>
                  <a:gd name="connsiteY1" fmla="*/ 640292 h 712259"/>
                  <a:gd name="connsiteX2" fmla="*/ 698500 w 1235075"/>
                  <a:gd name="connsiteY2" fmla="*/ 252942 h 712259"/>
                  <a:gd name="connsiteX3" fmla="*/ 1079500 w 1235075"/>
                  <a:gd name="connsiteY3" fmla="*/ 37042 h 712259"/>
                  <a:gd name="connsiteX4" fmla="*/ 1212850 w 1235075"/>
                  <a:gd name="connsiteY4" fmla="*/ 30692 h 712259"/>
                  <a:gd name="connsiteX5" fmla="*/ 1212850 w 1235075"/>
                  <a:gd name="connsiteY5" fmla="*/ 24342 h 712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35075" h="712259">
                    <a:moveTo>
                      <a:pt x="0" y="684742"/>
                    </a:moveTo>
                    <a:cubicBezTo>
                      <a:pt x="148166" y="698500"/>
                      <a:pt x="296333" y="712259"/>
                      <a:pt x="412750" y="640292"/>
                    </a:cubicBezTo>
                    <a:cubicBezTo>
                      <a:pt x="529167" y="568325"/>
                      <a:pt x="587375" y="353484"/>
                      <a:pt x="698500" y="252942"/>
                    </a:cubicBezTo>
                    <a:cubicBezTo>
                      <a:pt x="809625" y="152400"/>
                      <a:pt x="993775" y="74084"/>
                      <a:pt x="1079500" y="37042"/>
                    </a:cubicBezTo>
                    <a:cubicBezTo>
                      <a:pt x="1165225" y="0"/>
                      <a:pt x="1190625" y="32809"/>
                      <a:pt x="1212850" y="30692"/>
                    </a:cubicBezTo>
                    <a:cubicBezTo>
                      <a:pt x="1235075" y="28575"/>
                      <a:pt x="1212850" y="24342"/>
                      <a:pt x="1212850" y="24342"/>
                    </a:cubicBezTo>
                  </a:path>
                </a:pathLst>
              </a:custGeom>
              <a:ln w="19050" cap="flat" cmpd="sng" algn="ctr">
                <a:solidFill>
                  <a:srgbClr val="797979"/>
                </a:solidFill>
                <a:prstDash val="solid"/>
                <a:round/>
                <a:headEnd type="none" w="med" len="med"/>
                <a:tailEnd type="stealth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80" name="Freeform 79">
                <a:extLst>
                  <a:ext uri="{FF2B5EF4-FFF2-40B4-BE49-F238E27FC236}">
                    <a16:creationId xmlns:a16="http://schemas.microsoft.com/office/drawing/2014/main" id="{48A0A6D6-B81D-A448-B920-5D8F67C47B10}"/>
                  </a:ext>
                </a:extLst>
              </p:cNvPr>
              <p:cNvSpPr/>
              <p:nvPr/>
            </p:nvSpPr>
            <p:spPr>
              <a:xfrm>
                <a:off x="1879600" y="1309158"/>
                <a:ext cx="1536700" cy="255059"/>
              </a:xfrm>
              <a:custGeom>
                <a:avLst/>
                <a:gdLst>
                  <a:gd name="connsiteX0" fmla="*/ 0 w 1536700"/>
                  <a:gd name="connsiteY0" fmla="*/ 233892 h 255059"/>
                  <a:gd name="connsiteX1" fmla="*/ 355600 w 1536700"/>
                  <a:gd name="connsiteY1" fmla="*/ 240242 h 255059"/>
                  <a:gd name="connsiteX2" fmla="*/ 546100 w 1536700"/>
                  <a:gd name="connsiteY2" fmla="*/ 144992 h 255059"/>
                  <a:gd name="connsiteX3" fmla="*/ 755650 w 1536700"/>
                  <a:gd name="connsiteY3" fmla="*/ 17992 h 255059"/>
                  <a:gd name="connsiteX4" fmla="*/ 1060450 w 1536700"/>
                  <a:gd name="connsiteY4" fmla="*/ 37042 h 255059"/>
                  <a:gd name="connsiteX5" fmla="*/ 1377950 w 1536700"/>
                  <a:gd name="connsiteY5" fmla="*/ 49742 h 255059"/>
                  <a:gd name="connsiteX6" fmla="*/ 1536700 w 1536700"/>
                  <a:gd name="connsiteY6" fmla="*/ 157692 h 255059"/>
                  <a:gd name="connsiteX7" fmla="*/ 1536700 w 1536700"/>
                  <a:gd name="connsiteY7" fmla="*/ 157692 h 255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36700" h="255059">
                    <a:moveTo>
                      <a:pt x="0" y="233892"/>
                    </a:moveTo>
                    <a:cubicBezTo>
                      <a:pt x="132291" y="244475"/>
                      <a:pt x="264583" y="255059"/>
                      <a:pt x="355600" y="240242"/>
                    </a:cubicBezTo>
                    <a:cubicBezTo>
                      <a:pt x="446617" y="225425"/>
                      <a:pt x="479425" y="182034"/>
                      <a:pt x="546100" y="144992"/>
                    </a:cubicBezTo>
                    <a:cubicBezTo>
                      <a:pt x="612775" y="107950"/>
                      <a:pt x="669925" y="35984"/>
                      <a:pt x="755650" y="17992"/>
                    </a:cubicBezTo>
                    <a:cubicBezTo>
                      <a:pt x="841375" y="0"/>
                      <a:pt x="956733" y="31750"/>
                      <a:pt x="1060450" y="37042"/>
                    </a:cubicBezTo>
                    <a:cubicBezTo>
                      <a:pt x="1164167" y="42334"/>
                      <a:pt x="1298575" y="29634"/>
                      <a:pt x="1377950" y="49742"/>
                    </a:cubicBezTo>
                    <a:cubicBezTo>
                      <a:pt x="1457325" y="69850"/>
                      <a:pt x="1536700" y="157692"/>
                      <a:pt x="1536700" y="157692"/>
                    </a:cubicBezTo>
                    <a:lnTo>
                      <a:pt x="1536700" y="157692"/>
                    </a:lnTo>
                  </a:path>
                </a:pathLst>
              </a:custGeom>
              <a:ln w="22225" cap="flat" cmpd="sng" algn="ctr">
                <a:solidFill>
                  <a:srgbClr val="7F7F7F"/>
                </a:solidFill>
                <a:prstDash val="solid"/>
                <a:round/>
                <a:headEnd type="none" w="med" len="med"/>
                <a:tailEnd type="stealth" w="lg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1D59551D-DF1D-6B4B-9618-554A677A8B07}"/>
                  </a:ext>
                </a:extLst>
              </p:cNvPr>
              <p:cNvSpPr txBox="1"/>
              <p:nvPr/>
            </p:nvSpPr>
            <p:spPr>
              <a:xfrm>
                <a:off x="2386334" y="1074005"/>
                <a:ext cx="1223746" cy="2830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latin typeface="Helvetica"/>
                    <a:cs typeface="Helvetica"/>
                  </a:rPr>
                  <a:t>35-40Kya</a:t>
                </a:r>
              </a:p>
            </p:txBody>
          </p:sp>
          <p:sp>
            <p:nvSpPr>
              <p:cNvPr id="82" name="Freeform 81">
                <a:extLst>
                  <a:ext uri="{FF2B5EF4-FFF2-40B4-BE49-F238E27FC236}">
                    <a16:creationId xmlns:a16="http://schemas.microsoft.com/office/drawing/2014/main" id="{F39B8781-2831-A243-899A-2D7D1CD50144}"/>
                  </a:ext>
                </a:extLst>
              </p:cNvPr>
              <p:cNvSpPr/>
              <p:nvPr/>
            </p:nvSpPr>
            <p:spPr>
              <a:xfrm>
                <a:off x="6503811" y="1193800"/>
                <a:ext cx="735189" cy="313267"/>
              </a:xfrm>
              <a:custGeom>
                <a:avLst/>
                <a:gdLst>
                  <a:gd name="connsiteX0" fmla="*/ 32456 w 735189"/>
                  <a:gd name="connsiteY0" fmla="*/ 0 h 313267"/>
                  <a:gd name="connsiteX1" fmla="*/ 117122 w 735189"/>
                  <a:gd name="connsiteY1" fmla="*/ 203200 h 313267"/>
                  <a:gd name="connsiteX2" fmla="*/ 735189 w 735189"/>
                  <a:gd name="connsiteY2" fmla="*/ 313267 h 313267"/>
                  <a:gd name="connsiteX3" fmla="*/ 735189 w 735189"/>
                  <a:gd name="connsiteY3" fmla="*/ 313267 h 313267"/>
                  <a:gd name="connsiteX4" fmla="*/ 735189 w 735189"/>
                  <a:gd name="connsiteY4" fmla="*/ 313267 h 313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5189" h="313267">
                    <a:moveTo>
                      <a:pt x="32456" y="0"/>
                    </a:moveTo>
                    <a:cubicBezTo>
                      <a:pt x="16228" y="75494"/>
                      <a:pt x="0" y="150989"/>
                      <a:pt x="117122" y="203200"/>
                    </a:cubicBezTo>
                    <a:cubicBezTo>
                      <a:pt x="234244" y="255411"/>
                      <a:pt x="735189" y="313267"/>
                      <a:pt x="735189" y="313267"/>
                    </a:cubicBezTo>
                    <a:lnTo>
                      <a:pt x="735189" y="313267"/>
                    </a:lnTo>
                    <a:lnTo>
                      <a:pt x="735189" y="313267"/>
                    </a:lnTo>
                  </a:path>
                </a:pathLst>
              </a:custGeom>
              <a:ln w="22225" cap="flat" cmpd="sng" algn="ctr">
                <a:solidFill>
                  <a:srgbClr val="797979"/>
                </a:solidFill>
                <a:prstDash val="solid"/>
                <a:round/>
                <a:headEnd type="none" w="med" len="med"/>
                <a:tailEnd type="stealth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83" name="Freeform 82">
                <a:extLst>
                  <a:ext uri="{FF2B5EF4-FFF2-40B4-BE49-F238E27FC236}">
                    <a16:creationId xmlns:a16="http://schemas.microsoft.com/office/drawing/2014/main" id="{7067E774-1A76-9F42-9661-A0DFC73B0C10}"/>
                  </a:ext>
                </a:extLst>
              </p:cNvPr>
              <p:cNvSpPr/>
              <p:nvPr/>
            </p:nvSpPr>
            <p:spPr>
              <a:xfrm>
                <a:off x="7611533" y="2362200"/>
                <a:ext cx="609600" cy="457200"/>
              </a:xfrm>
              <a:custGeom>
                <a:avLst/>
                <a:gdLst>
                  <a:gd name="connsiteX0" fmla="*/ 0 w 609600"/>
                  <a:gd name="connsiteY0" fmla="*/ 0 h 457200"/>
                  <a:gd name="connsiteX1" fmla="*/ 245534 w 609600"/>
                  <a:gd name="connsiteY1" fmla="*/ 330200 h 457200"/>
                  <a:gd name="connsiteX2" fmla="*/ 609600 w 609600"/>
                  <a:gd name="connsiteY2" fmla="*/ 457200 h 457200"/>
                  <a:gd name="connsiteX3" fmla="*/ 609600 w 609600"/>
                  <a:gd name="connsiteY3" fmla="*/ 457200 h 45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9600" h="457200">
                    <a:moveTo>
                      <a:pt x="0" y="0"/>
                    </a:moveTo>
                    <a:cubicBezTo>
                      <a:pt x="71967" y="127000"/>
                      <a:pt x="143934" y="254000"/>
                      <a:pt x="245534" y="330200"/>
                    </a:cubicBezTo>
                    <a:cubicBezTo>
                      <a:pt x="347134" y="406400"/>
                      <a:pt x="609600" y="457200"/>
                      <a:pt x="609600" y="457200"/>
                    </a:cubicBezTo>
                    <a:lnTo>
                      <a:pt x="609600" y="457200"/>
                    </a:lnTo>
                  </a:path>
                </a:pathLst>
              </a:custGeom>
              <a:ln w="19050" cap="flat" cmpd="sng" algn="ctr">
                <a:solidFill>
                  <a:srgbClr val="797979"/>
                </a:solidFill>
                <a:prstDash val="solid"/>
                <a:round/>
                <a:headEnd type="none" w="med" len="med"/>
                <a:tailEnd type="stealth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84" name="Freeform 83">
                <a:extLst>
                  <a:ext uri="{FF2B5EF4-FFF2-40B4-BE49-F238E27FC236}">
                    <a16:creationId xmlns:a16="http://schemas.microsoft.com/office/drawing/2014/main" id="{E9F0D9B2-455F-424E-99C9-D66D13BBD7D7}"/>
                  </a:ext>
                </a:extLst>
              </p:cNvPr>
              <p:cNvSpPr/>
              <p:nvPr/>
            </p:nvSpPr>
            <p:spPr>
              <a:xfrm flipH="1">
                <a:off x="7853678" y="2706685"/>
                <a:ext cx="45719" cy="602357"/>
              </a:xfrm>
              <a:custGeom>
                <a:avLst/>
                <a:gdLst>
                  <a:gd name="connsiteX0" fmla="*/ 0 w 609600"/>
                  <a:gd name="connsiteY0" fmla="*/ 0 h 457200"/>
                  <a:gd name="connsiteX1" fmla="*/ 245534 w 609600"/>
                  <a:gd name="connsiteY1" fmla="*/ 330200 h 457200"/>
                  <a:gd name="connsiteX2" fmla="*/ 609600 w 609600"/>
                  <a:gd name="connsiteY2" fmla="*/ 457200 h 457200"/>
                  <a:gd name="connsiteX3" fmla="*/ 609600 w 609600"/>
                  <a:gd name="connsiteY3" fmla="*/ 457200 h 45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9600" h="457200">
                    <a:moveTo>
                      <a:pt x="0" y="0"/>
                    </a:moveTo>
                    <a:cubicBezTo>
                      <a:pt x="71967" y="127000"/>
                      <a:pt x="143934" y="254000"/>
                      <a:pt x="245534" y="330200"/>
                    </a:cubicBezTo>
                    <a:cubicBezTo>
                      <a:pt x="347134" y="406400"/>
                      <a:pt x="609600" y="457200"/>
                      <a:pt x="609600" y="457200"/>
                    </a:cubicBezTo>
                    <a:lnTo>
                      <a:pt x="609600" y="457200"/>
                    </a:lnTo>
                  </a:path>
                </a:pathLst>
              </a:custGeom>
              <a:ln w="19050" cap="flat" cmpd="sng" algn="ctr">
                <a:solidFill>
                  <a:srgbClr val="797979"/>
                </a:solidFill>
                <a:prstDash val="solid"/>
                <a:round/>
                <a:headEnd type="none" w="med" len="med"/>
                <a:tailEnd type="stealth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85" name="Freeform 84">
                <a:extLst>
                  <a:ext uri="{FF2B5EF4-FFF2-40B4-BE49-F238E27FC236}">
                    <a16:creationId xmlns:a16="http://schemas.microsoft.com/office/drawing/2014/main" id="{5C11F479-0343-E943-AA03-AFA504016FE7}"/>
                  </a:ext>
                </a:extLst>
              </p:cNvPr>
              <p:cNvSpPr/>
              <p:nvPr/>
            </p:nvSpPr>
            <p:spPr>
              <a:xfrm>
                <a:off x="609600" y="1134536"/>
                <a:ext cx="567267" cy="284660"/>
              </a:xfrm>
              <a:custGeom>
                <a:avLst/>
                <a:gdLst>
                  <a:gd name="connsiteX0" fmla="*/ 567267 w 567267"/>
                  <a:gd name="connsiteY0" fmla="*/ 160867 h 321733"/>
                  <a:gd name="connsiteX1" fmla="*/ 474133 w 567267"/>
                  <a:gd name="connsiteY1" fmla="*/ 118533 h 321733"/>
                  <a:gd name="connsiteX2" fmla="*/ 296333 w 567267"/>
                  <a:gd name="connsiteY2" fmla="*/ 33867 h 321733"/>
                  <a:gd name="connsiteX3" fmla="*/ 0 w 567267"/>
                  <a:gd name="connsiteY3" fmla="*/ 321733 h 321733"/>
                  <a:gd name="connsiteX4" fmla="*/ 0 w 567267"/>
                  <a:gd name="connsiteY4" fmla="*/ 321733 h 321733"/>
                  <a:gd name="connsiteX5" fmla="*/ 0 w 567267"/>
                  <a:gd name="connsiteY5" fmla="*/ 321733 h 321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67267" h="321733">
                    <a:moveTo>
                      <a:pt x="567267" y="160867"/>
                    </a:moveTo>
                    <a:cubicBezTo>
                      <a:pt x="543278" y="150283"/>
                      <a:pt x="474133" y="118533"/>
                      <a:pt x="474133" y="118533"/>
                    </a:cubicBezTo>
                    <a:cubicBezTo>
                      <a:pt x="428977" y="97366"/>
                      <a:pt x="375355" y="0"/>
                      <a:pt x="296333" y="33867"/>
                    </a:cubicBezTo>
                    <a:cubicBezTo>
                      <a:pt x="217311" y="67734"/>
                      <a:pt x="0" y="321733"/>
                      <a:pt x="0" y="321733"/>
                    </a:cubicBezTo>
                    <a:lnTo>
                      <a:pt x="0" y="321733"/>
                    </a:lnTo>
                    <a:lnTo>
                      <a:pt x="0" y="321733"/>
                    </a:lnTo>
                  </a:path>
                </a:pathLst>
              </a:custGeom>
              <a:ln w="19050" cap="flat" cmpd="sng" algn="ctr">
                <a:solidFill>
                  <a:srgbClr val="797979"/>
                </a:solidFill>
                <a:prstDash val="solid"/>
                <a:round/>
                <a:headEnd type="none" w="med" len="med"/>
                <a:tailEnd type="stealth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grpSp>
            <p:nvGrpSpPr>
              <p:cNvPr id="86" name="Group 72">
                <a:extLst>
                  <a:ext uri="{FF2B5EF4-FFF2-40B4-BE49-F238E27FC236}">
                    <a16:creationId xmlns:a16="http://schemas.microsoft.com/office/drawing/2014/main" id="{C436071E-9728-C343-9943-82FE1317ABD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5400000">
                <a:off x="5089936" y="3017858"/>
                <a:ext cx="160518" cy="301652"/>
                <a:chOff x="3479635" y="4973755"/>
                <a:chExt cx="184408" cy="346555"/>
              </a:xfrm>
              <a:solidFill>
                <a:srgbClr val="797979"/>
              </a:solidFill>
            </p:grpSpPr>
            <p:sp>
              <p:nvSpPr>
                <p:cNvPr id="89" name="Up Arrow 88">
                  <a:extLst>
                    <a:ext uri="{FF2B5EF4-FFF2-40B4-BE49-F238E27FC236}">
                      <a16:creationId xmlns:a16="http://schemas.microsoft.com/office/drawing/2014/main" id="{7BCBA067-EEF4-7447-A555-6881D63157D1}"/>
                    </a:ext>
                  </a:extLst>
                </p:cNvPr>
                <p:cNvSpPr/>
                <p:nvPr/>
              </p:nvSpPr>
              <p:spPr>
                <a:xfrm>
                  <a:off x="3479638" y="4973755"/>
                  <a:ext cx="184405" cy="313268"/>
                </a:xfrm>
                <a:prstGeom prst="upArrow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90" name="Trapezoid 89">
                  <a:extLst>
                    <a:ext uri="{FF2B5EF4-FFF2-40B4-BE49-F238E27FC236}">
                      <a16:creationId xmlns:a16="http://schemas.microsoft.com/office/drawing/2014/main" id="{EA91FE38-4268-2047-B069-3CA13C6466E2}"/>
                    </a:ext>
                  </a:extLst>
                </p:cNvPr>
                <p:cNvSpPr/>
                <p:nvPr/>
              </p:nvSpPr>
              <p:spPr>
                <a:xfrm>
                  <a:off x="3479635" y="5144543"/>
                  <a:ext cx="184405" cy="175767"/>
                </a:xfrm>
                <a:prstGeom prst="trapezoid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</p:grp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B447B50A-82AF-F544-B0BD-802D06301870}"/>
                  </a:ext>
                </a:extLst>
              </p:cNvPr>
              <p:cNvSpPr txBox="1"/>
              <p:nvPr/>
            </p:nvSpPr>
            <p:spPr>
              <a:xfrm>
                <a:off x="5283503" y="3047432"/>
                <a:ext cx="1854202" cy="2830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latin typeface="Helvetica"/>
                    <a:cs typeface="Helvetica"/>
                  </a:rPr>
                  <a:t>Founder effect</a:t>
                </a:r>
              </a:p>
            </p:txBody>
          </p:sp>
          <p:sp>
            <p:nvSpPr>
              <p:cNvPr id="88" name="Freeform 87">
                <a:extLst>
                  <a:ext uri="{FF2B5EF4-FFF2-40B4-BE49-F238E27FC236}">
                    <a16:creationId xmlns:a16="http://schemas.microsoft.com/office/drawing/2014/main" id="{37415F82-4CB5-054C-ADD3-6AA68970E377}"/>
                  </a:ext>
                </a:extLst>
              </p:cNvPr>
              <p:cNvSpPr/>
              <p:nvPr/>
            </p:nvSpPr>
            <p:spPr>
              <a:xfrm>
                <a:off x="3314700" y="2654300"/>
                <a:ext cx="762000" cy="124883"/>
              </a:xfrm>
              <a:custGeom>
                <a:avLst/>
                <a:gdLst>
                  <a:gd name="connsiteX0" fmla="*/ 0 w 762000"/>
                  <a:gd name="connsiteY0" fmla="*/ 63500 h 124883"/>
                  <a:gd name="connsiteX1" fmla="*/ 279400 w 762000"/>
                  <a:gd name="connsiteY1" fmla="*/ 114300 h 124883"/>
                  <a:gd name="connsiteX2" fmla="*/ 762000 w 762000"/>
                  <a:gd name="connsiteY2" fmla="*/ 0 h 124883"/>
                  <a:gd name="connsiteX3" fmla="*/ 762000 w 762000"/>
                  <a:gd name="connsiteY3" fmla="*/ 0 h 124883"/>
                  <a:gd name="connsiteX4" fmla="*/ 762000 w 762000"/>
                  <a:gd name="connsiteY4" fmla="*/ 0 h 124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0" h="124883">
                    <a:moveTo>
                      <a:pt x="0" y="63500"/>
                    </a:moveTo>
                    <a:cubicBezTo>
                      <a:pt x="76200" y="94191"/>
                      <a:pt x="152400" y="124883"/>
                      <a:pt x="279400" y="114300"/>
                    </a:cubicBezTo>
                    <a:cubicBezTo>
                      <a:pt x="406400" y="103717"/>
                      <a:pt x="762000" y="0"/>
                      <a:pt x="762000" y="0"/>
                    </a:cubicBezTo>
                    <a:lnTo>
                      <a:pt x="762000" y="0"/>
                    </a:lnTo>
                    <a:lnTo>
                      <a:pt x="762000" y="0"/>
                    </a:lnTo>
                  </a:path>
                </a:pathLst>
              </a:custGeom>
              <a:ln>
                <a:solidFill>
                  <a:srgbClr val="797979"/>
                </a:solidFill>
                <a:tailEnd type="stealth" w="lg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59441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6021AD8-D40F-F944-BD37-125CC7FB3511}"/>
              </a:ext>
            </a:extLst>
          </p:cNvPr>
          <p:cNvSpPr/>
          <p:nvPr/>
        </p:nvSpPr>
        <p:spPr>
          <a:xfrm>
            <a:off x="3477229" y="1843768"/>
            <a:ext cx="5486400" cy="45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0E7408-B236-2E42-B67A-35AE59FFCC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42329" y="1825625"/>
            <a:ext cx="5156200" cy="4572000"/>
          </a:xfrm>
        </p:spPr>
      </p:pic>
    </p:spTree>
    <p:extLst>
      <p:ext uri="{BB962C8B-B14F-4D97-AF65-F5344CB8AC3E}">
        <p14:creationId xmlns:p14="http://schemas.microsoft.com/office/powerpoint/2010/main" val="2444116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06790-1EC4-6444-9E42-95888F8EA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845692-AAC7-0C43-B187-4C2E4E24E3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247" t="4740" r="4906" b="7647"/>
          <a:stretch/>
        </p:blipFill>
        <p:spPr>
          <a:xfrm>
            <a:off x="-2177143" y="-1277257"/>
            <a:ext cx="14862629" cy="8244114"/>
          </a:xfrm>
        </p:spPr>
      </p:pic>
    </p:spTree>
    <p:extLst>
      <p:ext uri="{BB962C8B-B14F-4D97-AF65-F5344CB8AC3E}">
        <p14:creationId xmlns:p14="http://schemas.microsoft.com/office/powerpoint/2010/main" val="1421476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21</Words>
  <Application>Microsoft Macintosh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Alicia Martin</dc:creator>
  <cp:lastModifiedBy>Alicia Martin</cp:lastModifiedBy>
  <cp:revision>6</cp:revision>
  <dcterms:created xsi:type="dcterms:W3CDTF">2018-11-10T23:10:01Z</dcterms:created>
  <dcterms:modified xsi:type="dcterms:W3CDTF">2018-11-12T21:52:41Z</dcterms:modified>
</cp:coreProperties>
</file>