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74" r:id="rId3"/>
    <p:sldId id="275" r:id="rId4"/>
    <p:sldId id="271" r:id="rId5"/>
    <p:sldId id="272" r:id="rId6"/>
    <p:sldId id="273" r:id="rId7"/>
  </p:sldIdLst>
  <p:sldSz cx="12192000" cy="6858000"/>
  <p:notesSz cx="6858000" cy="9144000"/>
  <p:custDataLst>
    <p:tags r:id="rId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CECFDB-BBD4-46F5-AC3C-3CC5AD65FFA2}">
  <a:tblStyle styleId="{59CECFDB-BBD4-46F5-AC3C-3CC5AD65FFA2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31"/>
  </p:normalViewPr>
  <p:slideViewPr>
    <p:cSldViewPr snapToGrid="0" snapToObjects="1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72835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833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427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6533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81191" y="1020430"/>
            <a:ext cx="10993549" cy="14750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36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81193" y="2495444"/>
            <a:ext cx="10993545" cy="590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7605950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900" b="0" i="0" u="none" strike="noStrike" cap="none">
              <a:solidFill>
                <a:srgbClr val="9F276A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440285" y="61440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581191" y="702156"/>
            <a:ext cx="11029616" cy="101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4334602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900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8839200" y="599725"/>
            <a:ext cx="2906817" cy="5816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7249746" y="2265180"/>
            <a:ext cx="5183073" cy="20041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6"/>
            <a:ext cx="5183073" cy="78962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8993672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774922" y="5951810"/>
            <a:ext cx="789627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0446614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900">
              <a:solidFill>
                <a:srgbClr val="9F276A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818465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Shape 22"/>
          <p:cNvSpPr/>
          <p:nvPr/>
        </p:nvSpPr>
        <p:spPr>
          <a:xfrm>
            <a:off x="440285" y="61440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581191" y="702156"/>
            <a:ext cx="11029616" cy="101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581191" y="2180496"/>
            <a:ext cx="11029614" cy="3678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900" b="0" i="0" u="none" strike="noStrike" cap="none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447816" y="5141973"/>
            <a:ext cx="11290859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581193" y="3043909"/>
            <a:ext cx="11029614" cy="14975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36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581191" y="4541417"/>
            <a:ext cx="11029614" cy="600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900">
              <a:solidFill>
                <a:srgbClr val="9F276A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45981" y="606554"/>
            <a:ext cx="11300035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581193" y="2228002"/>
            <a:ext cx="5422389" cy="3633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188417" y="2228002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900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45981" y="606554"/>
            <a:ext cx="11300035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87219" y="2250891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581193" y="2926051"/>
            <a:ext cx="5393100" cy="2934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6523735" y="2250891"/>
            <a:ext cx="5087072" cy="5533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6217708" y="2926051"/>
            <a:ext cx="5393100" cy="2934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900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40683" y="606554"/>
            <a:ext cx="11300035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575893" y="729658"/>
            <a:ext cx="11029616" cy="988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900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900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47816" y="5141973"/>
            <a:ext cx="11298199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581191" y="5262296"/>
            <a:ext cx="4909444" cy="689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9F276A"/>
              </a:buClr>
              <a:buFont typeface="Cabin"/>
              <a:buNone/>
              <a:defRPr sz="2000" b="0" i="0" u="none" strike="noStrike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06000" marR="0" lvl="0" indent="-189160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073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842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569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613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545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497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576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528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6" cy="6895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2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2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cap="none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9F276A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900">
              <a:solidFill>
                <a:srgbClr val="9F276A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24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447816" y="599725"/>
            <a:ext cx="11290858" cy="35572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581191" y="5260126"/>
            <a:ext cx="11029616" cy="5986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900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5540899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81191" y="705124"/>
            <a:ext cx="11029616" cy="1189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81191" y="2336002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900" b="0" i="0" u="none" strike="noStrike" cap="none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446533" y="457200"/>
            <a:ext cx="3703319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042146" y="453643"/>
            <a:ext cx="3703319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4241830" y="457200"/>
            <a:ext cx="3703319" cy="914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581187" y="751489"/>
            <a:ext cx="10993549" cy="19379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br>
              <a:rPr lang="en-US" sz="6000" dirty="0"/>
            </a:br>
            <a:r>
              <a:rPr lang="en-US" sz="4800" dirty="0"/>
              <a:t>                   K-means clustering</a:t>
            </a:r>
            <a:br>
              <a:rPr lang="en-US" sz="4800" dirty="0"/>
            </a:br>
            <a:r>
              <a:rPr lang="en-US" sz="4800" dirty="0"/>
              <a:t>          (Equally Weighted Portfolio)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581191" y="3266408"/>
            <a:ext cx="10993545" cy="29550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 rtl="0">
              <a:spcBef>
                <a:spcPts val="11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endParaRPr lang="en-US" sz="2800" dirty="0">
              <a:solidFill>
                <a:schemeClr val="lt1"/>
              </a:solidFill>
            </a:endParaRPr>
          </a:p>
          <a:p>
            <a:pPr lvl="0" algn="r" rtl="0">
              <a:spcBef>
                <a:spcPts val="11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endParaRPr lang="en-US" sz="2800" dirty="0">
              <a:solidFill>
                <a:schemeClr val="lt1"/>
              </a:solidFill>
            </a:endParaRPr>
          </a:p>
          <a:p>
            <a:pPr lvl="0" algn="r" rtl="0">
              <a:spcBef>
                <a:spcPts val="11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800" dirty="0">
                <a:solidFill>
                  <a:schemeClr val="lt1"/>
                </a:solidFill>
              </a:rPr>
              <a:t>Presented by :- </a:t>
            </a:r>
          </a:p>
          <a:p>
            <a:pPr lvl="0" algn="r" rtl="0">
              <a:spcBef>
                <a:spcPts val="11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800" dirty="0">
                <a:solidFill>
                  <a:schemeClr val="lt1"/>
                </a:solidFill>
              </a:rPr>
              <a:t>Garvit Kudesia</a:t>
            </a:r>
          </a:p>
          <a:p>
            <a:pPr lvl="0" algn="r" rtl="0">
              <a:spcBef>
                <a:spcPts val="11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800" dirty="0">
                <a:solidFill>
                  <a:schemeClr val="lt1"/>
                </a:solidFill>
              </a:rPr>
              <a:t>Harsh Doshi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8400" y="3708400"/>
            <a:ext cx="4000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D9DA-2F2F-4446-B6BC-1502EE90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Ratios on Bloomberg (Financial Analysis)</a:t>
            </a:r>
            <a:br>
              <a:rPr lang="en-US" dirty="0"/>
            </a:br>
            <a:r>
              <a:rPr lang="en-US" dirty="0"/>
              <a:t>Return on Assets (Profitability) &amp; Asset Turnover (DuPont Analysis)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A3158-AABC-4188-A0C2-55EF0FC5B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81050"/>
            <a:ext cx="11286309" cy="479406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F49E4-A02E-4C37-B6E2-2649CB486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91" y="1881051"/>
            <a:ext cx="11295018" cy="479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0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808B-C92C-4E10-98B6-62334E87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Customized Templates on Bloomberg (Financial Analysis)</a:t>
            </a:r>
            <a:br>
              <a:rPr lang="en-US" dirty="0"/>
            </a:br>
            <a:r>
              <a:rPr lang="en-US" dirty="0"/>
              <a:t>Return on Assets (Profitability) &amp; Asset Turnover (DuPont Analysis)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87C62-AAB8-4DAC-8A1E-20A0469C5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15738"/>
            <a:ext cx="11273246" cy="485938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1CDB82-A090-4262-9F11-5A19CEDB7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15738"/>
            <a:ext cx="11273246" cy="486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9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581191" y="688181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/>
          <a:p>
            <a:r>
              <a:rPr lang="en-US" dirty="0"/>
              <a:t>Stress Testing during Q4 2007 (Leverage used 2.0 on </a:t>
            </a:r>
            <a:r>
              <a:rPr lang="en-US" dirty="0" err="1"/>
              <a:t>Quantopian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Based on signals generated by Stochastic Oscillator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2CC6DC-3D92-484F-B308-EDEC5DA4E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131" y="1894113"/>
            <a:ext cx="6923315" cy="4963887"/>
          </a:xfrm>
          <a:prstGeom prst="rect">
            <a:avLst/>
          </a:prstGeom>
        </p:spPr>
      </p:pic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09067513-678C-4CA3-8CC9-48E346CC5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54" y="1894113"/>
            <a:ext cx="4345577" cy="48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7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A924-E985-48E0-B31D-8C06AABF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Testing during Q1 2017 (Leverage used 2.0 on </a:t>
            </a:r>
            <a:r>
              <a:rPr lang="en-US" dirty="0" err="1"/>
              <a:t>Quantopian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Based on signals generated by Stochastic Oscillator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C9CCE-C296-45AC-A768-5DDBB0EE2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2" y="1907177"/>
            <a:ext cx="11260183" cy="480713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9E7F0-F670-4DC0-8BD8-7D0F2C41B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823" y="1907176"/>
            <a:ext cx="6779622" cy="4807131"/>
          </a:xfrm>
          <a:prstGeom prst="rect">
            <a:avLst/>
          </a:prstGeom>
        </p:spPr>
      </p:pic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35A58121-3203-4A0D-A4AF-B2FA776CB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55" y="1907175"/>
            <a:ext cx="4489267" cy="480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3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A8B9-5554-4CB9-B9EB-C23C77D2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Testing during Q2 2017 (Leverage used 2.0 on </a:t>
            </a:r>
            <a:r>
              <a:rPr lang="en-US" dirty="0" err="1"/>
              <a:t>Quantopian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Based on signals generated by Stochastic Oscillator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64851-D8DE-412A-A3EC-44828DC0B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41864"/>
            <a:ext cx="11260183" cy="50161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66478-46A5-4977-A384-E7419A6DE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446" y="1841863"/>
            <a:ext cx="6862353" cy="5016137"/>
          </a:xfrm>
          <a:prstGeom prst="rect">
            <a:avLst/>
          </a:prstGeom>
        </p:spPr>
      </p:pic>
      <p:pic>
        <p:nvPicPr>
          <p:cNvPr id="11" name="Picture 10" descr="Screen Clipping">
            <a:extLst>
              <a:ext uri="{FF2B5EF4-FFF2-40B4-BE49-F238E27FC236}">
                <a16:creationId xmlns:a16="http://schemas.microsoft.com/office/drawing/2014/main" id="{4CE7DAD7-6086-444B-B576-6D6FA7A86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841864"/>
            <a:ext cx="4397830" cy="501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33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59</Words>
  <Application>Microsoft Office PowerPoint</Application>
  <PresentationFormat>Widescreen</PresentationFormat>
  <Paragraphs>11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Cabin</vt:lpstr>
      <vt:lpstr>Noto Sans Symbols</vt:lpstr>
      <vt:lpstr>Dividend</vt:lpstr>
      <vt:lpstr>think-cell Slide</vt:lpstr>
      <vt:lpstr>                    K-means clustering           (Equally Weighted Portfolio)</vt:lpstr>
      <vt:lpstr>Efficiency Ratios on Bloomberg (Financial Analysis) Return on Assets (Profitability) &amp; Asset Turnover (DuPont Analysis)</vt:lpstr>
      <vt:lpstr>Customized Templates on Bloomberg (Financial Analysis) Return on Assets (Profitability) &amp; Asset Turnover (DuPont Analysis)</vt:lpstr>
      <vt:lpstr>Stress Testing during Q4 2007 (Leverage used 2.0 on Quantopian) Based on signals generated by Stochastic Oscillator</vt:lpstr>
      <vt:lpstr>Back Testing during Q1 2017 (Leverage used 2.0 on Quantopian) Based on signals generated by Stochastic Oscillator</vt:lpstr>
      <vt:lpstr>Back Testing during Q2 2017 (Leverage used 2.0 on Quantopian) Based on signals generated by Stochastic Oscillator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Systemic Risk Measure  Phase I</dc:title>
  <dc:creator>Garvit Kudesia</dc:creator>
  <cp:lastModifiedBy>Garvit Kudesia</cp:lastModifiedBy>
  <cp:revision>38</cp:revision>
  <dcterms:modified xsi:type="dcterms:W3CDTF">2017-12-02T23:38:32Z</dcterms:modified>
</cp:coreProperties>
</file>