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2" r:id="rId16"/>
    <p:sldId id="273" r:id="rId17"/>
    <p:sldId id="274" r:id="rId18"/>
    <p:sldId id="270" r:id="rId19"/>
  </p:sldIdLst>
  <p:sldSz cx="18288000" cy="10287000"/>
  <p:notesSz cx="6858000" cy="9144000"/>
  <p:embeddedFontLst>
    <p:embeddedFont>
      <p:font typeface="Arimo" panose="020B0604020202020204" charset="0"/>
      <p:regular r:id="rId20"/>
    </p:embeddedFont>
    <p:embeddedFont>
      <p:font typeface="Arimo Bold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nter" panose="020B0604020202020204" charset="0"/>
      <p:regular r:id="rId26"/>
    </p:embeddedFont>
    <p:embeddedFont>
      <p:font typeface="Inter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4622" autoAdjust="0"/>
  </p:normalViewPr>
  <p:slideViewPr>
    <p:cSldViewPr>
      <p:cViewPr varScale="1">
        <p:scale>
          <a:sx n="48" d="100"/>
          <a:sy n="48" d="100"/>
        </p:scale>
        <p:origin x="90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953155" y="1148727"/>
            <a:ext cx="14381689" cy="7989545"/>
            <a:chOff x="0" y="0"/>
            <a:chExt cx="19175586" cy="10652727"/>
          </a:xfrm>
        </p:grpSpPr>
        <p:sp>
          <p:nvSpPr>
            <p:cNvPr id="4" name="TextBox 4"/>
            <p:cNvSpPr txBox="1"/>
            <p:nvPr/>
          </p:nvSpPr>
          <p:spPr>
            <a:xfrm>
              <a:off x="0" y="2134430"/>
              <a:ext cx="19175586" cy="6500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49"/>
                </a:lnSpc>
              </a:pPr>
              <a:r>
                <a:rPr lang="en-US" sz="11499">
                  <a:solidFill>
                    <a:srgbClr val="FEFFFD"/>
                  </a:solidFill>
                  <a:latin typeface="Inter Bold"/>
                </a:rPr>
                <a:t>PRE TEST</a:t>
              </a:r>
            </a:p>
            <a:p>
              <a:pPr algn="ctr">
                <a:lnSpc>
                  <a:spcPts val="12650"/>
                </a:lnSpc>
              </a:pPr>
              <a:r>
                <a:rPr lang="en-US" sz="11500">
                  <a:solidFill>
                    <a:srgbClr val="FEFFFD"/>
                  </a:solidFill>
                  <a:latin typeface="Inter Bold"/>
                </a:rPr>
                <a:t>TATA KELOLA RUMAH SAKIT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19025" y="9998677"/>
              <a:ext cx="14537536" cy="65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EFFFD"/>
                  </a:solidFill>
                  <a:latin typeface="Inter"/>
                </a:rPr>
                <a:t>DR. REGINA CINDY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319025" y="-80010"/>
              <a:ext cx="14537536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5766" y="4473575"/>
            <a:ext cx="6858222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9"/>
              </a:lnSpc>
            </a:pPr>
            <a:r>
              <a:rPr lang="en-US" sz="3999">
                <a:solidFill>
                  <a:srgbClr val="3F284B"/>
                </a:solidFill>
                <a:latin typeface="Inter Bold"/>
              </a:rPr>
              <a:t>STRUKTUR RUMAH SAKIT</a:t>
            </a:r>
          </a:p>
          <a:p>
            <a:pPr>
              <a:lnSpc>
                <a:spcPts val="5200"/>
              </a:lnSpc>
            </a:pPr>
            <a:r>
              <a:rPr lang="en-US" sz="4000">
                <a:solidFill>
                  <a:srgbClr val="3F284B"/>
                </a:solidFill>
                <a:latin typeface="Inter Bold"/>
              </a:rPr>
              <a:t>MULIA PAJAJARAN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426938" y="3382129"/>
            <a:ext cx="617537" cy="61753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426938" y="4780915"/>
            <a:ext cx="617537" cy="61753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426938" y="6179701"/>
            <a:ext cx="617537" cy="617537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808669" y="3290213"/>
            <a:ext cx="7450631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DIREKTUR 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F284B"/>
                </a:solidFill>
                <a:latin typeface="Inter"/>
              </a:rPr>
              <a:t>dr. Eva Erawati , MKM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90462" y="4298474"/>
            <a:ext cx="7450631" cy="15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MANAGER STRUKTURAL 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F284B"/>
                </a:solidFill>
                <a:latin typeface="Inter"/>
              </a:rPr>
              <a:t>MANAGER PELAYANAN MEDIS : dr. Regina Cindy F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F284B"/>
                </a:solidFill>
                <a:latin typeface="Inter"/>
              </a:rPr>
              <a:t>MANAGER PENUNJANG MEDIS : dr. Ida Makmur</a:t>
            </a:r>
          </a:p>
          <a:p>
            <a:pPr marL="474980" lvl="1" indent="-237490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F284B"/>
                </a:solidFill>
                <a:latin typeface="Inter"/>
              </a:rPr>
              <a:t>MANAGER KEUANGAN : Marliana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08669" y="6141601"/>
            <a:ext cx="7450631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MANAGER PELAYANAN PASIEN / CASE MANAGER 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F284B"/>
                </a:solidFill>
                <a:latin typeface="Inter"/>
              </a:rPr>
              <a:t>dr. Apri Rahmadhaniati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882296"/>
            <a:ext cx="16230600" cy="0"/>
          </a:xfrm>
          <a:prstGeom prst="line">
            <a:avLst/>
          </a:prstGeom>
          <a:ln w="19050" cap="rnd">
            <a:solidFill>
              <a:srgbClr val="3F284B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440277" y="1901039"/>
            <a:ext cx="155979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KOMITE - KOMITE RUMAH SAKIT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49075" y="6011075"/>
            <a:ext cx="2687458" cy="1714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Ketua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Keperawatan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Tuti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Sumiati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,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A.Md.Kep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Kredensial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Ns. Patricia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K.Lantang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,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S.Kep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Peningkatan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Ns. Agustina Nainggolan ,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S.Kep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Etika dan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Disiplin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Sri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Hartati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Amd.Kep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endParaRPr lang="en-US" sz="1050" dirty="0">
              <a:solidFill>
                <a:srgbClr val="3F284B"/>
              </a:solidFill>
              <a:latin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49075" y="4938163"/>
            <a:ext cx="2550508" cy="67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KEPERAWATAN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51344" y="3502721"/>
            <a:ext cx="778199" cy="7781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04767" y="6011075"/>
            <a:ext cx="2480741" cy="1907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Ketua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Medik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: 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Nerina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M.,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SpPD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,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M.Sc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,FINASIM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Kredensial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dr.Winy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Katarina,SpPD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Peningkatan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dr.Alvin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Kosasih,SpP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(K) MKM, FISR,FAPSR, FISQUA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Etika dan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Disiplin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dr.Mudiyanto,SpB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FINACS</a:t>
            </a:r>
          </a:p>
          <a:p>
            <a:pPr algn="ctr">
              <a:lnSpc>
                <a:spcPts val="1470"/>
              </a:lnSpc>
            </a:pPr>
            <a:endParaRPr lang="en-US" sz="1050" dirty="0">
              <a:solidFill>
                <a:srgbClr val="3F284B"/>
              </a:solidFill>
              <a:latin typeface="Inte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1784" y="4962990"/>
            <a:ext cx="2090331" cy="337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MEDIK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07334" y="6011075"/>
            <a:ext cx="2805325" cy="1907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Ketua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NakesLain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Nuryanti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, S, Farm, Apt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Kredensial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Yeti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Ardilla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,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A.Md,Rad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Peningkatan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Wulan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Muharani,ST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 dirty="0">
                <a:solidFill>
                  <a:srgbClr val="3F284B"/>
                </a:solidFill>
                <a:latin typeface="Inter"/>
              </a:rPr>
              <a:t>Sub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Etika dan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Disiplin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Profesi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: </a:t>
            </a:r>
          </a:p>
          <a:p>
            <a:pPr algn="ctr">
              <a:lnSpc>
                <a:spcPts val="1470"/>
              </a:lnSpc>
            </a:pPr>
            <a:r>
              <a:rPr lang="en-US" sz="1050" dirty="0" err="1">
                <a:solidFill>
                  <a:srgbClr val="3F284B"/>
                </a:solidFill>
                <a:latin typeface="Inter"/>
              </a:rPr>
              <a:t>Hadirin</a:t>
            </a:r>
            <a:r>
              <a:rPr lang="en-US" sz="105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1050" dirty="0" err="1">
                <a:solidFill>
                  <a:srgbClr val="3F284B"/>
                </a:solidFill>
                <a:latin typeface="Inter"/>
              </a:rPr>
              <a:t>M.Natsir,W.Sc</a:t>
            </a: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endParaRPr lang="en-US" sz="1050" dirty="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endParaRPr lang="en-US" sz="1050" dirty="0">
              <a:solidFill>
                <a:srgbClr val="3F284B"/>
              </a:solidFill>
              <a:latin typeface="Int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64831" y="4962990"/>
            <a:ext cx="2090331" cy="67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</a:t>
            </a:r>
          </a:p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NAKES LAIN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86023" y="6011075"/>
            <a:ext cx="2910178" cy="1486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Ketua Komite Etik dan Hukum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dr.Alvin Kosasih,SpP (K) MKM, FISR,FAPSR, FISQUA</a:t>
            </a:r>
          </a:p>
          <a:p>
            <a:pPr algn="ctr">
              <a:lnSpc>
                <a:spcPts val="1470"/>
              </a:lnSpc>
            </a:pPr>
            <a:endParaRPr lang="en-US" sz="1050">
              <a:solidFill>
                <a:srgbClr val="3F284B"/>
              </a:solidFill>
              <a:latin typeface="Inter"/>
            </a:endParaRP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Anggota ;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1.dr. Mudianto, SpB FINACS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2.dr. Christina K.nugrahani, M.Kes, SpA</a:t>
            </a:r>
          </a:p>
          <a:p>
            <a:pPr algn="ctr">
              <a:lnSpc>
                <a:spcPts val="1470"/>
              </a:lnSpc>
            </a:pPr>
            <a:endParaRPr lang="en-US" sz="1050">
              <a:solidFill>
                <a:srgbClr val="3F284B"/>
              </a:solidFill>
              <a:latin typeface="In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00825" y="4962990"/>
            <a:ext cx="2090331" cy="67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ETIK  DAN HUKUM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654086" y="3502721"/>
            <a:ext cx="778199" cy="7781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484576" y="3502721"/>
            <a:ext cx="778199" cy="778199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0364429" y="3502721"/>
            <a:ext cx="778199" cy="7781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3438799" y="3511026"/>
            <a:ext cx="778199" cy="778199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6264873" y="3512246"/>
            <a:ext cx="778199" cy="778199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2782733" y="4962990"/>
            <a:ext cx="2090331" cy="67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ETIK  DAN HUKUM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372810" y="6011075"/>
            <a:ext cx="2910178" cy="5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Ketua Komite Mutu Rumah Sakit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dr. Randika H</a:t>
            </a:r>
          </a:p>
          <a:p>
            <a:pPr algn="ctr">
              <a:lnSpc>
                <a:spcPts val="1470"/>
              </a:lnSpc>
            </a:pPr>
            <a:endParaRPr lang="en-US" sz="1050">
              <a:solidFill>
                <a:srgbClr val="3F284B"/>
              </a:solidFill>
              <a:latin typeface="Inte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608807" y="4962990"/>
            <a:ext cx="2090331" cy="1018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954">
                <a:solidFill>
                  <a:srgbClr val="3F284B"/>
                </a:solidFill>
                <a:latin typeface="Inter Bold"/>
              </a:rPr>
              <a:t>KOMITE FARMASI &amp; TERAPI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198884" y="6384560"/>
            <a:ext cx="2910178" cy="92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Ketua Komite Farmasi &amp; Terapi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dr. Shella Sp.An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Sekretaris</a:t>
            </a:r>
          </a:p>
          <a:p>
            <a:pPr algn="ctr">
              <a:lnSpc>
                <a:spcPts val="1470"/>
              </a:lnSpc>
            </a:pPr>
            <a:r>
              <a:rPr lang="en-US" sz="1050">
                <a:solidFill>
                  <a:srgbClr val="3F284B"/>
                </a:solidFill>
                <a:latin typeface="Inter"/>
              </a:rPr>
              <a:t>Kiki Astrianti , S.Farm.,Apt</a:t>
            </a:r>
          </a:p>
          <a:p>
            <a:pPr algn="ctr">
              <a:lnSpc>
                <a:spcPts val="1470"/>
              </a:lnSpc>
            </a:pPr>
            <a:endParaRPr lang="en-US" sz="1050">
              <a:solidFill>
                <a:srgbClr val="3F284B"/>
              </a:solidFill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15670" y="1746738"/>
            <a:ext cx="13456660" cy="1759668"/>
            <a:chOff x="0" y="0"/>
            <a:chExt cx="17942214" cy="234622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7942214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3F284B"/>
                  </a:solidFill>
                  <a:latin typeface="Inter Bold"/>
                </a:rPr>
                <a:t>INSTALASI / UNIT RUMAH SAKIT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88827" y="1717362"/>
              <a:ext cx="15364560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3F284B"/>
                  </a:solidFill>
                  <a:latin typeface="Inter"/>
                </a:rPr>
                <a:t>Setiap instalasi / unit harus memliki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445370"/>
            <a:ext cx="4779441" cy="1962225"/>
            <a:chOff x="0" y="0"/>
            <a:chExt cx="6372588" cy="2616301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6372588" cy="1788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F284B"/>
                  </a:solidFill>
                  <a:latin typeface="Inter Bold"/>
                </a:rPr>
                <a:t>PEDOMAN PELAYANAN INSTALASI/UNIT</a:t>
              </a:r>
            </a:p>
            <a:p>
              <a:pPr algn="ctr">
                <a:lnSpc>
                  <a:spcPts val="3640"/>
                </a:lnSpc>
              </a:pPr>
              <a:endParaRPr lang="en-US" sz="2600">
                <a:solidFill>
                  <a:srgbClr val="3F284B"/>
                </a:solidFill>
                <a:latin typeface="Inter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135394"/>
              <a:ext cx="637258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54280" y="6445370"/>
            <a:ext cx="4779441" cy="2002378"/>
            <a:chOff x="0" y="0"/>
            <a:chExt cx="6372588" cy="2669837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6372588" cy="240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F284B"/>
                  </a:solidFill>
                  <a:latin typeface="Inter Bold"/>
                </a:rPr>
                <a:t>PEDOMAN PENGORGANISASIAN INSTALASI/UNIT</a:t>
              </a:r>
            </a:p>
            <a:p>
              <a:pPr algn="ctr">
                <a:lnSpc>
                  <a:spcPts val="3640"/>
                </a:lnSpc>
              </a:pPr>
              <a:endParaRPr lang="en-US" sz="2600">
                <a:solidFill>
                  <a:srgbClr val="3F284B"/>
                </a:solidFill>
                <a:latin typeface="Inte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746620"/>
              <a:ext cx="6372588" cy="477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79859" y="6445370"/>
            <a:ext cx="4779441" cy="1935758"/>
            <a:chOff x="0" y="0"/>
            <a:chExt cx="6372588" cy="258101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6372588" cy="1791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F284B"/>
                  </a:solidFill>
                  <a:latin typeface="Inter Bold"/>
                </a:rPr>
                <a:t>PROGRAM KERJA INSTALASI/UNIT</a:t>
              </a:r>
            </a:p>
            <a:p>
              <a:pPr algn="ctr">
                <a:lnSpc>
                  <a:spcPts val="3640"/>
                </a:lnSpc>
              </a:pPr>
              <a:endParaRPr lang="en-US" sz="2600">
                <a:solidFill>
                  <a:srgbClr val="3F284B"/>
                </a:solidFill>
                <a:latin typeface="Inter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136137"/>
              <a:ext cx="6372588" cy="477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677275" y="4732823"/>
            <a:ext cx="933450" cy="93345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951695" y="4732823"/>
            <a:ext cx="933450" cy="93345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4402855" y="4732823"/>
            <a:ext cx="933450" cy="93345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418420" y="8742680"/>
            <a:ext cx="10533906" cy="15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Setiap unit harus mengadakan rapat bulanan di unit masing - masing dan dibuat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UMAN (Undangan, Materi rapat, Absensi, Notulensi ) Format seperti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yang ada di Tata Naskah RS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3F284B"/>
              </a:solidFill>
              <a:latin typeface="Inte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690413" y="7417984"/>
            <a:ext cx="4358332" cy="61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8"/>
              </a:lnSpc>
              <a:spcBef>
                <a:spcPct val="0"/>
              </a:spcBef>
            </a:pPr>
            <a:r>
              <a:rPr lang="en-US" sz="1163">
                <a:solidFill>
                  <a:srgbClr val="3F284B"/>
                </a:solidFill>
                <a:latin typeface="Inter"/>
              </a:rPr>
              <a:t>untuk program kerja harus dibuat setiap tahun dan ditandatangani oleh kepala instalasi/kepala unit, mengetahui manager masing-masing dan disetujui oleh direktur RS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539762" y="1660525"/>
            <a:ext cx="7275217" cy="7289792"/>
            <a:chOff x="0" y="0"/>
            <a:chExt cx="10143490" cy="101638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43351" cy="10163632"/>
            </a:xfrm>
            <a:custGeom>
              <a:avLst/>
              <a:gdLst/>
              <a:ahLst/>
              <a:cxnLst/>
              <a:rect l="l" t="t" r="r" b="b"/>
              <a:pathLst>
                <a:path w="10143351" h="10163632">
                  <a:moveTo>
                    <a:pt x="0" y="0"/>
                  </a:moveTo>
                  <a:lnTo>
                    <a:pt x="10143351" y="0"/>
                  </a:lnTo>
                  <a:lnTo>
                    <a:pt x="10143351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t="-25" b="-2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3149600" y="2368550"/>
              <a:ext cx="5156200" cy="6858000"/>
            </a:xfrm>
            <a:custGeom>
              <a:avLst/>
              <a:gdLst/>
              <a:ahLst/>
              <a:cxnLst/>
              <a:rect l="l" t="t" r="r" b="b"/>
              <a:pathLst>
                <a:path w="5156200" h="6858000">
                  <a:moveTo>
                    <a:pt x="0" y="0"/>
                  </a:moveTo>
                  <a:lnTo>
                    <a:pt x="5156200" y="0"/>
                  </a:lnTo>
                  <a:lnTo>
                    <a:pt x="51562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6"/>
              <a:stretch>
                <a:fillRect t="-3198" b="-3198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74650" y="673100"/>
              <a:ext cx="6318250" cy="8427288"/>
            </a:xfrm>
            <a:custGeom>
              <a:avLst/>
              <a:gdLst/>
              <a:ahLst/>
              <a:cxnLst/>
              <a:rect l="l" t="t" r="r" b="b"/>
              <a:pathLst>
                <a:path w="6318250" h="8427288">
                  <a:moveTo>
                    <a:pt x="2560460" y="1417091"/>
                  </a:moveTo>
                  <a:lnTo>
                    <a:pt x="2559050" y="8427288"/>
                  </a:lnTo>
                  <a:lnTo>
                    <a:pt x="0" y="8427288"/>
                  </a:lnTo>
                  <a:lnTo>
                    <a:pt x="0" y="0"/>
                  </a:lnTo>
                  <a:lnTo>
                    <a:pt x="6318250" y="0"/>
                  </a:lnTo>
                  <a:lnTo>
                    <a:pt x="6318250" y="1098550"/>
                  </a:lnTo>
                  <a:lnTo>
                    <a:pt x="2878087" y="1099439"/>
                  </a:lnTo>
                  <a:cubicBezTo>
                    <a:pt x="2702674" y="1099490"/>
                    <a:pt x="2560498" y="1241679"/>
                    <a:pt x="2560460" y="1417091"/>
                  </a:cubicBezTo>
                  <a:close/>
                </a:path>
              </a:pathLst>
            </a:custGeom>
            <a:blipFill>
              <a:blip r:embed="rId6"/>
              <a:stretch>
                <a:fillRect t="-3048" b="-3048"/>
              </a:stretch>
            </a:blip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03795" y="2828392"/>
            <a:ext cx="4543700" cy="642990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67828" y="3502785"/>
            <a:ext cx="4543700" cy="642990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981075"/>
            <a:ext cx="7156938" cy="131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4000">
                <a:solidFill>
                  <a:srgbClr val="FEFFFD"/>
                </a:solidFill>
                <a:latin typeface="Inter Bold"/>
              </a:rPr>
              <a:t>FORMULIR DAFTAR HADIR DAN NOTULEN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492619" y="2908618"/>
            <a:ext cx="13302762" cy="4436745"/>
            <a:chOff x="0" y="0"/>
            <a:chExt cx="17737015" cy="5915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7737015" cy="400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EFFFD"/>
                  </a:solidFill>
                  <a:latin typeface="Inter Bold"/>
                </a:rPr>
                <a:t>Survei budaya keselamatan dilakukan setiap semester atau 6 bulan sekali.</a:t>
              </a:r>
            </a:p>
            <a:p>
              <a:pPr algn="ctr">
                <a:lnSpc>
                  <a:spcPts val="4799"/>
                </a:lnSpc>
              </a:pPr>
              <a:endParaRPr lang="en-US" sz="3999">
                <a:solidFill>
                  <a:srgbClr val="FEFFFD"/>
                </a:solidFill>
                <a:latin typeface="Inter Bold"/>
              </a:endParaRPr>
            </a:p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EFFFD"/>
                  </a:solidFill>
                  <a:latin typeface="Inter Bold"/>
                </a:rPr>
                <a:t>Ada google form yang dibagikan oleh komite mutu untuk diisi oleh seluruh karyawan rumah sakit.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149740" y="5349875"/>
              <a:ext cx="9437536" cy="569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EFFFD"/>
                  </a:solidFill>
                  <a:latin typeface="Inter Bold"/>
                </a:rPr>
                <a:t>— SURVEI BUDAYA KESELAMATAN —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11818" y="1019175"/>
            <a:ext cx="4264364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dirty="0">
                <a:solidFill>
                  <a:srgbClr val="3F284B"/>
                </a:solidFill>
                <a:latin typeface="Inter Bold"/>
              </a:rPr>
              <a:t>POST TEST</a:t>
            </a:r>
          </a:p>
          <a:p>
            <a:pPr algn="ctr">
              <a:lnSpc>
                <a:spcPts val="7200"/>
              </a:lnSpc>
            </a:pPr>
            <a:r>
              <a:rPr lang="en-US" sz="6000" dirty="0">
                <a:solidFill>
                  <a:srgbClr val="3F284B"/>
                </a:solidFill>
                <a:latin typeface="Inter Bold"/>
              </a:rPr>
              <a:t>ESSAY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4847" y="4006031"/>
            <a:ext cx="17278306" cy="2878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keselamatan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pasien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</a:t>
            </a:r>
          </a:p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misi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dari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Rumah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Sakit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Pajajaran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</a:t>
            </a:r>
          </a:p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visi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dari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Rumah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Sakit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Pajajaran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243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7731" y="257175"/>
            <a:ext cx="616952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8"/>
              </a:lnSpc>
            </a:pPr>
            <a:r>
              <a:rPr lang="en-US" sz="5032" dirty="0">
                <a:solidFill>
                  <a:srgbClr val="3F284B"/>
                </a:solidFill>
                <a:latin typeface="Inter Bold"/>
              </a:rPr>
              <a:t>POST TEST</a:t>
            </a:r>
          </a:p>
          <a:p>
            <a:pPr algn="ctr">
              <a:lnSpc>
                <a:spcPts val="6038"/>
              </a:lnSpc>
            </a:pPr>
            <a:r>
              <a:rPr lang="en-US" sz="5032" dirty="0">
                <a:solidFill>
                  <a:srgbClr val="3F284B"/>
                </a:solidFill>
                <a:latin typeface="Inter Bold"/>
              </a:rPr>
              <a:t>MULTIPLE CHOICE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736" y="2714882"/>
            <a:ext cx="17256527" cy="672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6"/>
              </a:lnSpc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4.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Siapa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direktur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PT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Pradana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Anugerah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?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Pengky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Pranata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Eva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Erawati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MKM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Khrisna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Pradana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Pranata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Sp.OG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Yulianti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Yulia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MARS</a:t>
            </a:r>
          </a:p>
          <a:p>
            <a:pPr marL="996547" lvl="2">
              <a:lnSpc>
                <a:spcPts val="4846"/>
              </a:lnSpc>
            </a:pP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>
              <a:lnSpc>
                <a:spcPts val="4846"/>
              </a:lnSpc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5.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Regulasi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apa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saja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yang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harus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ada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di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setiap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unit ?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2037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7731" y="257175"/>
            <a:ext cx="616952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6"/>
              </a:lnSpc>
            </a:pPr>
            <a:r>
              <a:rPr lang="en-US" sz="5030" dirty="0">
                <a:solidFill>
                  <a:srgbClr val="3F284B"/>
                </a:solidFill>
                <a:latin typeface="Inter Bold"/>
              </a:rPr>
              <a:t>POST TEST</a:t>
            </a:r>
          </a:p>
          <a:p>
            <a:pPr algn="ctr">
              <a:lnSpc>
                <a:spcPts val="6036"/>
              </a:lnSpc>
            </a:pPr>
            <a:r>
              <a:rPr lang="en-US" sz="5030" dirty="0">
                <a:solidFill>
                  <a:srgbClr val="3F284B"/>
                </a:solidFill>
                <a:latin typeface="Inter Bold"/>
              </a:rPr>
              <a:t>MULTIPLE CHOICE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736" y="2714882"/>
            <a:ext cx="17256527" cy="610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459" dirty="0">
                <a:solidFill>
                  <a:srgbClr val="3F284B"/>
                </a:solidFill>
                <a:latin typeface="Inter"/>
              </a:rPr>
              <a:t>6.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Bagaimana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alur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pelaporan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jika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terjadi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keselamatan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pasien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?</a:t>
            </a: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&lt; 1x24 Jam </a:t>
            </a: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&lt; 2x24 Jam</a:t>
            </a: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Direktur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endParaRPr lang="en-US" sz="3459" dirty="0">
              <a:solidFill>
                <a:srgbClr val="3F284B"/>
              </a:solidFill>
              <a:latin typeface="Inter"/>
            </a:endParaRP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&gt; 2x24 Jam</a:t>
            </a:r>
          </a:p>
          <a:p>
            <a:pPr>
              <a:lnSpc>
                <a:spcPts val="4843"/>
              </a:lnSpc>
            </a:pPr>
            <a:endParaRPr lang="en-US" sz="3459" dirty="0">
              <a:solidFill>
                <a:srgbClr val="3F284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482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732997" y="1028700"/>
            <a:ext cx="4049502" cy="8229600"/>
            <a:chOff x="0" y="0"/>
            <a:chExt cx="5001260" cy="101638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l="-45" r="-4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142258" r="-14225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548658" y="4169184"/>
            <a:ext cx="7087559" cy="3005430"/>
            <a:chOff x="0" y="0"/>
            <a:chExt cx="9450079" cy="4007240"/>
          </a:xfrm>
        </p:grpSpPr>
        <p:sp>
          <p:nvSpPr>
            <p:cNvPr id="7" name="TextBox 7"/>
            <p:cNvSpPr txBox="1"/>
            <p:nvPr/>
          </p:nvSpPr>
          <p:spPr>
            <a:xfrm>
              <a:off x="0" y="539115"/>
              <a:ext cx="9450079" cy="135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6600">
                  <a:solidFill>
                    <a:srgbClr val="EFAA9C"/>
                  </a:solidFill>
                  <a:latin typeface="Inter Bold"/>
                </a:rPr>
                <a:t>Ada pertanyaan?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394254"/>
              <a:ext cx="8129279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11818" y="1019175"/>
            <a:ext cx="4264364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PRE TEST</a:t>
            </a:r>
          </a:p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ESSAY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4847" y="4006031"/>
            <a:ext cx="17278306" cy="2878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visi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dari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Rumah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Sakit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Pajajaran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</a:t>
            </a:r>
          </a:p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misi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dari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Rumah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Sakit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Pajajaran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 </a:t>
            </a:r>
          </a:p>
          <a:p>
            <a:pPr marL="1509269" lvl="1" indent="-914400">
              <a:lnSpc>
                <a:spcPts val="7714"/>
              </a:lnSpc>
              <a:buFont typeface="+mj-lt"/>
              <a:buAutoNum type="arabicPeriod"/>
            </a:pPr>
            <a:r>
              <a:rPr lang="en-US" sz="5400" dirty="0" err="1">
                <a:solidFill>
                  <a:srgbClr val="3F284B"/>
                </a:solidFill>
                <a:latin typeface="Inter"/>
              </a:rPr>
              <a:t>Sebutkan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keselamatan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5400" dirty="0" err="1">
                <a:solidFill>
                  <a:srgbClr val="3F284B"/>
                </a:solidFill>
                <a:latin typeface="Inter"/>
              </a:rPr>
              <a:t>pasien</a:t>
            </a:r>
            <a:r>
              <a:rPr lang="en-US" sz="5400" dirty="0">
                <a:solidFill>
                  <a:srgbClr val="3F284B"/>
                </a:solidFill>
                <a:latin typeface="Inter"/>
              </a:rPr>
              <a:t> 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7731" y="257175"/>
            <a:ext cx="616952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8"/>
              </a:lnSpc>
            </a:pPr>
            <a:r>
              <a:rPr lang="en-US" sz="5032">
                <a:solidFill>
                  <a:srgbClr val="3F284B"/>
                </a:solidFill>
                <a:latin typeface="Inter Bold"/>
              </a:rPr>
              <a:t>PRE TEST</a:t>
            </a:r>
          </a:p>
          <a:p>
            <a:pPr algn="ctr">
              <a:lnSpc>
                <a:spcPts val="6038"/>
              </a:lnSpc>
            </a:pPr>
            <a:r>
              <a:rPr lang="en-US" sz="5032">
                <a:solidFill>
                  <a:srgbClr val="3F284B"/>
                </a:solidFill>
                <a:latin typeface="Inter Bold"/>
              </a:rPr>
              <a:t>MULTIPLE CHOICE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736" y="2714882"/>
            <a:ext cx="17256527" cy="607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6"/>
              </a:lnSpc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4.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Siapa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direktur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PT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Pradana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Anugerah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Mulia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?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Yulianti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Yulia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MARS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Eva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Erawati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MKM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Pengky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Pranata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dr.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Khrisna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Pradana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Pranata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Sp.OG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>
              <a:lnSpc>
                <a:spcPts val="4846"/>
              </a:lnSpc>
            </a:pPr>
            <a:r>
              <a:rPr lang="en-US" sz="3461" dirty="0">
                <a:solidFill>
                  <a:srgbClr val="3F284B"/>
                </a:solidFill>
                <a:latin typeface="Inter"/>
              </a:rPr>
              <a:t>5.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Regulasi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apa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saja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yang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harus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ada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di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setiap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unit ?</a:t>
            </a: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  <a:p>
            <a:pPr marL="1510897" lvl="2" indent="-514350">
              <a:lnSpc>
                <a:spcPts val="4846"/>
              </a:lnSpc>
              <a:buFont typeface="+mj-lt"/>
              <a:buAutoNum type="alphaLcParenR"/>
            </a:pP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pengorganisasian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pedoman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kerja</a:t>
            </a:r>
            <a:r>
              <a:rPr lang="en-US" sz="3461" dirty="0">
                <a:solidFill>
                  <a:srgbClr val="3F284B"/>
                </a:solidFill>
                <a:latin typeface="Inter"/>
              </a:rPr>
              <a:t> , program </a:t>
            </a:r>
            <a:r>
              <a:rPr lang="en-US" sz="3461" dirty="0" err="1">
                <a:solidFill>
                  <a:srgbClr val="3F284B"/>
                </a:solidFill>
                <a:latin typeface="Inter"/>
              </a:rPr>
              <a:t>pelayanan</a:t>
            </a:r>
            <a:endParaRPr lang="en-US" sz="3461" dirty="0">
              <a:solidFill>
                <a:srgbClr val="3F284B"/>
              </a:solidFill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97731" y="257175"/>
            <a:ext cx="616952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6"/>
              </a:lnSpc>
            </a:pPr>
            <a:r>
              <a:rPr lang="en-US" sz="5030">
                <a:solidFill>
                  <a:srgbClr val="3F284B"/>
                </a:solidFill>
                <a:latin typeface="Inter Bold"/>
              </a:rPr>
              <a:t>PRE TEST</a:t>
            </a:r>
          </a:p>
          <a:p>
            <a:pPr algn="ctr">
              <a:lnSpc>
                <a:spcPts val="6036"/>
              </a:lnSpc>
            </a:pPr>
            <a:r>
              <a:rPr lang="en-US" sz="5030">
                <a:solidFill>
                  <a:srgbClr val="3F284B"/>
                </a:solidFill>
                <a:latin typeface="Inter Bold"/>
              </a:rPr>
              <a:t>MULTIPLE CHOICE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736" y="2714882"/>
            <a:ext cx="17256527" cy="5465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</a:pPr>
            <a:r>
              <a:rPr lang="en-US" sz="3459" dirty="0">
                <a:solidFill>
                  <a:srgbClr val="3F284B"/>
                </a:solidFill>
                <a:latin typeface="Inter"/>
              </a:rPr>
              <a:t>6.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Bagaimana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alur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pelaporan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jika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terjadi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keselamatan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pasien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?</a:t>
            </a: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endParaRPr lang="en-US" sz="3459" dirty="0">
              <a:solidFill>
                <a:srgbClr val="3F284B"/>
              </a:solidFill>
              <a:latin typeface="Inter"/>
            </a:endParaRP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2x24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endParaRPr lang="en-US" sz="3459" dirty="0">
              <a:solidFill>
                <a:srgbClr val="3F284B"/>
              </a:solidFill>
              <a:latin typeface="Inter"/>
            </a:endParaRP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Direktur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karu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/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kepala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unit 1x24 Jam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Kronologis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Formulir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Insiden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Internal -&gt;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endParaRPr lang="en-US" sz="3459" dirty="0">
              <a:solidFill>
                <a:srgbClr val="3F284B"/>
              </a:solidFill>
              <a:latin typeface="Inter"/>
            </a:endParaRPr>
          </a:p>
          <a:p>
            <a:pPr marL="1510368" lvl="2" indent="-514350">
              <a:lnSpc>
                <a:spcPts val="4843"/>
              </a:lnSpc>
              <a:buFont typeface="+mj-lt"/>
              <a:buAutoNum type="alphaLcParenR"/>
            </a:pPr>
            <a:r>
              <a:rPr lang="en-US" sz="3459" dirty="0" err="1">
                <a:solidFill>
                  <a:srgbClr val="3F284B"/>
                </a:solidFill>
                <a:latin typeface="Inter"/>
              </a:rPr>
              <a:t>Langsung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lapor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komite</a:t>
            </a:r>
            <a:r>
              <a:rPr lang="en-US" sz="3459" dirty="0">
                <a:solidFill>
                  <a:srgbClr val="3F284B"/>
                </a:solidFill>
                <a:latin typeface="Inter"/>
              </a:rPr>
              <a:t> </a:t>
            </a:r>
            <a:r>
              <a:rPr lang="en-US" sz="3459" dirty="0" err="1">
                <a:solidFill>
                  <a:srgbClr val="3F284B"/>
                </a:solidFill>
                <a:latin typeface="Inter"/>
              </a:rPr>
              <a:t>mutu</a:t>
            </a:r>
            <a:endParaRPr lang="en-US" sz="3459" dirty="0">
              <a:solidFill>
                <a:srgbClr val="3F284B"/>
              </a:solidFill>
              <a:latin typeface="Inter"/>
            </a:endParaRPr>
          </a:p>
          <a:p>
            <a:pPr>
              <a:lnSpc>
                <a:spcPts val="4843"/>
              </a:lnSpc>
            </a:pPr>
            <a:endParaRPr lang="en-US" sz="3459" dirty="0">
              <a:solidFill>
                <a:srgbClr val="3F284B"/>
              </a:solidFill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953155" y="1948827"/>
            <a:ext cx="14381689" cy="6389345"/>
            <a:chOff x="0" y="0"/>
            <a:chExt cx="19175586" cy="8519127"/>
          </a:xfrm>
        </p:grpSpPr>
        <p:sp>
          <p:nvSpPr>
            <p:cNvPr id="4" name="TextBox 4"/>
            <p:cNvSpPr txBox="1"/>
            <p:nvPr/>
          </p:nvSpPr>
          <p:spPr>
            <a:xfrm>
              <a:off x="0" y="2134430"/>
              <a:ext cx="19175586" cy="436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50"/>
                </a:lnSpc>
              </a:pPr>
              <a:r>
                <a:rPr lang="en-US" sz="11500">
                  <a:solidFill>
                    <a:srgbClr val="FEFFFD"/>
                  </a:solidFill>
                  <a:latin typeface="Inter Bold"/>
                </a:rPr>
                <a:t>TATA KELOLA RUMAH SAKIT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319025" y="7865077"/>
              <a:ext cx="14537536" cy="65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EFFFD"/>
                  </a:solidFill>
                  <a:latin typeface="Inter"/>
                </a:rPr>
                <a:t>DR. REGINA CINDY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319025" y="-80010"/>
              <a:ext cx="14537536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8625" y="4735195"/>
            <a:ext cx="6540230" cy="2640076"/>
            <a:chOff x="0" y="0"/>
            <a:chExt cx="8720307" cy="352010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8720307" cy="240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3F284B"/>
                  </a:solidFill>
                  <a:latin typeface="Inter Bold"/>
                </a:rPr>
                <a:t>PEMILIK </a:t>
              </a:r>
            </a:p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3F284B"/>
                  </a:solidFill>
                  <a:latin typeface="Inter Bold"/>
                </a:rPr>
                <a:t>DAN</a:t>
              </a:r>
            </a:p>
            <a:p>
              <a:pPr>
                <a:lnSpc>
                  <a:spcPts val="4799"/>
                </a:lnSpc>
              </a:pPr>
              <a:r>
                <a:rPr lang="en-US" sz="3999">
                  <a:solidFill>
                    <a:srgbClr val="3F284B"/>
                  </a:solidFill>
                  <a:latin typeface="Inter Bold"/>
                </a:rPr>
                <a:t>REPRESENTASI PEMILIK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89546"/>
              <a:ext cx="7138355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946066" y="3801808"/>
            <a:ext cx="9504644" cy="1495425"/>
            <a:chOff x="0" y="0"/>
            <a:chExt cx="12672859" cy="19939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183162"/>
              <a:ext cx="216069" cy="216069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356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20559" y="-57150"/>
              <a:ext cx="12052300" cy="2051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3F284B"/>
                  </a:solidFill>
                  <a:latin typeface="Inter"/>
                </a:rPr>
                <a:t>PEMILIK :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3F284B"/>
                  </a:solidFill>
                  <a:latin typeface="Inter"/>
                </a:rPr>
                <a:t>Komisaris Utama : dr. Yulianti Yulia , MARS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3F284B"/>
                  </a:solidFill>
                  <a:latin typeface="Inter"/>
                </a:rPr>
                <a:t>Komisaris : dr. Khrisna Pradana Pranata , Sp.OG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946066" y="5694172"/>
            <a:ext cx="9313234" cy="2491960"/>
            <a:chOff x="0" y="0"/>
            <a:chExt cx="12417646" cy="33226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179473"/>
              <a:ext cx="211718" cy="211718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356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08062" y="-66675"/>
              <a:ext cx="11809584" cy="3389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15"/>
                </a:lnSpc>
              </a:pPr>
              <a:r>
                <a:rPr lang="en-US" sz="2939">
                  <a:solidFill>
                    <a:srgbClr val="3F284B"/>
                  </a:solidFill>
                  <a:latin typeface="Inter"/>
                </a:rPr>
                <a:t>REPRESENTASI PEMILIK :</a:t>
              </a:r>
            </a:p>
            <a:p>
              <a:pPr>
                <a:lnSpc>
                  <a:spcPts val="4115"/>
                </a:lnSpc>
              </a:pPr>
              <a:r>
                <a:rPr lang="en-US" sz="2939">
                  <a:solidFill>
                    <a:srgbClr val="3F284B"/>
                  </a:solidFill>
                  <a:latin typeface="Inter"/>
                </a:rPr>
                <a:t>RS Mulia Pajajaran di bawah naungan </a:t>
              </a:r>
            </a:p>
            <a:p>
              <a:pPr>
                <a:lnSpc>
                  <a:spcPts val="4115"/>
                </a:lnSpc>
              </a:pPr>
              <a:r>
                <a:rPr lang="en-US" sz="2939">
                  <a:solidFill>
                    <a:srgbClr val="3F284B"/>
                  </a:solidFill>
                  <a:latin typeface="Inter"/>
                </a:rPr>
                <a:t>PT. Pradana Anugrah Mulia (PT. PAM)</a:t>
              </a:r>
            </a:p>
            <a:p>
              <a:pPr>
                <a:lnSpc>
                  <a:spcPts val="4115"/>
                </a:lnSpc>
              </a:pPr>
              <a:r>
                <a:rPr lang="en-US" sz="2939">
                  <a:solidFill>
                    <a:srgbClr val="3F284B"/>
                  </a:solidFill>
                  <a:latin typeface="Inter"/>
                </a:rPr>
                <a:t>Direktur PT. PAM : dr. Pengky Pranata</a:t>
              </a:r>
            </a:p>
            <a:p>
              <a:pPr>
                <a:lnSpc>
                  <a:spcPts val="4115"/>
                </a:lnSpc>
              </a:pPr>
              <a:endParaRPr lang="en-US" sz="2939">
                <a:solidFill>
                  <a:srgbClr val="3F284B"/>
                </a:solidFill>
                <a:latin typeface="Int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6550" y="840105"/>
            <a:ext cx="8667450" cy="8606790"/>
            <a:chOff x="0" y="0"/>
            <a:chExt cx="11556600" cy="1147572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556600" cy="244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EFFFD"/>
                  </a:solidFill>
                  <a:latin typeface="Inter Bold"/>
                </a:rPr>
                <a:t>VISI DAN MISI</a:t>
              </a:r>
            </a:p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EFFFD"/>
                  </a:solidFill>
                  <a:latin typeface="Inter Bold"/>
                </a:rPr>
                <a:t>RS MULIA PAJAJARAN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49507"/>
              <a:ext cx="10673463" cy="8566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 Bold"/>
                </a:rPr>
                <a:t>VISI 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 Bold"/>
                </a:rPr>
                <a:t>Menjadi Rumah Sakit unggulan di Kota Bogor dan sekitarnya dengan memberikan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 Bold"/>
                </a:rPr>
                <a:t>pelayanan yang tulus dan profesional</a:t>
              </a:r>
            </a:p>
            <a:p>
              <a:pPr algn="just">
                <a:lnSpc>
                  <a:spcPts val="3919"/>
                </a:lnSpc>
              </a:pPr>
              <a:endParaRPr lang="en-US" sz="2799">
                <a:solidFill>
                  <a:srgbClr val="FEFFFD"/>
                </a:solidFill>
                <a:latin typeface="Arimo Bold"/>
              </a:endParaRP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 Bold"/>
                </a:rPr>
                <a:t>MISI 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"/>
                </a:rPr>
                <a:t>1.</a:t>
              </a:r>
              <a:r>
                <a:rPr lang="en-US" sz="2799">
                  <a:solidFill>
                    <a:srgbClr val="FEFFFD"/>
                  </a:solidFill>
                  <a:latin typeface="Arimo Bold"/>
                </a:rPr>
                <a:t>Memberikan pelayanan kesehatan yang bermutu dan sesuai standard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"/>
                </a:rPr>
                <a:t>2.</a:t>
              </a:r>
              <a:r>
                <a:rPr lang="en-US" sz="2799">
                  <a:solidFill>
                    <a:srgbClr val="FEFFFD"/>
                  </a:solidFill>
                  <a:latin typeface="Arimo Bold"/>
                </a:rPr>
                <a:t>Menyiapkan sumber daya manusia yang profesional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FEFFFD"/>
                  </a:solidFill>
                  <a:latin typeface="Arimo"/>
                </a:rPr>
                <a:t>3.</a:t>
              </a:r>
              <a:r>
                <a:rPr lang="en-US" sz="2799">
                  <a:solidFill>
                    <a:srgbClr val="FEFFFD"/>
                  </a:solidFill>
                  <a:latin typeface="Arimo Bold"/>
                </a:rPr>
                <a:t>Menyediakan alat-alat kedokteran yang mengikuti perkembangan teknologi</a:t>
              </a:r>
            </a:p>
            <a:p>
              <a:pPr algn="just">
                <a:lnSpc>
                  <a:spcPts val="3919"/>
                </a:lnSpc>
              </a:pPr>
              <a:endParaRPr lang="en-US" sz="2799">
                <a:solidFill>
                  <a:srgbClr val="FEFFFD"/>
                </a:solidFill>
                <a:latin typeface="Arimo Bold"/>
              </a:endParaRP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494300" y="1235005"/>
            <a:ext cx="10539762" cy="7816990"/>
            <a:chOff x="0" y="0"/>
            <a:chExt cx="13716000" cy="10172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16000" cy="10172700"/>
            </a:xfrm>
            <a:custGeom>
              <a:avLst/>
              <a:gdLst/>
              <a:ahLst/>
              <a:cxnLst/>
              <a:rect l="l" t="t" r="r" b="b"/>
              <a:pathLst>
                <a:path w="13716000" h="10172700">
                  <a:moveTo>
                    <a:pt x="0" y="0"/>
                  </a:moveTo>
                  <a:lnTo>
                    <a:pt x="13716000" y="0"/>
                  </a:lnTo>
                  <a:lnTo>
                    <a:pt x="13716000" y="10172700"/>
                  </a:lnTo>
                  <a:lnTo>
                    <a:pt x="0" y="10172700"/>
                  </a:lnTo>
                  <a:close/>
                </a:path>
              </a:pathLst>
            </a:custGeom>
            <a:blipFill>
              <a:blip r:embed="rId5"/>
              <a:stretch>
                <a:fillRect t="-393" b="-393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93700" y="615950"/>
              <a:ext cx="12941300" cy="9107742"/>
            </a:xfrm>
            <a:custGeom>
              <a:avLst/>
              <a:gdLst/>
              <a:ahLst/>
              <a:cxnLst/>
              <a:rect l="l" t="t" r="r" b="b"/>
              <a:pathLst>
                <a:path w="12941300" h="9107742">
                  <a:moveTo>
                    <a:pt x="12815112" y="9107742"/>
                  </a:moveTo>
                  <a:lnTo>
                    <a:pt x="126187" y="9107742"/>
                  </a:lnTo>
                  <a:cubicBezTo>
                    <a:pt x="56502" y="9107742"/>
                    <a:pt x="0" y="9051252"/>
                    <a:pt x="0" y="8981555"/>
                  </a:cubicBezTo>
                  <a:lnTo>
                    <a:pt x="0" y="0"/>
                  </a:lnTo>
                  <a:lnTo>
                    <a:pt x="12941300" y="0"/>
                  </a:lnTo>
                  <a:lnTo>
                    <a:pt x="12941300" y="8981554"/>
                  </a:lnTo>
                  <a:cubicBezTo>
                    <a:pt x="12941300" y="9051239"/>
                    <a:pt x="12884810" y="9107742"/>
                    <a:pt x="12815112" y="9107742"/>
                  </a:cubicBezTo>
                  <a:close/>
                </a:path>
              </a:pathLst>
            </a:custGeom>
            <a:blipFill>
              <a:blip r:embed="rId6"/>
              <a:stretch>
                <a:fillRect t="-3284" b="-3284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0325" y="2696924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502930" y="2471499"/>
            <a:ext cx="4885745" cy="31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Memberikan pelayanan kesehatan paripurna yang berkualitas dan memuaskan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kepada pasien atau pelanggan berdasarkan keilmuan dengan landasan moral dan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etika</a:t>
            </a:r>
          </a:p>
          <a:p>
            <a:pPr>
              <a:lnSpc>
                <a:spcPts val="3079"/>
              </a:lnSpc>
            </a:pPr>
            <a:endParaRPr lang="en-US" sz="2199">
              <a:solidFill>
                <a:srgbClr val="3F284B"/>
              </a:solidFill>
              <a:latin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60325" y="1199686"/>
            <a:ext cx="572834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3F284B"/>
                </a:solidFill>
                <a:latin typeface="Inter Bold"/>
              </a:rPr>
              <a:t>TUJUAN UMUM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99325" y="2696924"/>
            <a:ext cx="162052" cy="16205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99325" y="4233306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741930" y="2471499"/>
            <a:ext cx="6517370" cy="15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Meningkatkan pembinaan dokter dan dokter spesialis yang profesional, visioner, inovatif dan berakhlak mulia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F284B"/>
              </a:solidFill>
              <a:latin typeface="Int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41930" y="4007881"/>
            <a:ext cx="6517370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F284B"/>
                </a:solidFill>
                <a:latin typeface="Inter"/>
              </a:rPr>
              <a:t>Meningkatkan pengembangan SDM yang berkesinambungan</a:t>
            </a:r>
          </a:p>
          <a:p>
            <a:pPr>
              <a:lnSpc>
                <a:spcPts val="3079"/>
              </a:lnSpc>
            </a:pPr>
            <a:endParaRPr lang="en-US" sz="2199">
              <a:solidFill>
                <a:srgbClr val="3F284B"/>
              </a:solidFill>
              <a:latin typeface="Inte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899325" y="5275976"/>
            <a:ext cx="7359975" cy="1115695"/>
            <a:chOff x="0" y="0"/>
            <a:chExt cx="9813299" cy="148759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249767"/>
              <a:ext cx="216069" cy="21606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356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1123472" y="-38100"/>
              <a:ext cx="8689827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3F284B"/>
                  </a:solidFill>
                  <a:latin typeface="Inter"/>
                </a:rPr>
                <a:t>Mengembangkan pelayanan rumah sakit seiring perkembangan ilmu pengetahuan dan teknologi</a:t>
              </a:r>
            </a:p>
            <a:p>
              <a:pPr>
                <a:lnSpc>
                  <a:spcPts val="3079"/>
                </a:lnSpc>
              </a:pPr>
              <a:endParaRPr lang="en-US" sz="2199">
                <a:solidFill>
                  <a:srgbClr val="3F284B"/>
                </a:solidFill>
                <a:latin typeface="Inter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899325" y="1199686"/>
            <a:ext cx="572834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>
                <a:solidFill>
                  <a:srgbClr val="3F284B"/>
                </a:solidFill>
                <a:latin typeface="Inter Bold"/>
              </a:rPr>
              <a:t>TUJUAN KHUSUS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99325" y="6610746"/>
            <a:ext cx="7359975" cy="1115695"/>
            <a:chOff x="0" y="0"/>
            <a:chExt cx="9813299" cy="148759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249767"/>
              <a:ext cx="216069" cy="216069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356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123472" y="-38100"/>
              <a:ext cx="8689827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3F284B"/>
                  </a:solidFill>
                  <a:latin typeface="Inter"/>
                </a:rPr>
                <a:t>Meningkatkan kualitas dan mempertahankan standar pelayanan rumah sakit</a:t>
              </a:r>
            </a:p>
            <a:p>
              <a:pPr>
                <a:lnSpc>
                  <a:spcPts val="3079"/>
                </a:lnSpc>
              </a:pPr>
              <a:endParaRPr lang="en-US" sz="2199">
                <a:solidFill>
                  <a:srgbClr val="3F284B"/>
                </a:solidFill>
                <a:latin typeface="Inter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99325" y="7945516"/>
            <a:ext cx="7359975" cy="1115695"/>
            <a:chOff x="0" y="0"/>
            <a:chExt cx="9813299" cy="148759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249767"/>
              <a:ext cx="216069" cy="216069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A356D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1123472" y="-38100"/>
              <a:ext cx="8689827" cy="15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3F284B"/>
                  </a:solidFill>
                  <a:latin typeface="Inter"/>
                </a:rPr>
                <a:t>Mengembangfkan peningkatan fasilitas sarana dan prasarana rumah sakit</a:t>
              </a:r>
            </a:p>
            <a:p>
              <a:pPr>
                <a:lnSpc>
                  <a:spcPts val="3079"/>
                </a:lnSpc>
              </a:pPr>
              <a:endParaRPr lang="en-US" sz="2199">
                <a:solidFill>
                  <a:srgbClr val="3F284B"/>
                </a:solidFill>
                <a:latin typeface="Int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8672" y="114300"/>
            <a:ext cx="1787065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F284B"/>
                </a:solidFill>
                <a:latin typeface="Inter"/>
              </a:rPr>
              <a:t>STRUKTUR ORGANISASI </a:t>
            </a:r>
          </a:p>
          <a:p>
            <a:pPr algn="ctr">
              <a:lnSpc>
                <a:spcPts val="6000"/>
              </a:lnSpc>
            </a:pPr>
            <a:r>
              <a:rPr lang="en-US" sz="5000">
                <a:solidFill>
                  <a:srgbClr val="3F284B"/>
                </a:solidFill>
                <a:latin typeface="Inter"/>
              </a:rPr>
              <a:t>RUMAH SAKIT MULIA PAJAJARAN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94460-1B7C-4280-9347-18A8DF83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27" y="1649482"/>
            <a:ext cx="11963774" cy="8417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1001</Words>
  <Application>Microsoft Office PowerPoint</Application>
  <PresentationFormat>Custom</PresentationFormat>
  <Paragraphs>155</Paragraphs>
  <Slides>18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Arimo</vt:lpstr>
      <vt:lpstr>Inter Bold</vt:lpstr>
      <vt:lpstr>Calibri</vt:lpstr>
      <vt:lpstr>Inter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KELOLA RUMAH SAKIT</dc:title>
  <cp:lastModifiedBy>BPJS_7</cp:lastModifiedBy>
  <cp:revision>7</cp:revision>
  <dcterms:created xsi:type="dcterms:W3CDTF">2006-08-16T00:00:00Z</dcterms:created>
  <dcterms:modified xsi:type="dcterms:W3CDTF">2022-09-12T04:18:46Z</dcterms:modified>
  <dc:identifier>DAFLnRRrN5k</dc:identifier>
</cp:coreProperties>
</file>