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49" r:id="rId2"/>
    <p:sldId id="350" r:id="rId3"/>
    <p:sldId id="352" r:id="rId4"/>
    <p:sldId id="353" r:id="rId5"/>
    <p:sldId id="354" r:id="rId6"/>
    <p:sldId id="355" r:id="rId7"/>
    <p:sldId id="356" r:id="rId8"/>
    <p:sldId id="359" r:id="rId9"/>
    <p:sldId id="360" r:id="rId10"/>
    <p:sldId id="358" r:id="rId11"/>
    <p:sldId id="357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2" r:id="rId24"/>
    <p:sldId id="313" r:id="rId25"/>
    <p:sldId id="315" r:id="rId26"/>
    <p:sldId id="314" r:id="rId27"/>
    <p:sldId id="316" r:id="rId28"/>
    <p:sldId id="317" r:id="rId29"/>
    <p:sldId id="318" r:id="rId30"/>
    <p:sldId id="320" r:id="rId31"/>
    <p:sldId id="321" r:id="rId32"/>
    <p:sldId id="322" r:id="rId33"/>
    <p:sldId id="323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24" r:id="rId47"/>
    <p:sldId id="325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289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F64E3-1E0A-4203-A6B1-7396D3538289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69D1C-2869-47FF-8B60-EF9ECBA8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9D1C-2869-47FF-8B60-EF9ECBA862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3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F623-8997-4F54-A575-4032EE16445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3DEA-D7E0-43C3-87D0-A9071F4C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PRE TEST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5070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SELESAI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087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algn="l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Nasional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(13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ebersihan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85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APD (100 %)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(100 %)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emergensi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80 %)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tunggu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rawat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60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menit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80 %)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Penundaan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elektif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(&lt; 5 %)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dokter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80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Pelaporan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kritis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laboratorium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(100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	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formularium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nasional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80 %)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terhadap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klinis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clinical pathway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80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upaya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pencegahan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risiko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jatuh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(100 %)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terhadap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komplain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(&gt; 80 %)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keluarga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76,61)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258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Unit </a:t>
            </a:r>
            <a:r>
              <a:rPr lang="en-US" dirty="0" err="1" smtClean="0"/>
              <a:t>Prioritas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Bagaimana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Cara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Menentukan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Prioritas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‘</a:t>
            </a:r>
            <a:r>
              <a:rPr lang="en-US" i="1" dirty="0" err="1" smtClean="0"/>
              <a:t>Setiap</a:t>
            </a:r>
            <a:r>
              <a:rPr lang="en-US" i="1" dirty="0" smtClean="0"/>
              <a:t> unit </a:t>
            </a:r>
            <a:r>
              <a:rPr lang="en-US" i="1" dirty="0" err="1" smtClean="0"/>
              <a:t>diwakili</a:t>
            </a:r>
            <a:r>
              <a:rPr lang="en-US" i="1" dirty="0" smtClean="0"/>
              <a:t> </a:t>
            </a:r>
            <a:r>
              <a:rPr lang="en-US" i="1" dirty="0" err="1" smtClean="0"/>
              <a:t>Karu</a:t>
            </a:r>
            <a:r>
              <a:rPr lang="en-US" i="1" dirty="0" smtClean="0"/>
              <a:t>/ </a:t>
            </a:r>
            <a:r>
              <a:rPr lang="en-US" i="1" dirty="0" err="1" smtClean="0"/>
              <a:t>Koord</a:t>
            </a:r>
            <a:r>
              <a:rPr lang="en-US" i="1" dirty="0" smtClean="0"/>
              <a:t>/ </a:t>
            </a:r>
            <a:r>
              <a:rPr lang="en-US" i="1" dirty="0" err="1" smtClean="0"/>
              <a:t>Ka</a:t>
            </a:r>
            <a:r>
              <a:rPr lang="en-US" i="1" dirty="0" smtClean="0"/>
              <a:t> unit </a:t>
            </a:r>
            <a:r>
              <a:rPr lang="en-US" i="1" dirty="0" err="1" smtClean="0"/>
              <a:t>menghadiri</a:t>
            </a:r>
            <a:r>
              <a:rPr lang="en-US" i="1" dirty="0" smtClean="0"/>
              <a:t> </a:t>
            </a:r>
            <a:r>
              <a:rPr lang="en-US" i="1" dirty="0" err="1" smtClean="0"/>
              <a:t>rapat</a:t>
            </a:r>
            <a:r>
              <a:rPr lang="en-US" i="1" dirty="0" smtClean="0"/>
              <a:t> </a:t>
            </a:r>
            <a:r>
              <a:rPr lang="en-US" i="1" dirty="0" err="1" smtClean="0"/>
              <a:t>bersama</a:t>
            </a:r>
            <a:r>
              <a:rPr lang="en-US" i="1" dirty="0" smtClean="0"/>
              <a:t> </a:t>
            </a:r>
            <a:r>
              <a:rPr lang="en-US" i="1" dirty="0" err="1" smtClean="0"/>
              <a:t>komite</a:t>
            </a:r>
            <a:r>
              <a:rPr lang="en-US" i="1" dirty="0" smtClean="0"/>
              <a:t> </a:t>
            </a:r>
            <a:r>
              <a:rPr lang="en-US" i="1" dirty="0" err="1" smtClean="0"/>
              <a:t>mutu</a:t>
            </a:r>
            <a:r>
              <a:rPr lang="en-US" i="1" dirty="0" smtClean="0"/>
              <a:t>/ PMKP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membawa</a:t>
            </a:r>
            <a:r>
              <a:rPr lang="en-US" i="1" dirty="0" smtClean="0"/>
              <a:t> </a:t>
            </a:r>
            <a:r>
              <a:rPr lang="en-US" i="1" dirty="0" err="1" smtClean="0"/>
              <a:t>daftar</a:t>
            </a:r>
            <a:r>
              <a:rPr lang="en-US" i="1" dirty="0" smtClean="0"/>
              <a:t> </a:t>
            </a:r>
            <a:r>
              <a:rPr lang="en-US" i="1" dirty="0" err="1" smtClean="0"/>
              <a:t>usulan</a:t>
            </a:r>
            <a:r>
              <a:rPr lang="en-US" i="1" dirty="0" smtClean="0"/>
              <a:t> </a:t>
            </a:r>
            <a:r>
              <a:rPr lang="en-US" i="1" dirty="0" err="1" smtClean="0"/>
              <a:t>indikator</a:t>
            </a:r>
            <a:r>
              <a:rPr lang="en-US" i="1" dirty="0" smtClean="0"/>
              <a:t> </a:t>
            </a:r>
            <a:r>
              <a:rPr lang="en-US" i="1" dirty="0" err="1" smtClean="0"/>
              <a:t>mutu</a:t>
            </a:r>
            <a:r>
              <a:rPr lang="en-US" i="1" dirty="0" smtClean="0"/>
              <a:t> yang </a:t>
            </a:r>
            <a:r>
              <a:rPr lang="en-US" i="1" dirty="0" err="1" smtClean="0"/>
              <a:t>sudah</a:t>
            </a:r>
            <a:r>
              <a:rPr lang="en-US" i="1" dirty="0" smtClean="0"/>
              <a:t> </a:t>
            </a:r>
            <a:r>
              <a:rPr lang="en-US" i="1" dirty="0" err="1" smtClean="0"/>
              <a:t>dibahas</a:t>
            </a:r>
            <a:r>
              <a:rPr lang="en-US" i="1" dirty="0" smtClean="0"/>
              <a:t> </a:t>
            </a:r>
            <a:r>
              <a:rPr lang="en-US" i="1" dirty="0" err="1" smtClean="0"/>
              <a:t>sebelumnya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rapat</a:t>
            </a:r>
            <a:r>
              <a:rPr lang="en-US" i="1" dirty="0" smtClean="0"/>
              <a:t> internal unit. </a:t>
            </a:r>
            <a:r>
              <a:rPr lang="en-US" i="1" dirty="0" err="1" smtClean="0"/>
              <a:t>Selanjutnya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rapat</a:t>
            </a:r>
            <a:r>
              <a:rPr lang="en-US" i="1" dirty="0" smtClean="0"/>
              <a:t> </a:t>
            </a:r>
            <a:r>
              <a:rPr lang="en-US" i="1" dirty="0" err="1" smtClean="0"/>
              <a:t>tersebut</a:t>
            </a:r>
            <a:r>
              <a:rPr lang="en-US" i="1" dirty="0" smtClean="0"/>
              <a:t> </a:t>
            </a:r>
            <a:r>
              <a:rPr lang="en-US" i="1" dirty="0" err="1" smtClean="0"/>
              <a:t>komite</a:t>
            </a:r>
            <a:r>
              <a:rPr lang="en-US" i="1" dirty="0" smtClean="0"/>
              <a:t> </a:t>
            </a:r>
            <a:r>
              <a:rPr lang="en-US" i="1" dirty="0" err="1" smtClean="0"/>
              <a:t>mutu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unit </a:t>
            </a:r>
            <a:r>
              <a:rPr lang="en-US" i="1" dirty="0" err="1" smtClean="0"/>
              <a:t>memilih</a:t>
            </a:r>
            <a:r>
              <a:rPr lang="en-US" i="1" dirty="0" smtClean="0"/>
              <a:t> minimal 1 </a:t>
            </a:r>
            <a:r>
              <a:rPr lang="en-US" i="1" dirty="0" err="1" smtClean="0"/>
              <a:t>indikator</a:t>
            </a:r>
            <a:r>
              <a:rPr lang="en-US" i="1" dirty="0" smtClean="0"/>
              <a:t> yang </a:t>
            </a:r>
            <a:r>
              <a:rPr lang="en-US" i="1" dirty="0" err="1" smtClean="0"/>
              <a:t>dirasakan</a:t>
            </a:r>
            <a:r>
              <a:rPr lang="en-US" i="1" dirty="0" smtClean="0"/>
              <a:t> paling </a:t>
            </a:r>
            <a:r>
              <a:rPr lang="en-US" i="1" dirty="0" err="1" smtClean="0"/>
              <a:t>bermasalah</a:t>
            </a:r>
            <a:r>
              <a:rPr lang="en-US" i="1" dirty="0" smtClean="0"/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paling </a:t>
            </a:r>
            <a:r>
              <a:rPr lang="en-US" i="1" dirty="0" err="1" smtClean="0"/>
              <a:t>harus</a:t>
            </a:r>
            <a:r>
              <a:rPr lang="en-US" i="1" dirty="0" smtClean="0"/>
              <a:t> </a:t>
            </a:r>
            <a:r>
              <a:rPr lang="en-US" i="1" dirty="0" err="1" smtClean="0"/>
              <a:t>diperbaiki</a:t>
            </a:r>
            <a:r>
              <a:rPr lang="en-US" i="1" dirty="0" smtClean="0"/>
              <a:t>’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82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IGD</a:t>
            </a:r>
            <a:r>
              <a: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identifikasi pasien (100 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respond time (</a:t>
            </a:r>
            <a:r>
              <a:rPr lang="id-ID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5menit</a:t>
            </a: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hand hygiene (</a:t>
            </a:r>
            <a:r>
              <a:rPr lang="id-ID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85 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APD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 dan keluarga (</a:t>
            </a:r>
            <a:r>
              <a:rPr lang="id-ID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76,61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 terhadap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omplain (&gt;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Peningkatan komunikasi efektif (100 %)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Peningkatan keamanan obat yang perlu diwaspadai 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(100 %)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Ranap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 pasien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 hygiene (</a:t>
            </a:r>
            <a:r>
              <a:rPr lang="id-ID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85 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APD (100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id-ID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upaya pencegahan risiko cedera akibat pasien jatuh (100 %)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epuasan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 dan keluarga (</a:t>
            </a:r>
            <a:r>
              <a:rPr lang="id-ID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76,61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id-ID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cepatan </a:t>
            </a: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 terhadap komplain (&gt;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eningkatan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komunikasi efektif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Peningkatan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keamanan obat yang perlu diwaspadai pasien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visite 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dokter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id-ID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80 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DPJP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setiap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(100%)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Angka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kematian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baru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lahir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(&lt; 0,24 %)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5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Rajal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 pasien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 hygiene (</a:t>
            </a:r>
            <a:r>
              <a:rPr lang="id-ID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85 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APD (100 %)</a:t>
            </a:r>
            <a:endParaRPr lang="id-ID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 tunggu rawat jalan </a:t>
            </a: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</a:t>
            </a: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menit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(&gt; 80 %)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 dan keluarga 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76,61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id-ID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 terhadap komplain (&gt;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%)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Efektivitas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kunjungan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tindakan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hemorroid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teknik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terbaru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(&gt;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Insiden </a:t>
            </a: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tertukarnya dialyzer pakai ulang pada tindakan </a:t>
            </a: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(0 %)</a:t>
            </a:r>
            <a:endParaRPr lang="id-ID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Respond </a:t>
            </a: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terhadap kerusakan alat HD (indikator mutu kontrak</a:t>
            </a:r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(100 %)</a:t>
            </a:r>
            <a:endParaRPr lang="id-ID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id-ID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Kamar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Bersalin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 pasien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 hygiene (</a:t>
            </a:r>
            <a:r>
              <a:rPr lang="id-ID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85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APD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upaya pencegahan risiko cedera akibat pasien jatuh (100 </a:t>
            </a:r>
            <a:r>
              <a:rPr lang="id-ID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 dan keluarga (</a:t>
            </a:r>
            <a:r>
              <a:rPr lang="id-ID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76,61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 terhadap komplain (&gt;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visite dokter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id-ID" sz="1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DPJP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setiap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(100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Angka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kematian ibu melahirkan karena perdarahan (&lt; 1%)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Angka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kematian ibu melahirkan karena preeklampsia/ eklampsia (&lt; 30 %)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Angka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kematian ibu melahirkan karena sepsis (&lt; 0,2%)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dilakukannya IMD pada bayi (100 %)</a:t>
            </a:r>
          </a:p>
          <a:p>
            <a:pPr lvl="0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Kamar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Bedah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 pasien (100 </a:t>
            </a: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kebersihan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tangan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7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85 %)</a:t>
            </a:r>
            <a:endParaRPr lang="id-ID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 dan keluarga </a:t>
            </a: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id-ID" sz="17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76,61</a:t>
            </a: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APD (100 %)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terhadap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komplain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(&gt; 80 %)</a:t>
            </a:r>
            <a:endParaRPr lang="id-ID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Penundaan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 operasi elektif </a:t>
            </a: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id-ID" sz="17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5 %)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Kejadian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kematian di meja operasi (&lt; 1 </a:t>
            </a: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id-ID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Pelaksanaan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 pra bedah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Penandaan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lokasi operasi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Pelaksanaan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surgical safety checklist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Kejadian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discrepancy diagnosis pre dan post operasi (&lt; 1 %)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 prasedasi dan praanestesi (100%)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Proses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status fisiologis selama anestesi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Proses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pemulihan anestesi dan sedasi dalam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Evaluasi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ulang jika terjadi konversi tindakan dari anestesi lokal/ regional ke </a:t>
            </a: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</a:t>
            </a:r>
            <a:r>
              <a:rPr lang="id-ID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 </a:t>
            </a:r>
            <a:r>
              <a:rPr lang="id-ID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tanggap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emergensi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7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80 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Pemakaian teknik operasi hemoroid </a:t>
            </a:r>
            <a:r>
              <a:rPr lang="sv-SE" sz="1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terbaru (</a:t>
            </a:r>
            <a:r>
              <a:rPr lang="sv-SE" sz="17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sv-SE" sz="1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sv-SE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sv-SE" sz="1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7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918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Laboratorium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 pasien (100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kebersihan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85 %)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APD (100 %)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 dan keluarga (</a:t>
            </a:r>
            <a:r>
              <a:rPr lang="id-ID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76,61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 terhadap komplain (&gt;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 </a:t>
            </a: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 hasil tes kritis laboratorium </a:t>
            </a:r>
            <a:r>
              <a:rPr lang="id-ID" sz="19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30 menit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Kelengkapan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pengisian keterangan klinik di formulir pemeriksaan laboratorium (100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Ketepatan </a:t>
            </a:r>
            <a:r>
              <a:rPr lang="fi-FI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 kalibrasi alat pemeriksaan </a:t>
            </a:r>
            <a:r>
              <a:rPr lang="fi-FI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laboratorium (indikator mutu kontrak) (100 %)</a:t>
            </a:r>
            <a:endParaRPr lang="id-ID" sz="19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66725" indent="-409575" algn="just">
              <a:buFont typeface="+mj-lt"/>
              <a:buAutoNum type="arabicPeriod"/>
            </a:pPr>
            <a:r>
              <a:rPr lang="en-US" sz="4000" dirty="0" err="1" smtClean="0"/>
              <a:t>Berapa</a:t>
            </a:r>
            <a:r>
              <a:rPr lang="en-US" sz="4000" dirty="0" smtClean="0"/>
              <a:t> </a:t>
            </a:r>
            <a:r>
              <a:rPr lang="en-US" sz="4000" dirty="0" err="1"/>
              <a:t>jumlah</a:t>
            </a:r>
            <a:r>
              <a:rPr lang="en-US" sz="4000" dirty="0"/>
              <a:t> unit yang </a:t>
            </a:r>
            <a:r>
              <a:rPr lang="en-US" sz="4000" dirty="0" err="1"/>
              <a:t>ada</a:t>
            </a:r>
            <a:r>
              <a:rPr lang="en-US" sz="4000" dirty="0"/>
              <a:t> di RS </a:t>
            </a:r>
            <a:r>
              <a:rPr lang="en-US" sz="4000" dirty="0" err="1"/>
              <a:t>Mulia</a:t>
            </a:r>
            <a:r>
              <a:rPr lang="en-US" sz="4000" dirty="0"/>
              <a:t> </a:t>
            </a:r>
            <a:r>
              <a:rPr lang="en-US" sz="4000" dirty="0" err="1"/>
              <a:t>saat</a:t>
            </a:r>
            <a:r>
              <a:rPr lang="en-US" sz="4000" dirty="0"/>
              <a:t> </a:t>
            </a:r>
            <a:r>
              <a:rPr lang="en-US" sz="4000" dirty="0" err="1" smtClean="0"/>
              <a:t>ini</a:t>
            </a:r>
            <a:r>
              <a:rPr lang="en-US" sz="4000" dirty="0" smtClean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15</a:t>
            </a: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17</a:t>
            </a: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20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253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Radiologi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 pasien (100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kebersihan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85 %)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APD (100 %)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 dan keluarga (</a:t>
            </a:r>
            <a:r>
              <a:rPr lang="id-ID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76,61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 terhadap komplain (&gt;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Angka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film reject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(0 %)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pembacaan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pemeriksaan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radiologi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(100 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Fisioterapi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 pasien (100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kebersihan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85 %)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penggunanaan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APD (100 %)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 dan keluarga (</a:t>
            </a:r>
            <a:r>
              <a:rPr lang="id-ID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76,61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 terhadap komplain (&gt;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%)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</a:t>
            </a: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 insiden kesalahan dalam tindakan </a:t>
            </a: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oterapi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(100 %)</a:t>
            </a:r>
            <a:endParaRPr lang="id-ID" sz="1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Farmasi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 pasien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 dan keluarga (</a:t>
            </a:r>
            <a:r>
              <a:rPr lang="id-ID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76,61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 terhadap komplain (&gt;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Peningkatan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keamanan obat yang perlu diwaspadai pasien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 fornas </a:t>
            </a: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9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80</a:t>
            </a: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tunggu pelayanan obat jadi (&lt; 30 menit)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Prosentase nilai obat expired date dan rusak dibandingkan stok obat (≤ 1 %)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Ketepatan </a:t>
            </a: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 datang alat operasi hemoroid dengan teknik terbaru (indikator mutu kontrak) 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(100 %)</a:t>
            </a:r>
            <a:endParaRPr lang="id-ID" sz="1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Gizi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identifikasi pasien (100 %)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 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 hygiene (</a:t>
            </a:r>
            <a:r>
              <a:rPr lang="id-ID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85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Kepatuhan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APD (100 %)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keluarga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76,61)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 respon terhadap komplain (&gt;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id-ID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1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Rekam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Medis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2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Kelengkapan pengisian rekam medis dalam  24 jam setelah selesai pelayanan 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(100 %)</a:t>
            </a:r>
          </a:p>
          <a:p>
            <a:pPr marL="0" indent="0">
              <a:buNone/>
            </a:pP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Keuangan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Kesesuaian </a:t>
            </a: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 tunggu penyelesaian administrasi pulang pasien rawat inap &lt; 2 jam (100 %)</a:t>
            </a:r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Umum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(IPSRS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Kerumahtanggaan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id-ID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 </a:t>
            </a:r>
            <a:r>
              <a:rPr lang="id-ID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kesiapan genset &lt; 10 detik 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(100 %)</a:t>
            </a:r>
          </a:p>
          <a:p>
            <a:pPr marL="457200" indent="-457200" algn="just">
              <a:buAutoNum type="arabicPeriod"/>
            </a:pP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adanya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kejadian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linen yang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hilang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kontrak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(100 %)</a:t>
            </a:r>
            <a:endParaRPr lang="en-US" sz="1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AutoNum type="arabicPeriod"/>
            </a:pPr>
            <a:r>
              <a:rPr lang="en-US" sz="19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adanya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kejadian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kendaraan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hilang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kontrak</a:t>
            </a:r>
            <a:r>
              <a:rPr lang="en-US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(100%)</a:t>
            </a:r>
          </a:p>
          <a:p>
            <a:pPr marL="0" indent="0" algn="just">
              <a:buNone/>
            </a:pPr>
            <a:endParaRPr lang="en-US" sz="1800" dirty="0"/>
          </a:p>
          <a:p>
            <a:pPr marL="457200" indent="-457200">
              <a:buAutoNum type="arabicPeriod"/>
            </a:pPr>
            <a:endParaRPr lang="en-US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Kepegawaian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Diklat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Jumlah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karyawan</a:t>
            </a:r>
            <a:r>
              <a:rPr lang="en-US" sz="2000" dirty="0">
                <a:solidFill>
                  <a:srgbClr val="FF0000"/>
                </a:solidFill>
              </a:rPr>
              <a:t> yang </a:t>
            </a:r>
            <a:r>
              <a:rPr lang="en-US" sz="2000" dirty="0" err="1">
                <a:solidFill>
                  <a:srgbClr val="FF0000"/>
                </a:solidFill>
              </a:rPr>
              <a:t>tidak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terlambat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perpanjangan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kontrak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kerjanya</a:t>
            </a:r>
            <a:r>
              <a:rPr lang="en-US" sz="2000" dirty="0">
                <a:solidFill>
                  <a:srgbClr val="FF0000"/>
                </a:solidFill>
              </a:rPr>
              <a:t> (100%)</a:t>
            </a:r>
          </a:p>
        </p:txBody>
      </p:sp>
    </p:spTree>
    <p:extLst>
      <p:ext uri="{BB962C8B-B14F-4D97-AF65-F5344CB8AC3E}">
        <p14:creationId xmlns:p14="http://schemas.microsoft.com/office/powerpoint/2010/main" val="5890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Ketatausahaan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Penyelesaian tindak lanjut surat masuk ekstern ≤ 2 hari </a:t>
            </a:r>
            <a:r>
              <a:rPr 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(100 %)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Penyelesaian </a:t>
            </a: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perbaikan komputer dalam waktu tidak lebih dari 1 hari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(100 %)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Penyelesaian </a:t>
            </a: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perbaikan jaringan yang diselesaikan/ diperbaiki dalam waktu tidak lebih dari 1 hari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(100 %)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4000" dirty="0" err="1" smtClean="0"/>
              <a:t>Indikator</a:t>
            </a:r>
            <a:r>
              <a:rPr lang="en-US" sz="4000" dirty="0" smtClean="0"/>
              <a:t> </a:t>
            </a:r>
            <a:r>
              <a:rPr lang="en-US" sz="4000" dirty="0" err="1" smtClean="0"/>
              <a:t>mutu</a:t>
            </a:r>
            <a:r>
              <a:rPr lang="en-US" sz="4000" dirty="0" smtClean="0"/>
              <a:t> </a:t>
            </a:r>
            <a:r>
              <a:rPr lang="en-US" sz="4000" dirty="0" err="1" smtClean="0"/>
              <a:t>apa</a:t>
            </a:r>
            <a:r>
              <a:rPr lang="en-US" sz="4000" dirty="0" smtClean="0"/>
              <a:t> </a:t>
            </a:r>
            <a:r>
              <a:rPr lang="en-US" sz="4000" dirty="0" err="1" smtClean="0"/>
              <a:t>saja</a:t>
            </a:r>
            <a:r>
              <a:rPr lang="en-US" sz="4000" dirty="0" smtClean="0"/>
              <a:t> yang </a:t>
            </a:r>
            <a:r>
              <a:rPr lang="en-US" sz="4000" dirty="0" err="1" smtClean="0"/>
              <a:t>ada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dinilai</a:t>
            </a:r>
            <a:r>
              <a:rPr lang="en-US" sz="4000" dirty="0" smtClean="0"/>
              <a:t> di </a:t>
            </a:r>
            <a:r>
              <a:rPr lang="en-US" sz="4000" dirty="0" err="1" smtClean="0"/>
              <a:t>rumah</a:t>
            </a:r>
            <a:r>
              <a:rPr lang="en-US" sz="4000" dirty="0" smtClean="0"/>
              <a:t> </a:t>
            </a:r>
            <a:r>
              <a:rPr lang="en-US" sz="4000" dirty="0" err="1" smtClean="0"/>
              <a:t>sakit</a:t>
            </a:r>
            <a:r>
              <a:rPr lang="en-US" sz="4000" dirty="0" smtClean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Indikator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nasional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Indikator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prioritas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rumah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sakit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Indikator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prioritas</a:t>
            </a:r>
            <a:r>
              <a:rPr lang="en-US" dirty="0" smtClean="0">
                <a:latin typeface="+mj-lt"/>
              </a:rPr>
              <a:t> unit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47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Pemasaran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 pasien dan keluarga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(76,61)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Kecepatan respon terhadap komplain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80 %)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86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Kesling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Kamar Jenazah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Terangkutnya </a:t>
            </a: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limbah B3 sesuai jadwal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(100 %)</a:t>
            </a:r>
            <a:endParaRPr lang="id-ID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 </a:t>
            </a:r>
            <a:r>
              <a:rPr lang="id-ID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tanggap pelayanan pemindahan jenazah dari ruangan perawatan ke kamar </a:t>
            </a:r>
            <a:r>
              <a:rPr lang="id-ID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jenazah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2 jam (100 %)</a:t>
            </a:r>
            <a:endParaRPr lang="id-ID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200" b="1" dirty="0" smtClean="0"/>
              <a:t>PKRS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Terlaksananya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peyuluhan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internal 1 kali </a:t>
            </a:r>
            <a:r>
              <a:rPr 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bulan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(100 %)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76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Indikator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 </a:t>
            </a:r>
            <a:r>
              <a:rPr lang="en-US" sz="3200" b="1" dirty="0" smtClean="0"/>
              <a:t>CSSD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Kepatuhan</a:t>
            </a:r>
            <a:r>
              <a:rPr lang="en-US" sz="2000" dirty="0">
                <a:solidFill>
                  <a:srgbClr val="FF0000"/>
                </a:solidFill>
              </a:rPr>
              <a:t> hand </a:t>
            </a:r>
            <a:r>
              <a:rPr lang="en-US" sz="2000" dirty="0" smtClean="0">
                <a:solidFill>
                  <a:srgbClr val="FF0000"/>
                </a:solidFill>
              </a:rPr>
              <a:t>hygiene (</a:t>
            </a:r>
            <a:r>
              <a:rPr lang="en-US" sz="2000" u="sng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>
                <a:solidFill>
                  <a:srgbClr val="FF0000"/>
                </a:solidFill>
              </a:rPr>
              <a:t> 85 %)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Kepatuhan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penggunaan</a:t>
            </a:r>
            <a:r>
              <a:rPr lang="en-US" sz="2000" dirty="0">
                <a:solidFill>
                  <a:srgbClr val="FF0000"/>
                </a:solidFill>
              </a:rPr>
              <a:t> APD (100 %)</a:t>
            </a:r>
            <a:endParaRPr lang="id-ID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1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Insiden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Kejadian</a:t>
            </a:r>
            <a:r>
              <a:rPr lang="en-US" dirty="0" smtClean="0"/>
              <a:t> sentinel</a:t>
            </a:r>
          </a:p>
          <a:p>
            <a:pPr marL="339725" indent="0">
              <a:buNone/>
            </a:pP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Terpapar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pasien</a:t>
            </a:r>
            <a:r>
              <a:rPr lang="en-US" sz="2200" dirty="0" smtClean="0"/>
              <a:t>, </a:t>
            </a:r>
            <a:r>
              <a:rPr lang="en-US" sz="2200" dirty="0" err="1" smtClean="0"/>
              <a:t>menyebabkan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cedera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menetap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kematian</a:t>
            </a:r>
            <a:endParaRPr lang="en-US" sz="2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endParaRPr lang="en-US" dirty="0" smtClean="0"/>
          </a:p>
          <a:p>
            <a:pPr marL="339725" lvl="0" indent="0">
              <a:buNone/>
            </a:pP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Terpapar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terhadap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pasien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 smtClean="0">
                <a:solidFill>
                  <a:prstClr val="black"/>
                </a:solidFill>
              </a:rPr>
              <a:t>hampir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</a:rPr>
              <a:t>menyebabkan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cedera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menetap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atau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kematian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diharapkan</a:t>
            </a:r>
            <a:endParaRPr lang="en-US" dirty="0" smtClean="0"/>
          </a:p>
          <a:p>
            <a:pPr marL="339725" indent="0">
              <a:buNone/>
            </a:pP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Terpapar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pasien</a:t>
            </a:r>
            <a:r>
              <a:rPr lang="en-US" sz="2200" dirty="0" smtClean="0"/>
              <a:t>, </a:t>
            </a:r>
            <a:r>
              <a:rPr lang="en-US" sz="2200" dirty="0" err="1" smtClean="0"/>
              <a:t>menyebabkan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cedera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ringan</a:t>
            </a:r>
            <a:endParaRPr lang="en-US" sz="2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cedera</a:t>
            </a:r>
            <a:endParaRPr lang="en-US" dirty="0" smtClean="0"/>
          </a:p>
          <a:p>
            <a:pPr marL="339725" indent="0">
              <a:buNone/>
            </a:pP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Terpapar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pasien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menyebakan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cedera</a:t>
            </a:r>
            <a:endParaRPr lang="en-US" sz="2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nyaris</a:t>
            </a:r>
            <a:r>
              <a:rPr lang="en-US" dirty="0" smtClean="0"/>
              <a:t> </a:t>
            </a:r>
            <a:r>
              <a:rPr lang="en-US" dirty="0" err="1" smtClean="0"/>
              <a:t>cedera</a:t>
            </a:r>
            <a:endParaRPr lang="en-US" dirty="0" smtClean="0"/>
          </a:p>
          <a:p>
            <a:pPr marL="339725" indent="0" algn="just">
              <a:buNone/>
            </a:pP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terpapar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pasien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menyebakan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cedera</a:t>
            </a:r>
            <a:endParaRPr lang="en-US" sz="2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7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smtClean="0"/>
              <a:t>01-10-2020 </a:t>
            </a:r>
            <a:r>
              <a:rPr lang="en-US" dirty="0"/>
              <a:t>jam 17.00, Tn. R., 30 </a:t>
            </a:r>
            <a:r>
              <a:rPr lang="en-US" dirty="0" err="1"/>
              <a:t>tahun</a:t>
            </a:r>
            <a:r>
              <a:rPr lang="en-US" dirty="0"/>
              <a:t>, RM 01234, Post </a:t>
            </a:r>
            <a:r>
              <a:rPr lang="en-US" dirty="0" err="1"/>
              <a:t>Operasi</a:t>
            </a:r>
            <a:r>
              <a:rPr lang="en-US" dirty="0"/>
              <a:t> Appendectomy, </a:t>
            </a:r>
            <a:r>
              <a:rPr lang="en-US" dirty="0" err="1"/>
              <a:t>dirawat</a:t>
            </a:r>
            <a:r>
              <a:rPr lang="en-US" dirty="0"/>
              <a:t> di </a:t>
            </a:r>
            <a:r>
              <a:rPr lang="en-US" dirty="0" err="1"/>
              <a:t>ruangan</a:t>
            </a:r>
            <a:r>
              <a:rPr lang="en-US" dirty="0"/>
              <a:t> Ruby.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alergi</a:t>
            </a:r>
            <a:r>
              <a:rPr lang="en-US" dirty="0"/>
              <a:t> amoxicillin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di </a:t>
            </a:r>
            <a:r>
              <a:rPr lang="en-US" dirty="0" err="1"/>
              <a:t>gelang</a:t>
            </a:r>
            <a:r>
              <a:rPr lang="en-US" dirty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terbaca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(</a:t>
            </a:r>
            <a:r>
              <a:rPr lang="en-US" dirty="0" err="1"/>
              <a:t>terbaca</a:t>
            </a:r>
            <a:r>
              <a:rPr lang="en-US" dirty="0"/>
              <a:t> </a:t>
            </a:r>
            <a:r>
              <a:rPr lang="en-US" dirty="0" err="1"/>
              <a:t>aminofilin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amoxicillin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bengkak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gatal</a:t>
            </a:r>
            <a:r>
              <a:rPr lang="en-US" dirty="0"/>
              <a:t>. </a:t>
            </a:r>
            <a:r>
              <a:rPr lang="en-US" dirty="0" err="1"/>
              <a:t>Perawat</a:t>
            </a:r>
            <a:r>
              <a:rPr lang="en-US" dirty="0"/>
              <a:t> V. F. </a:t>
            </a:r>
            <a:r>
              <a:rPr lang="en-US" dirty="0" err="1"/>
              <a:t>melapor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dr. U.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alergi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dr. U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anti </a:t>
            </a:r>
            <a:r>
              <a:rPr lang="en-US" dirty="0" err="1"/>
              <a:t>alergi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amoxicillin </a:t>
            </a:r>
            <a:r>
              <a:rPr lang="en-US" dirty="0" err="1"/>
              <a:t>dihentikan</a:t>
            </a:r>
            <a:r>
              <a:rPr lang="en-US" dirty="0"/>
              <a:t>. </a:t>
            </a:r>
            <a:r>
              <a:rPr lang="en-US" dirty="0" err="1"/>
              <a:t>Pasca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anti </a:t>
            </a:r>
            <a:r>
              <a:rPr lang="en-US" dirty="0" err="1"/>
              <a:t>alergi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penghentian</a:t>
            </a:r>
            <a:r>
              <a:rPr lang="en-US" dirty="0"/>
              <a:t> amoxicillin </a:t>
            </a:r>
            <a:r>
              <a:rPr lang="en-US" dirty="0" err="1"/>
              <a:t>pasien</a:t>
            </a:r>
            <a:r>
              <a:rPr lang="en-US" dirty="0"/>
              <a:t> Tn. 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keluhan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smtClean="0"/>
              <a:t>01-05-2020 </a:t>
            </a:r>
            <a:r>
              <a:rPr lang="en-US" dirty="0"/>
              <a:t>jam </a:t>
            </a:r>
            <a:r>
              <a:rPr lang="en-US" dirty="0" smtClean="0"/>
              <a:t>22.00 </a:t>
            </a:r>
            <a:r>
              <a:rPr lang="en-US" dirty="0" err="1" smtClean="0"/>
              <a:t>petugas</a:t>
            </a:r>
            <a:r>
              <a:rPr lang="en-US" dirty="0" smtClean="0"/>
              <a:t> </a:t>
            </a:r>
            <a:r>
              <a:rPr lang="en-US" dirty="0" err="1"/>
              <a:t>farmasi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. R. S</a:t>
            </a:r>
            <a:r>
              <a:rPr lang="en-US" dirty="0" smtClean="0"/>
              <a:t>., 45 </a:t>
            </a:r>
            <a:r>
              <a:rPr lang="en-US" dirty="0" err="1" smtClean="0"/>
              <a:t>tahun</a:t>
            </a:r>
            <a:r>
              <a:rPr lang="en-US" dirty="0" smtClean="0"/>
              <a:t>, RM 00001, </a:t>
            </a:r>
            <a:r>
              <a:rPr lang="en-US" dirty="0" err="1"/>
              <a:t>dimana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panvell</a:t>
            </a:r>
            <a:r>
              <a:rPr lang="en-US" dirty="0"/>
              <a:t> 20mg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dosis</a:t>
            </a:r>
            <a:r>
              <a:rPr lang="en-US" dirty="0"/>
              <a:t> 2 kali 1 tablet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panvell</a:t>
            </a:r>
            <a:r>
              <a:rPr lang="en-US" dirty="0"/>
              <a:t> 40mg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dosis</a:t>
            </a:r>
            <a:r>
              <a:rPr lang="en-US" dirty="0"/>
              <a:t> 2 kali 1 tablet.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sediaan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farmasi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panvell</a:t>
            </a:r>
            <a:r>
              <a:rPr lang="en-US" dirty="0"/>
              <a:t> 40mg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farmasi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menginterpretasikan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.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diminum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keluhan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ALUR SAAT ADA INSIDEN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err="1" smtClean="0"/>
              <a:t>Lapor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1 x 24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karu</a:t>
            </a:r>
            <a:r>
              <a:rPr lang="en-US" dirty="0" smtClean="0"/>
              <a:t>/ </a:t>
            </a:r>
            <a:r>
              <a:rPr lang="en-US" dirty="0" err="1" smtClean="0"/>
              <a:t>ka</a:t>
            </a:r>
            <a:r>
              <a:rPr lang="en-US" dirty="0" smtClean="0"/>
              <a:t> unit/ supervisor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kronologi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Isi </a:t>
            </a:r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r>
              <a:rPr lang="en-US" dirty="0" smtClean="0"/>
              <a:t> internal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Serahkan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insiden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komite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x 24 jam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1" t="30416" r="14319" b="907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0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4000" dirty="0" err="1" smtClean="0"/>
              <a:t>Berapakah</a:t>
            </a:r>
            <a:r>
              <a:rPr lang="en-US" sz="4000" dirty="0" smtClean="0"/>
              <a:t> </a:t>
            </a:r>
            <a:r>
              <a:rPr lang="en-US" sz="4000" dirty="0" err="1" smtClean="0"/>
              <a:t>jumlah</a:t>
            </a:r>
            <a:r>
              <a:rPr lang="en-US" sz="4000" dirty="0" smtClean="0"/>
              <a:t> </a:t>
            </a:r>
            <a:r>
              <a:rPr lang="en-US" sz="4000" dirty="0" err="1" smtClean="0"/>
              <a:t>indikator</a:t>
            </a:r>
            <a:r>
              <a:rPr lang="en-US" sz="4000" dirty="0" smtClean="0"/>
              <a:t> </a:t>
            </a:r>
            <a:r>
              <a:rPr lang="en-US" sz="4000" dirty="0" err="1" smtClean="0"/>
              <a:t>mutu</a:t>
            </a:r>
            <a:r>
              <a:rPr lang="en-US" sz="4000" dirty="0" smtClean="0"/>
              <a:t> </a:t>
            </a:r>
            <a:r>
              <a:rPr lang="en-US" sz="4000" dirty="0" err="1" smtClean="0"/>
              <a:t>nasional</a:t>
            </a:r>
            <a:r>
              <a:rPr lang="en-US" sz="4000" dirty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11</a:t>
            </a: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12</a:t>
            </a: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13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2312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8" t="21775" r="18009" b="8125"/>
          <a:stretch/>
        </p:blipFill>
        <p:spPr bwMode="auto">
          <a:xfrm>
            <a:off x="-1" y="0"/>
            <a:ext cx="915621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5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0416" r="16955" b="87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2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1" t="30051" r="29722" b="10208"/>
          <a:stretch/>
        </p:blipFill>
        <p:spPr bwMode="auto">
          <a:xfrm>
            <a:off x="228600" y="228600"/>
            <a:ext cx="866514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8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7" t="21875" r="29722" b="43750"/>
          <a:stretch/>
        </p:blipFill>
        <p:spPr bwMode="auto">
          <a:xfrm>
            <a:off x="152400" y="152400"/>
            <a:ext cx="8763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5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1875" r="27614" b="8117"/>
          <a:stretch/>
        </p:blipFill>
        <p:spPr bwMode="auto">
          <a:xfrm>
            <a:off x="304800" y="228600"/>
            <a:ext cx="8610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9" t="23750" r="25622" b="20833"/>
          <a:stretch/>
        </p:blipFill>
        <p:spPr bwMode="auto">
          <a:xfrm>
            <a:off x="-1" y="228600"/>
            <a:ext cx="9144001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5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Bagaimana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Cara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Menentukan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Daftar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Risiko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‘</a:t>
            </a:r>
            <a:r>
              <a:rPr lang="en-US" i="1" dirty="0" err="1" smtClean="0"/>
              <a:t>Setiap</a:t>
            </a:r>
            <a:r>
              <a:rPr lang="en-US" i="1" dirty="0" smtClean="0"/>
              <a:t> unit </a:t>
            </a:r>
            <a:r>
              <a:rPr lang="en-US" i="1" dirty="0" err="1" smtClean="0"/>
              <a:t>diwakili</a:t>
            </a:r>
            <a:r>
              <a:rPr lang="en-US" i="1" dirty="0" smtClean="0"/>
              <a:t> </a:t>
            </a:r>
            <a:r>
              <a:rPr lang="en-US" i="1" dirty="0" err="1" smtClean="0"/>
              <a:t>Karu</a:t>
            </a:r>
            <a:r>
              <a:rPr lang="en-US" i="1" dirty="0" smtClean="0"/>
              <a:t>/ </a:t>
            </a:r>
            <a:r>
              <a:rPr lang="en-US" i="1" dirty="0" err="1" smtClean="0"/>
              <a:t>Koord</a:t>
            </a:r>
            <a:r>
              <a:rPr lang="en-US" i="1" dirty="0" smtClean="0"/>
              <a:t>/ </a:t>
            </a:r>
            <a:r>
              <a:rPr lang="en-US" i="1" dirty="0" err="1" smtClean="0"/>
              <a:t>Ka</a:t>
            </a:r>
            <a:r>
              <a:rPr lang="en-US" i="1" dirty="0" smtClean="0"/>
              <a:t> unit </a:t>
            </a:r>
            <a:r>
              <a:rPr lang="en-US" i="1" dirty="0" err="1" smtClean="0"/>
              <a:t>menghadiri</a:t>
            </a:r>
            <a:r>
              <a:rPr lang="en-US" i="1" dirty="0" smtClean="0"/>
              <a:t> </a:t>
            </a:r>
            <a:r>
              <a:rPr lang="en-US" i="1" dirty="0" err="1" smtClean="0"/>
              <a:t>rapat</a:t>
            </a:r>
            <a:r>
              <a:rPr lang="en-US" i="1" dirty="0" smtClean="0"/>
              <a:t> </a:t>
            </a:r>
            <a:r>
              <a:rPr lang="en-US" i="1" dirty="0" err="1" smtClean="0"/>
              <a:t>bersama</a:t>
            </a:r>
            <a:r>
              <a:rPr lang="en-US" i="1" dirty="0" smtClean="0"/>
              <a:t> </a:t>
            </a:r>
            <a:r>
              <a:rPr lang="en-US" i="1" dirty="0" err="1" smtClean="0"/>
              <a:t>komite</a:t>
            </a:r>
            <a:r>
              <a:rPr lang="en-US" i="1" dirty="0" smtClean="0"/>
              <a:t> </a:t>
            </a:r>
            <a:r>
              <a:rPr lang="en-US" i="1" dirty="0" err="1" smtClean="0"/>
              <a:t>mutu</a:t>
            </a:r>
            <a:r>
              <a:rPr lang="en-US" i="1" dirty="0" smtClean="0"/>
              <a:t>/ PMKP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membawa</a:t>
            </a:r>
            <a:r>
              <a:rPr lang="en-US" i="1" dirty="0" smtClean="0"/>
              <a:t> </a:t>
            </a:r>
            <a:r>
              <a:rPr lang="en-US" i="1" dirty="0" err="1" smtClean="0"/>
              <a:t>daftar</a:t>
            </a:r>
            <a:r>
              <a:rPr lang="en-US" i="1" dirty="0" smtClean="0"/>
              <a:t> </a:t>
            </a:r>
            <a:r>
              <a:rPr lang="en-US" i="1" dirty="0" err="1" smtClean="0"/>
              <a:t>usulan</a:t>
            </a:r>
            <a:r>
              <a:rPr lang="en-US" i="1" dirty="0" smtClean="0"/>
              <a:t> </a:t>
            </a:r>
            <a:r>
              <a:rPr lang="en-US" i="1" dirty="0" err="1" smtClean="0"/>
              <a:t>daftar</a:t>
            </a:r>
            <a:r>
              <a:rPr lang="en-US" i="1" dirty="0" smtClean="0"/>
              <a:t> </a:t>
            </a:r>
            <a:r>
              <a:rPr lang="en-US" i="1" dirty="0" err="1" smtClean="0"/>
              <a:t>risiko</a:t>
            </a:r>
            <a:r>
              <a:rPr lang="en-US" i="1" dirty="0" smtClean="0"/>
              <a:t> yang </a:t>
            </a:r>
            <a:r>
              <a:rPr lang="en-US" i="1" dirty="0" err="1" smtClean="0"/>
              <a:t>sudah</a:t>
            </a:r>
            <a:r>
              <a:rPr lang="en-US" i="1" dirty="0" smtClean="0"/>
              <a:t> </a:t>
            </a:r>
            <a:r>
              <a:rPr lang="en-US" i="1" dirty="0" err="1" smtClean="0"/>
              <a:t>dibahas</a:t>
            </a:r>
            <a:r>
              <a:rPr lang="en-US" i="1" dirty="0" smtClean="0"/>
              <a:t> </a:t>
            </a:r>
            <a:r>
              <a:rPr lang="en-US" i="1" dirty="0" err="1" smtClean="0"/>
              <a:t>sebelumnya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rapat</a:t>
            </a:r>
            <a:r>
              <a:rPr lang="en-US" i="1" dirty="0" smtClean="0"/>
              <a:t> internal unit. </a:t>
            </a:r>
            <a:r>
              <a:rPr lang="en-US" i="1" dirty="0" err="1" smtClean="0"/>
              <a:t>Selanjutnya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rapat</a:t>
            </a:r>
            <a:r>
              <a:rPr lang="en-US" i="1" dirty="0" smtClean="0"/>
              <a:t> </a:t>
            </a:r>
            <a:r>
              <a:rPr lang="en-US" i="1" dirty="0" err="1" smtClean="0"/>
              <a:t>tersebut</a:t>
            </a:r>
            <a:r>
              <a:rPr lang="en-US" i="1" dirty="0" smtClean="0"/>
              <a:t> </a:t>
            </a:r>
            <a:r>
              <a:rPr lang="en-US" i="1" dirty="0" err="1" smtClean="0"/>
              <a:t>komite</a:t>
            </a:r>
            <a:r>
              <a:rPr lang="en-US" i="1" dirty="0" smtClean="0"/>
              <a:t> </a:t>
            </a:r>
            <a:r>
              <a:rPr lang="en-US" i="1" dirty="0" err="1" smtClean="0"/>
              <a:t>mutu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unit </a:t>
            </a:r>
            <a:r>
              <a:rPr lang="en-US" i="1" dirty="0" err="1" smtClean="0"/>
              <a:t>memilih</a:t>
            </a:r>
            <a:r>
              <a:rPr lang="en-US" i="1" dirty="0" smtClean="0"/>
              <a:t> minimal 1 </a:t>
            </a:r>
            <a:r>
              <a:rPr lang="en-US" i="1" dirty="0" err="1" smtClean="0"/>
              <a:t>risiko</a:t>
            </a:r>
            <a:r>
              <a:rPr lang="en-US" i="1" dirty="0" smtClean="0"/>
              <a:t> yang </a:t>
            </a:r>
            <a:r>
              <a:rPr lang="en-US" i="1" dirty="0" err="1" smtClean="0"/>
              <a:t>dirasakan</a:t>
            </a:r>
            <a:r>
              <a:rPr lang="en-US" i="1" dirty="0" smtClean="0"/>
              <a:t> paling </a:t>
            </a:r>
            <a:r>
              <a:rPr lang="en-US" i="1" dirty="0" err="1" smtClean="0"/>
              <a:t>bermasalah</a:t>
            </a:r>
            <a:r>
              <a:rPr lang="en-US" i="1" dirty="0" smtClean="0"/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paling </a:t>
            </a:r>
            <a:r>
              <a:rPr lang="en-US" i="1" dirty="0" err="1" smtClean="0"/>
              <a:t>harus</a:t>
            </a:r>
            <a:r>
              <a:rPr lang="en-US" i="1" dirty="0" smtClean="0"/>
              <a:t> </a:t>
            </a:r>
            <a:r>
              <a:rPr lang="en-US" i="1" dirty="0" err="1" smtClean="0"/>
              <a:t>diperbaiki</a:t>
            </a:r>
            <a:r>
              <a:rPr lang="en-US" i="1" dirty="0" smtClean="0"/>
              <a:t>’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653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1" t="30051" r="29722" b="10208"/>
          <a:stretch/>
        </p:blipFill>
        <p:spPr bwMode="auto">
          <a:xfrm>
            <a:off x="228600" y="228600"/>
            <a:ext cx="866514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0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7" t="21875" r="29722" b="43750"/>
          <a:stretch/>
        </p:blipFill>
        <p:spPr bwMode="auto">
          <a:xfrm>
            <a:off x="152400" y="152400"/>
            <a:ext cx="8763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4000" dirty="0" err="1" smtClean="0"/>
              <a:t>Berapakah</a:t>
            </a:r>
            <a:r>
              <a:rPr lang="en-US" sz="4000" dirty="0" smtClean="0"/>
              <a:t> </a:t>
            </a:r>
            <a:r>
              <a:rPr lang="en-US" sz="4000" dirty="0" err="1" smtClean="0"/>
              <a:t>jumlah</a:t>
            </a:r>
            <a:r>
              <a:rPr lang="en-US" sz="4000" dirty="0" smtClean="0"/>
              <a:t> </a:t>
            </a:r>
            <a:r>
              <a:rPr lang="en-US" sz="4000" dirty="0" err="1" smtClean="0"/>
              <a:t>insiden</a:t>
            </a:r>
            <a:r>
              <a:rPr lang="en-US" sz="4000" dirty="0" smtClean="0"/>
              <a:t> </a:t>
            </a:r>
            <a:r>
              <a:rPr lang="en-US" sz="4000" dirty="0" err="1" smtClean="0"/>
              <a:t>keselamatan</a:t>
            </a:r>
            <a:r>
              <a:rPr lang="en-US" sz="4000" dirty="0" smtClean="0"/>
              <a:t> </a:t>
            </a:r>
            <a:r>
              <a:rPr lang="en-US" sz="4000" dirty="0" err="1" smtClean="0"/>
              <a:t>pasien</a:t>
            </a:r>
            <a:r>
              <a:rPr lang="en-US" sz="4000" dirty="0" smtClean="0"/>
              <a:t> (IKP) di </a:t>
            </a:r>
            <a:r>
              <a:rPr lang="en-US" sz="4000" dirty="0" err="1" smtClean="0"/>
              <a:t>rumah</a:t>
            </a:r>
            <a:r>
              <a:rPr lang="en-US" sz="4000" dirty="0" smtClean="0"/>
              <a:t> </a:t>
            </a:r>
            <a:r>
              <a:rPr lang="en-US" sz="4000" dirty="0" err="1" smtClean="0"/>
              <a:t>sakit</a:t>
            </a:r>
            <a:r>
              <a:rPr lang="en-US" sz="4000" dirty="0" smtClean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>
                <a:latin typeface="+mj-lt"/>
              </a:rPr>
              <a:t>4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5</a:t>
            </a:r>
          </a:p>
          <a:p>
            <a:pPr marL="971550" lvl="1" indent="-514350" algn="just">
              <a:buAutoNum type="alphaLcPeriod"/>
            </a:pPr>
            <a:r>
              <a:rPr lang="en-US" dirty="0"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36233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t="21875" r="27614" b="8117"/>
          <a:stretch/>
        </p:blipFill>
        <p:spPr bwMode="auto">
          <a:xfrm>
            <a:off x="304800" y="228600"/>
            <a:ext cx="8610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8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IGD</a:t>
            </a:r>
          </a:p>
          <a:p>
            <a:pPr lvl="0"/>
            <a:r>
              <a:rPr lang="en-US" dirty="0" err="1"/>
              <a:t>Alat</a:t>
            </a:r>
            <a:r>
              <a:rPr lang="en-US" dirty="0"/>
              <a:t> emergency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pergantian</a:t>
            </a:r>
            <a:r>
              <a:rPr lang="en-US" dirty="0"/>
              <a:t> shift</a:t>
            </a:r>
          </a:p>
          <a:p>
            <a:pPr lvl="0"/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ekstravasasi</a:t>
            </a:r>
            <a:r>
              <a:rPr lang="en-US" dirty="0"/>
              <a:t> </a:t>
            </a:r>
            <a:r>
              <a:rPr lang="en-US" dirty="0" err="1"/>
              <a:t>aksses</a:t>
            </a:r>
            <a:r>
              <a:rPr lang="en-US" dirty="0"/>
              <a:t> </a:t>
            </a:r>
            <a:r>
              <a:rPr lang="en-US" dirty="0" err="1"/>
              <a:t>vaskuler</a:t>
            </a:r>
            <a:r>
              <a:rPr lang="en-US" dirty="0"/>
              <a:t> </a:t>
            </a:r>
            <a:r>
              <a:rPr lang="en-US" dirty="0" err="1"/>
              <a:t>sulit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Rawat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Inap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Bel</a:t>
            </a:r>
            <a:r>
              <a:rPr lang="en-US" dirty="0"/>
              <a:t> </a:t>
            </a:r>
            <a:r>
              <a:rPr lang="en-US" dirty="0" err="1"/>
              <a:t>perawat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obat</a:t>
            </a:r>
            <a:endParaRPr lang="en-US" dirty="0"/>
          </a:p>
          <a:p>
            <a:pPr lvl="0"/>
            <a:r>
              <a:rPr lang="en-US" dirty="0" err="1"/>
              <a:t>Obat</a:t>
            </a:r>
            <a:r>
              <a:rPr lang="en-US" dirty="0"/>
              <a:t>- </a:t>
            </a:r>
            <a:r>
              <a:rPr lang="en-US" dirty="0" err="1"/>
              <a:t>obat</a:t>
            </a:r>
            <a:r>
              <a:rPr lang="en-US" dirty="0"/>
              <a:t> high alert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smtClean="0"/>
              <a:t>label</a:t>
            </a:r>
          </a:p>
          <a:p>
            <a:pPr marL="0" lv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Rawat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Jalan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 smtClean="0"/>
              <a:t>licin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perawat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yang </a:t>
            </a:r>
            <a:r>
              <a:rPr lang="en-US" dirty="0" err="1"/>
              <a:t>praktik</a:t>
            </a:r>
            <a:endParaRPr lang="en-US" dirty="0"/>
          </a:p>
          <a:p>
            <a:pPr lvl="0"/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5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Kamar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Bersalin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Tertinggalnya</a:t>
            </a:r>
            <a:r>
              <a:rPr lang="en-US" dirty="0"/>
              <a:t> tampon vagina</a:t>
            </a:r>
          </a:p>
          <a:p>
            <a:pPr lvl="0"/>
            <a:r>
              <a:rPr lang="en-US" dirty="0" err="1"/>
              <a:t>Partus</a:t>
            </a:r>
            <a:r>
              <a:rPr lang="en-US" dirty="0"/>
              <a:t> set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/>
              <a:t>Tim </a:t>
            </a:r>
            <a:r>
              <a:rPr lang="en-US" dirty="0" err="1"/>
              <a:t>ponek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stand by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Kamar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Bedah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Obat</a:t>
            </a:r>
            <a:r>
              <a:rPr lang="en-US" dirty="0"/>
              <a:t> high alert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keterangan</a:t>
            </a:r>
            <a:endParaRPr lang="en-US" dirty="0"/>
          </a:p>
          <a:p>
            <a:pPr lvl="0"/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alergi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anestesi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Laboratorium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dikalibrasi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di </a:t>
            </a:r>
            <a:r>
              <a:rPr lang="en-US" dirty="0" err="1"/>
              <a:t>laboratorium</a:t>
            </a:r>
            <a:r>
              <a:rPr lang="en-US" dirty="0"/>
              <a:t> lama</a:t>
            </a:r>
          </a:p>
          <a:p>
            <a:pPr lvl="0"/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order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terjadwal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terinput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Radiologi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pergantian</a:t>
            </a:r>
            <a:r>
              <a:rPr lang="en-US" dirty="0"/>
              <a:t> shift</a:t>
            </a:r>
          </a:p>
          <a:p>
            <a:pPr lvl="0"/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Ro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Fisioterapi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cedera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terapi</a:t>
            </a:r>
            <a:r>
              <a:rPr lang="en-US" dirty="0"/>
              <a:t> exercise</a:t>
            </a:r>
          </a:p>
          <a:p>
            <a:pPr lvl="0"/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 smtClean="0"/>
              <a:t>fisioterapi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Lamanya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fisioterapi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pasien</a:t>
            </a: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Daftar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Farmasi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dosis</a:t>
            </a:r>
            <a:r>
              <a:rPr lang="en-US" dirty="0"/>
              <a:t> </a:t>
            </a:r>
            <a:r>
              <a:rPr lang="en-US" dirty="0" err="1"/>
              <a:t>obat</a:t>
            </a:r>
            <a:endParaRPr lang="en-US" dirty="0"/>
          </a:p>
          <a:p>
            <a:pPr lvl="0"/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kosong</a:t>
            </a:r>
            <a:endParaRPr lang="en-US" dirty="0"/>
          </a:p>
          <a:p>
            <a:pPr lvl="0"/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terbaca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 smtClean="0"/>
              <a:t>medis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resep</a:t>
            </a:r>
            <a:r>
              <a:rPr lang="en-US" dirty="0" smtClean="0"/>
              <a:t> (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Gizi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diet</a:t>
            </a:r>
          </a:p>
          <a:p>
            <a:pPr lvl="0"/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tercemarnya</a:t>
            </a:r>
            <a:r>
              <a:rPr lang="en-US" dirty="0"/>
              <a:t> </a:t>
            </a:r>
            <a:r>
              <a:rPr lang="en-US" dirty="0" err="1"/>
              <a:t>makanan</a:t>
            </a:r>
            <a:endParaRPr lang="en-US" dirty="0"/>
          </a:p>
          <a:p>
            <a:pPr lvl="0"/>
            <a:r>
              <a:rPr lang="en-US" dirty="0"/>
              <a:t>Area unit </a:t>
            </a:r>
            <a:r>
              <a:rPr lang="en-US" dirty="0" err="1"/>
              <a:t>gizi</a:t>
            </a:r>
            <a:r>
              <a:rPr lang="en-US" dirty="0"/>
              <a:t> </a:t>
            </a:r>
            <a:r>
              <a:rPr lang="en-US" dirty="0" err="1"/>
              <a:t>berisiko</a:t>
            </a:r>
            <a:r>
              <a:rPr lang="en-US" dirty="0"/>
              <a:t> </a:t>
            </a:r>
            <a:r>
              <a:rPr lang="en-US" dirty="0" err="1"/>
              <a:t>kontaminasi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 smtClean="0"/>
              <a:t>bersih</a:t>
            </a:r>
            <a:r>
              <a:rPr lang="en-US" dirty="0" smtClean="0"/>
              <a:t> (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Rekam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Medis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smtClean="0"/>
              <a:t>informed </a:t>
            </a:r>
            <a:r>
              <a:rPr lang="en-US" dirty="0"/>
              <a:t>consent</a:t>
            </a:r>
          </a:p>
          <a:p>
            <a:pPr lvl="0"/>
            <a:r>
              <a:rPr lang="en-US" dirty="0" err="1"/>
              <a:t>Ketidak</a:t>
            </a:r>
            <a:r>
              <a:rPr lang="en-US" dirty="0"/>
              <a:t> </a:t>
            </a:r>
            <a:r>
              <a:rPr lang="en-US" dirty="0" err="1"/>
              <a:t>lengkapan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medis</a:t>
            </a:r>
            <a:endParaRPr lang="en-US" dirty="0"/>
          </a:p>
          <a:p>
            <a:pPr lvl="0"/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pendistribusian</a:t>
            </a:r>
            <a:r>
              <a:rPr lang="en-US" dirty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10 </a:t>
            </a:r>
            <a:r>
              <a:rPr lang="en-US" dirty="0" err="1" smtClean="0"/>
              <a:t>menit</a:t>
            </a:r>
            <a:r>
              <a:rPr lang="en-US" dirty="0" smtClean="0"/>
              <a:t> 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IPSRS</a:t>
            </a:r>
          </a:p>
          <a:p>
            <a:pPr lvl="0"/>
            <a:r>
              <a:rPr lang="en-US" dirty="0" err="1"/>
              <a:t>Genset</a:t>
            </a:r>
            <a:r>
              <a:rPr lang="en-US" dirty="0"/>
              <a:t> </a:t>
            </a:r>
            <a:r>
              <a:rPr lang="en-US" dirty="0" err="1" smtClean="0"/>
              <a:t>rusak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SOP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medis</a:t>
            </a:r>
            <a:endParaRPr lang="en-US" dirty="0"/>
          </a:p>
          <a:p>
            <a:pPr lvl="0"/>
            <a:r>
              <a:rPr lang="en-US" dirty="0" err="1"/>
              <a:t>Terbatasnya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gas </a:t>
            </a:r>
            <a:r>
              <a:rPr lang="en-US" dirty="0" err="1"/>
              <a:t>medis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Keuangan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 smtClean="0"/>
              <a:t>Tuntutan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pasien</a:t>
            </a:r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err="1"/>
              <a:t>Penolakan</a:t>
            </a:r>
            <a:r>
              <a:rPr lang="en-US" dirty="0"/>
              <a:t> </a:t>
            </a:r>
            <a:r>
              <a:rPr lang="en-US" dirty="0" err="1"/>
              <a:t>klaim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BPJS/</a:t>
            </a:r>
            <a:r>
              <a:rPr lang="en-US" dirty="0" err="1"/>
              <a:t>asuransi</a:t>
            </a:r>
            <a:r>
              <a:rPr lang="en-US" dirty="0"/>
              <a:t> lain</a:t>
            </a:r>
          </a:p>
          <a:p>
            <a:pPr lvl="0"/>
            <a:r>
              <a:rPr lang="en-US" dirty="0" err="1"/>
              <a:t>Terputusnya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smtClean="0"/>
              <a:t>(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Kepegawaian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Diklat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pPr lvl="0"/>
            <a:r>
              <a:rPr lang="en-US" dirty="0"/>
              <a:t>Database file </a:t>
            </a:r>
            <a:r>
              <a:rPr lang="en-US" dirty="0" err="1"/>
              <a:t>kepegawaian</a:t>
            </a:r>
            <a:r>
              <a:rPr lang="en-US" dirty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diklat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target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Unit IT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backup data (</a:t>
            </a:r>
            <a:r>
              <a:rPr lang="en-US" dirty="0" err="1"/>
              <a:t>restrore</a:t>
            </a:r>
            <a:r>
              <a:rPr lang="en-US" dirty="0"/>
              <a:t>) yang </a:t>
            </a:r>
            <a:r>
              <a:rPr lang="en-US" dirty="0" err="1"/>
              <a:t>belum</a:t>
            </a:r>
            <a:r>
              <a:rPr lang="en-US" dirty="0"/>
              <a:t> ideal</a:t>
            </a:r>
          </a:p>
          <a:p>
            <a:pPr lvl="0"/>
            <a:r>
              <a:rPr lang="en-US" dirty="0" err="1"/>
              <a:t>Kosleting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server </a:t>
            </a:r>
            <a:r>
              <a:rPr lang="en-US" dirty="0" err="1"/>
              <a:t>dikarenakan</a:t>
            </a:r>
            <a:r>
              <a:rPr lang="en-US" dirty="0"/>
              <a:t> AC yang </a:t>
            </a:r>
            <a:r>
              <a:rPr lang="en-US" dirty="0" err="1" smtClean="0"/>
              <a:t>bocor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terhambat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Pemasaran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Humas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Salah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brosur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kesehatan</a:t>
            </a:r>
            <a:endParaRPr lang="en-US" dirty="0"/>
          </a:p>
          <a:p>
            <a:pPr lvl="0"/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Terlambat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unit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promo RS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Unit </a:t>
            </a:r>
            <a:r>
              <a:rPr lang="en-US" dirty="0" err="1">
                <a:solidFill>
                  <a:srgbClr val="FF0000"/>
                </a:solidFill>
              </a:rPr>
              <a:t>Kesling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Linen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rusak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Terpeleset</a:t>
            </a:r>
            <a:r>
              <a:rPr lang="en-US" dirty="0"/>
              <a:t> di area laundry</a:t>
            </a:r>
          </a:p>
          <a:p>
            <a:pPr lvl="0"/>
            <a:r>
              <a:rPr lang="en-US" dirty="0" err="1"/>
              <a:t>Infeksi</a:t>
            </a:r>
            <a:r>
              <a:rPr lang="en-US" dirty="0"/>
              <a:t> </a:t>
            </a:r>
            <a:r>
              <a:rPr lang="en-US" dirty="0" err="1"/>
              <a:t>nosokomial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laundry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PKRS</a:t>
            </a:r>
          </a:p>
          <a:p>
            <a:pPr lvl="0"/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media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seluruhnya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pasien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CSSD</a:t>
            </a:r>
          </a:p>
          <a:p>
            <a:pPr lvl="0"/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CSSD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 smtClean="0"/>
              <a:t>licin</a:t>
            </a:r>
            <a:r>
              <a:rPr lang="en-US" dirty="0" smtClean="0"/>
              <a:t> (</a:t>
            </a:r>
            <a:endParaRPr lang="en-US" dirty="0"/>
          </a:p>
          <a:p>
            <a:pPr lvl="0"/>
            <a:r>
              <a:rPr lang="en-US" dirty="0" err="1"/>
              <a:t>Penulisan</a:t>
            </a:r>
            <a:r>
              <a:rPr lang="en-US" dirty="0"/>
              <a:t> label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sesuai</a:t>
            </a:r>
            <a:endParaRPr lang="en-US" dirty="0"/>
          </a:p>
          <a:p>
            <a:pPr lvl="0"/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tertusuk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tajam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petugas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Daftar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Ketatausahaan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ditindak</a:t>
            </a:r>
            <a:r>
              <a:rPr lang="en-US" dirty="0"/>
              <a:t> </a:t>
            </a:r>
            <a:r>
              <a:rPr lang="en-US" dirty="0" err="1"/>
              <a:t>lanjuti</a:t>
            </a:r>
            <a:endParaRPr lang="en-US" dirty="0"/>
          </a:p>
          <a:p>
            <a:pPr lvl="0"/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/ </a:t>
            </a:r>
            <a:r>
              <a:rPr lang="en-US" dirty="0" err="1" smtClean="0"/>
              <a:t>rusak</a:t>
            </a:r>
            <a:r>
              <a:rPr lang="en-US" dirty="0" smtClean="0"/>
              <a:t> (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 KASIH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POST TEST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3175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4000" dirty="0" err="1" smtClean="0"/>
              <a:t>Insiden</a:t>
            </a:r>
            <a:r>
              <a:rPr lang="en-US" sz="4000" dirty="0" smtClean="0"/>
              <a:t> yang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ada</a:t>
            </a:r>
            <a:r>
              <a:rPr lang="en-US" sz="4000" dirty="0" smtClean="0"/>
              <a:t> </a:t>
            </a:r>
            <a:r>
              <a:rPr lang="en-US" sz="4000" dirty="0" err="1" smtClean="0"/>
              <a:t>hubungannya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penyakit</a:t>
            </a:r>
            <a:r>
              <a:rPr lang="en-US" sz="4000" dirty="0" smtClean="0"/>
              <a:t> </a:t>
            </a:r>
            <a:r>
              <a:rPr lang="en-US" sz="4000" dirty="0" err="1" smtClean="0"/>
              <a:t>pasien</a:t>
            </a:r>
            <a:r>
              <a:rPr lang="en-US" sz="4000" dirty="0" smtClean="0"/>
              <a:t> yang </a:t>
            </a:r>
            <a:r>
              <a:rPr lang="en-US" sz="4000" dirty="0" err="1" smtClean="0"/>
              <a:t>sampai</a:t>
            </a:r>
            <a:r>
              <a:rPr lang="en-US" sz="4000" dirty="0" smtClean="0"/>
              <a:t> </a:t>
            </a:r>
            <a:r>
              <a:rPr lang="en-US" sz="4000" dirty="0" err="1" smtClean="0"/>
              <a:t>mengakibatkan</a:t>
            </a:r>
            <a:r>
              <a:rPr lang="en-US" sz="4000" dirty="0" smtClean="0"/>
              <a:t> </a:t>
            </a:r>
            <a:r>
              <a:rPr lang="en-US" sz="4000" dirty="0" err="1" smtClean="0"/>
              <a:t>meninggal</a:t>
            </a:r>
            <a:r>
              <a:rPr lang="en-US" sz="4000" dirty="0" smtClean="0"/>
              <a:t> </a:t>
            </a:r>
            <a:r>
              <a:rPr lang="en-US" sz="4000" dirty="0" err="1" smtClean="0"/>
              <a:t>dunia</a:t>
            </a:r>
            <a:r>
              <a:rPr lang="en-US" sz="4000" dirty="0" smtClean="0"/>
              <a:t>/ </a:t>
            </a:r>
            <a:r>
              <a:rPr lang="en-US" sz="4000" dirty="0" err="1" smtClean="0"/>
              <a:t>cacat</a:t>
            </a:r>
            <a:r>
              <a:rPr lang="en-US" sz="4000" dirty="0" smtClean="0"/>
              <a:t> </a:t>
            </a:r>
            <a:r>
              <a:rPr lang="en-US" sz="4000" dirty="0" err="1" smtClean="0"/>
              <a:t>menetap</a:t>
            </a:r>
            <a:r>
              <a:rPr lang="en-US" sz="4000" dirty="0" smtClean="0"/>
              <a:t> </a:t>
            </a:r>
            <a:r>
              <a:rPr lang="en-US" sz="4000" dirty="0" err="1" smtClean="0"/>
              <a:t>disebut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Kejadian</a:t>
            </a:r>
            <a:r>
              <a:rPr lang="en-US" dirty="0" smtClean="0">
                <a:latin typeface="+mj-lt"/>
              </a:rPr>
              <a:t> sentinel</a:t>
            </a: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Kejadian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tidak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diharapkan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Malpraktik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1799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66725" indent="-409575" algn="just">
              <a:buFont typeface="+mj-lt"/>
              <a:buAutoNum type="arabicPeriod"/>
            </a:pPr>
            <a:r>
              <a:rPr lang="en-US" sz="4000" dirty="0" err="1" smtClean="0"/>
              <a:t>Berapa</a:t>
            </a:r>
            <a:r>
              <a:rPr lang="en-US" sz="4000" dirty="0" smtClean="0"/>
              <a:t> </a:t>
            </a:r>
            <a:r>
              <a:rPr lang="en-US" sz="4000" dirty="0" err="1"/>
              <a:t>jumlah</a:t>
            </a:r>
            <a:r>
              <a:rPr lang="en-US" sz="4000" dirty="0"/>
              <a:t> unit yang </a:t>
            </a:r>
            <a:r>
              <a:rPr lang="en-US" sz="4000" dirty="0" err="1"/>
              <a:t>ada</a:t>
            </a:r>
            <a:r>
              <a:rPr lang="en-US" sz="4000" dirty="0"/>
              <a:t> di RS </a:t>
            </a:r>
            <a:r>
              <a:rPr lang="en-US" sz="4000" dirty="0" err="1"/>
              <a:t>Mulia</a:t>
            </a:r>
            <a:r>
              <a:rPr lang="en-US" sz="4000" dirty="0"/>
              <a:t> </a:t>
            </a:r>
            <a:r>
              <a:rPr lang="en-US" sz="4000" dirty="0" err="1"/>
              <a:t>saat</a:t>
            </a:r>
            <a:r>
              <a:rPr lang="en-US" sz="4000" dirty="0"/>
              <a:t> </a:t>
            </a:r>
            <a:r>
              <a:rPr lang="en-US" sz="4000" dirty="0" err="1" smtClean="0"/>
              <a:t>ini</a:t>
            </a:r>
            <a:r>
              <a:rPr lang="en-US" sz="4000" dirty="0" smtClean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15</a:t>
            </a: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17</a:t>
            </a: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20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789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4000" dirty="0" err="1" smtClean="0"/>
              <a:t>Indikator</a:t>
            </a:r>
            <a:r>
              <a:rPr lang="en-US" sz="4000" dirty="0" smtClean="0"/>
              <a:t> </a:t>
            </a:r>
            <a:r>
              <a:rPr lang="en-US" sz="4000" dirty="0" err="1" smtClean="0"/>
              <a:t>mutu</a:t>
            </a:r>
            <a:r>
              <a:rPr lang="en-US" sz="4000" dirty="0" smtClean="0"/>
              <a:t> </a:t>
            </a:r>
            <a:r>
              <a:rPr lang="en-US" sz="4000" dirty="0" err="1" smtClean="0"/>
              <a:t>apa</a:t>
            </a:r>
            <a:r>
              <a:rPr lang="en-US" sz="4000" dirty="0" smtClean="0"/>
              <a:t> </a:t>
            </a:r>
            <a:r>
              <a:rPr lang="en-US" sz="4000" dirty="0" err="1" smtClean="0"/>
              <a:t>saja</a:t>
            </a:r>
            <a:r>
              <a:rPr lang="en-US" sz="4000" dirty="0" smtClean="0"/>
              <a:t> yang </a:t>
            </a:r>
            <a:r>
              <a:rPr lang="en-US" sz="4000" dirty="0" err="1" smtClean="0"/>
              <a:t>ada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dinilai</a:t>
            </a:r>
            <a:r>
              <a:rPr lang="en-US" sz="4000" dirty="0" smtClean="0"/>
              <a:t> di </a:t>
            </a:r>
            <a:r>
              <a:rPr lang="en-US" sz="4000" dirty="0" err="1" smtClean="0"/>
              <a:t>rumah</a:t>
            </a:r>
            <a:r>
              <a:rPr lang="en-US" sz="4000" dirty="0" smtClean="0"/>
              <a:t> </a:t>
            </a:r>
            <a:r>
              <a:rPr lang="en-US" sz="4000" dirty="0" err="1" smtClean="0"/>
              <a:t>sakit</a:t>
            </a:r>
            <a:r>
              <a:rPr lang="en-US" sz="4000" dirty="0" smtClean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Indikator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nasional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Indikator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prioritas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rumah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sakit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Indikator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prioritas</a:t>
            </a:r>
            <a:r>
              <a:rPr lang="en-US" dirty="0" smtClean="0">
                <a:latin typeface="+mj-lt"/>
              </a:rPr>
              <a:t> unit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58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4000" dirty="0" err="1" smtClean="0"/>
              <a:t>Berapakah</a:t>
            </a:r>
            <a:r>
              <a:rPr lang="en-US" sz="4000" dirty="0" smtClean="0"/>
              <a:t> </a:t>
            </a:r>
            <a:r>
              <a:rPr lang="en-US" sz="4000" dirty="0" err="1" smtClean="0"/>
              <a:t>jumlah</a:t>
            </a:r>
            <a:r>
              <a:rPr lang="en-US" sz="4000" dirty="0" smtClean="0"/>
              <a:t> </a:t>
            </a:r>
            <a:r>
              <a:rPr lang="en-US" sz="4000" dirty="0" err="1" smtClean="0"/>
              <a:t>indikator</a:t>
            </a:r>
            <a:r>
              <a:rPr lang="en-US" sz="4000" dirty="0" smtClean="0"/>
              <a:t> </a:t>
            </a:r>
            <a:r>
              <a:rPr lang="en-US" sz="4000" dirty="0" err="1" smtClean="0"/>
              <a:t>mutu</a:t>
            </a:r>
            <a:r>
              <a:rPr lang="en-US" sz="4000" dirty="0" smtClean="0"/>
              <a:t> </a:t>
            </a:r>
            <a:r>
              <a:rPr lang="en-US" sz="4000" dirty="0" err="1" smtClean="0"/>
              <a:t>nasional</a:t>
            </a:r>
            <a:r>
              <a:rPr lang="en-US" sz="4000" dirty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11</a:t>
            </a: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12</a:t>
            </a: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13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691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4000" dirty="0" err="1" smtClean="0"/>
              <a:t>Berapakah</a:t>
            </a:r>
            <a:r>
              <a:rPr lang="en-US" sz="4000" dirty="0" smtClean="0"/>
              <a:t> </a:t>
            </a:r>
            <a:r>
              <a:rPr lang="en-US" sz="4000" dirty="0" err="1" smtClean="0"/>
              <a:t>jumlah</a:t>
            </a:r>
            <a:r>
              <a:rPr lang="en-US" sz="4000" dirty="0" smtClean="0"/>
              <a:t> </a:t>
            </a:r>
            <a:r>
              <a:rPr lang="en-US" sz="4000" dirty="0" err="1" smtClean="0"/>
              <a:t>insiden</a:t>
            </a:r>
            <a:r>
              <a:rPr lang="en-US" sz="4000" dirty="0" smtClean="0"/>
              <a:t> </a:t>
            </a:r>
            <a:r>
              <a:rPr lang="en-US" sz="4000" dirty="0" err="1" smtClean="0"/>
              <a:t>keselamatan</a:t>
            </a:r>
            <a:r>
              <a:rPr lang="en-US" sz="4000" dirty="0" smtClean="0"/>
              <a:t> </a:t>
            </a:r>
            <a:r>
              <a:rPr lang="en-US" sz="4000" dirty="0" err="1" smtClean="0"/>
              <a:t>pasien</a:t>
            </a:r>
            <a:r>
              <a:rPr lang="en-US" sz="4000" dirty="0" smtClean="0"/>
              <a:t> (IKP) di </a:t>
            </a:r>
            <a:r>
              <a:rPr lang="en-US" sz="4000" dirty="0" err="1" smtClean="0"/>
              <a:t>rumah</a:t>
            </a:r>
            <a:r>
              <a:rPr lang="en-US" sz="4000" dirty="0" smtClean="0"/>
              <a:t> </a:t>
            </a:r>
            <a:r>
              <a:rPr lang="en-US" sz="4000" dirty="0" err="1" smtClean="0"/>
              <a:t>sakit</a:t>
            </a:r>
            <a:r>
              <a:rPr lang="en-US" sz="4000" dirty="0" smtClean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>
                <a:latin typeface="+mj-lt"/>
              </a:rPr>
              <a:t>4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5</a:t>
            </a:r>
          </a:p>
          <a:p>
            <a:pPr marL="971550" lvl="1" indent="-514350" algn="just">
              <a:buAutoNum type="alphaLcPeriod"/>
            </a:pPr>
            <a:r>
              <a:rPr lang="en-US" dirty="0"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541267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4000" dirty="0" err="1" smtClean="0"/>
              <a:t>Insiden</a:t>
            </a:r>
            <a:r>
              <a:rPr lang="en-US" sz="4000" dirty="0" smtClean="0"/>
              <a:t> yang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ada</a:t>
            </a:r>
            <a:r>
              <a:rPr lang="en-US" sz="4000" dirty="0" smtClean="0"/>
              <a:t> </a:t>
            </a:r>
            <a:r>
              <a:rPr lang="en-US" sz="4000" dirty="0" err="1" smtClean="0"/>
              <a:t>hubungannya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penyakit</a:t>
            </a:r>
            <a:r>
              <a:rPr lang="en-US" sz="4000" dirty="0" smtClean="0"/>
              <a:t> </a:t>
            </a:r>
            <a:r>
              <a:rPr lang="en-US" sz="4000" dirty="0" err="1" smtClean="0"/>
              <a:t>pasien</a:t>
            </a:r>
            <a:r>
              <a:rPr lang="en-US" sz="4000" dirty="0" smtClean="0"/>
              <a:t> yang </a:t>
            </a:r>
            <a:r>
              <a:rPr lang="en-US" sz="4000" dirty="0" err="1" smtClean="0"/>
              <a:t>sampai</a:t>
            </a:r>
            <a:r>
              <a:rPr lang="en-US" sz="4000" dirty="0" smtClean="0"/>
              <a:t> </a:t>
            </a:r>
            <a:r>
              <a:rPr lang="en-US" sz="4000" dirty="0" err="1" smtClean="0"/>
              <a:t>mengakibatkan</a:t>
            </a:r>
            <a:r>
              <a:rPr lang="en-US" sz="4000" dirty="0" smtClean="0"/>
              <a:t> </a:t>
            </a:r>
            <a:r>
              <a:rPr lang="en-US" sz="4000" dirty="0" err="1" smtClean="0"/>
              <a:t>meninggal</a:t>
            </a:r>
            <a:r>
              <a:rPr lang="en-US" sz="4000" dirty="0" smtClean="0"/>
              <a:t> </a:t>
            </a:r>
            <a:r>
              <a:rPr lang="en-US" sz="4000" dirty="0" err="1" smtClean="0"/>
              <a:t>dunia</a:t>
            </a:r>
            <a:r>
              <a:rPr lang="en-US" sz="4000" dirty="0" smtClean="0"/>
              <a:t>/ </a:t>
            </a:r>
            <a:r>
              <a:rPr lang="en-US" sz="4000" dirty="0" err="1" smtClean="0"/>
              <a:t>cacat</a:t>
            </a:r>
            <a:r>
              <a:rPr lang="en-US" sz="4000" dirty="0" smtClean="0"/>
              <a:t> </a:t>
            </a:r>
            <a:r>
              <a:rPr lang="en-US" sz="4000" dirty="0" err="1" smtClean="0"/>
              <a:t>menetap</a:t>
            </a:r>
            <a:r>
              <a:rPr lang="en-US" sz="4000" dirty="0" smtClean="0"/>
              <a:t> </a:t>
            </a:r>
            <a:r>
              <a:rPr lang="en-US" sz="4000" dirty="0" err="1" smtClean="0"/>
              <a:t>disebut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Kejadian</a:t>
            </a:r>
            <a:r>
              <a:rPr lang="en-US" dirty="0" smtClean="0">
                <a:latin typeface="+mj-lt"/>
              </a:rPr>
              <a:t> sentinel</a:t>
            </a: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Kejadian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tidak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diharapkan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Malpraktik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3477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4000" dirty="0" err="1" smtClean="0"/>
              <a:t>Apabila</a:t>
            </a:r>
            <a:r>
              <a:rPr lang="en-US" sz="4000" dirty="0"/>
              <a:t> </a:t>
            </a:r>
            <a:r>
              <a:rPr lang="en-US" sz="4000" dirty="0" err="1" smtClean="0"/>
              <a:t>terjadi</a:t>
            </a:r>
            <a:r>
              <a:rPr lang="en-US" sz="4000" dirty="0" smtClean="0"/>
              <a:t> </a:t>
            </a:r>
            <a:r>
              <a:rPr lang="en-US" sz="4000" dirty="0" err="1" smtClean="0"/>
              <a:t>insiden</a:t>
            </a:r>
            <a:r>
              <a:rPr lang="en-US" sz="4000" dirty="0" smtClean="0"/>
              <a:t> </a:t>
            </a:r>
            <a:r>
              <a:rPr lang="en-US" sz="4000" dirty="0" err="1" smtClean="0"/>
              <a:t>keselamatan</a:t>
            </a:r>
            <a:r>
              <a:rPr lang="en-US" sz="4000" dirty="0" smtClean="0"/>
              <a:t> </a:t>
            </a:r>
            <a:r>
              <a:rPr lang="en-US" sz="4000" dirty="0" err="1" smtClean="0"/>
              <a:t>pasien</a:t>
            </a:r>
            <a:r>
              <a:rPr lang="en-US" sz="4000" dirty="0" smtClean="0"/>
              <a:t> </a:t>
            </a:r>
            <a:r>
              <a:rPr lang="en-US" sz="4000" dirty="0" err="1" smtClean="0"/>
              <a:t>hal</a:t>
            </a:r>
            <a:r>
              <a:rPr lang="en-US" sz="4000" dirty="0" smtClean="0"/>
              <a:t> yang </a:t>
            </a:r>
            <a:r>
              <a:rPr lang="en-US" sz="4000" dirty="0" err="1" smtClean="0"/>
              <a:t>pertama</a:t>
            </a:r>
            <a:r>
              <a:rPr lang="en-US" sz="4000" dirty="0" smtClean="0"/>
              <a:t> kali </a:t>
            </a:r>
            <a:r>
              <a:rPr lang="en-US" sz="4000" dirty="0" err="1" smtClean="0"/>
              <a:t>harus</a:t>
            </a:r>
            <a:r>
              <a:rPr lang="en-US" sz="4000" dirty="0" smtClean="0"/>
              <a:t> </a:t>
            </a:r>
            <a:r>
              <a:rPr lang="en-US" sz="4000" dirty="0" err="1" smtClean="0"/>
              <a:t>dilakukan</a:t>
            </a:r>
            <a:r>
              <a:rPr lang="en-US" sz="4000" dirty="0" smtClean="0"/>
              <a:t> </a:t>
            </a:r>
            <a:r>
              <a:rPr lang="en-US" sz="4000" dirty="0" err="1" smtClean="0"/>
              <a:t>adalah</a:t>
            </a:r>
            <a:r>
              <a:rPr lang="en-US" sz="4000" dirty="0" smtClean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Buat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kronologi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Lapor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atasan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karu</a:t>
            </a:r>
            <a:r>
              <a:rPr lang="en-US" dirty="0" smtClean="0">
                <a:latin typeface="+mj-lt"/>
              </a:rPr>
              <a:t>/ </a:t>
            </a:r>
            <a:r>
              <a:rPr lang="en-US" dirty="0" err="1" smtClean="0">
                <a:latin typeface="+mj-lt"/>
              </a:rPr>
              <a:t>ka</a:t>
            </a:r>
            <a:r>
              <a:rPr lang="en-US" dirty="0" smtClean="0">
                <a:latin typeface="+mj-lt"/>
              </a:rPr>
              <a:t> unit)</a:t>
            </a: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Selamatkan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pasien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420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7"/>
              <a:tabLst>
                <a:tab pos="457200" algn="l"/>
              </a:tabLst>
            </a:pPr>
            <a:r>
              <a:rPr lang="en-US" sz="4000" dirty="0" err="1" smtClean="0"/>
              <a:t>Apabila</a:t>
            </a:r>
            <a:r>
              <a:rPr lang="en-US" sz="4000" dirty="0"/>
              <a:t> </a:t>
            </a:r>
            <a:r>
              <a:rPr lang="en-US" sz="4000" dirty="0" err="1" smtClean="0"/>
              <a:t>terjadi</a:t>
            </a:r>
            <a:r>
              <a:rPr lang="en-US" sz="4000" dirty="0" smtClean="0"/>
              <a:t> </a:t>
            </a:r>
            <a:r>
              <a:rPr lang="en-US" sz="4000" dirty="0" err="1" smtClean="0"/>
              <a:t>insiden</a:t>
            </a:r>
            <a:r>
              <a:rPr lang="en-US" sz="4000" dirty="0" smtClean="0"/>
              <a:t> </a:t>
            </a:r>
            <a:r>
              <a:rPr lang="en-US" sz="4000" dirty="0" err="1" smtClean="0"/>
              <a:t>keselamatan</a:t>
            </a:r>
            <a:r>
              <a:rPr lang="en-US" sz="4000" dirty="0" smtClean="0"/>
              <a:t> </a:t>
            </a:r>
            <a:r>
              <a:rPr lang="en-US" sz="4000" dirty="0" err="1" smtClean="0"/>
              <a:t>pasien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grading </a:t>
            </a:r>
            <a:r>
              <a:rPr lang="en-US" sz="4000" dirty="0" err="1" smtClean="0"/>
              <a:t>hijau</a:t>
            </a:r>
            <a:r>
              <a:rPr lang="en-US" sz="4000" dirty="0" smtClean="0"/>
              <a:t> </a:t>
            </a:r>
            <a:r>
              <a:rPr lang="en-US" sz="4000" dirty="0" err="1" smtClean="0"/>
              <a:t>maka</a:t>
            </a:r>
            <a:r>
              <a:rPr lang="en-US" sz="4000" dirty="0" smtClean="0"/>
              <a:t> </a:t>
            </a:r>
            <a:r>
              <a:rPr lang="en-US" sz="4000" dirty="0" err="1" smtClean="0"/>
              <a:t>hal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dilakukan</a:t>
            </a:r>
            <a:r>
              <a:rPr lang="en-US" sz="4000" dirty="0" smtClean="0"/>
              <a:t> </a:t>
            </a:r>
            <a:r>
              <a:rPr lang="en-US" sz="4000" dirty="0" err="1" smtClean="0"/>
              <a:t>adalah</a:t>
            </a:r>
            <a:r>
              <a:rPr lang="en-US" sz="4000" dirty="0" smtClean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Investigasi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sederhana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Audit </a:t>
            </a:r>
            <a:r>
              <a:rPr lang="en-US" dirty="0" err="1" smtClean="0">
                <a:latin typeface="+mj-lt"/>
              </a:rPr>
              <a:t>medis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Pembuatan</a:t>
            </a:r>
            <a:r>
              <a:rPr lang="en-US" dirty="0" smtClean="0">
                <a:latin typeface="+mj-lt"/>
              </a:rPr>
              <a:t> RCA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97818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515938" indent="-458788" algn="just">
              <a:buFont typeface="+mj-lt"/>
              <a:buAutoNum type="arabicPeriod" startAt="8"/>
              <a:tabLst>
                <a:tab pos="457200" algn="l"/>
              </a:tabLst>
            </a:pPr>
            <a:r>
              <a:rPr lang="en-US" sz="4000" dirty="0" err="1" smtClean="0"/>
              <a:t>Bagaimana</a:t>
            </a:r>
            <a:r>
              <a:rPr lang="en-US" sz="4000" dirty="0" smtClean="0"/>
              <a:t> </a:t>
            </a:r>
            <a:r>
              <a:rPr lang="en-US" sz="4000" dirty="0" err="1" smtClean="0"/>
              <a:t>cara</a:t>
            </a:r>
            <a:r>
              <a:rPr lang="en-US" sz="4000" dirty="0" smtClean="0"/>
              <a:t> </a:t>
            </a:r>
            <a:r>
              <a:rPr lang="en-US" sz="4000" dirty="0" err="1" smtClean="0"/>
              <a:t>membuat</a:t>
            </a:r>
            <a:r>
              <a:rPr lang="en-US" sz="4000" dirty="0" smtClean="0"/>
              <a:t> </a:t>
            </a:r>
            <a:r>
              <a:rPr lang="en-US" sz="4000" dirty="0" err="1" smtClean="0"/>
              <a:t>daftar</a:t>
            </a:r>
            <a:r>
              <a:rPr lang="en-US" sz="4000" dirty="0" smtClean="0"/>
              <a:t> </a:t>
            </a:r>
            <a:r>
              <a:rPr lang="en-US" sz="4000" dirty="0" err="1" smtClean="0"/>
              <a:t>risiko</a:t>
            </a:r>
            <a:r>
              <a:rPr lang="en-US" sz="4000" dirty="0" smtClean="0"/>
              <a:t> unit?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Langsung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ditetapkan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manajemen</a:t>
            </a:r>
            <a:r>
              <a:rPr lang="en-US" dirty="0" smtClean="0">
                <a:latin typeface="+mj-lt"/>
              </a:rPr>
              <a:t> RS</a:t>
            </a: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Langsung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ditetapkan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unit</a:t>
            </a: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Ditetapkan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manajemen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berdasarkan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usulan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unit </a:t>
            </a:r>
            <a:r>
              <a:rPr lang="en-US" dirty="0" err="1" smtClean="0">
                <a:latin typeface="+mj-lt"/>
              </a:rPr>
              <a:t>terkait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7059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SELESAI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41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4000" dirty="0" err="1" smtClean="0"/>
              <a:t>Apabila</a:t>
            </a:r>
            <a:r>
              <a:rPr lang="en-US" sz="4000" dirty="0"/>
              <a:t> </a:t>
            </a:r>
            <a:r>
              <a:rPr lang="en-US" sz="4000" dirty="0" err="1" smtClean="0"/>
              <a:t>terjadi</a:t>
            </a:r>
            <a:r>
              <a:rPr lang="en-US" sz="4000" dirty="0" smtClean="0"/>
              <a:t> </a:t>
            </a:r>
            <a:r>
              <a:rPr lang="en-US" sz="4000" dirty="0" err="1" smtClean="0"/>
              <a:t>insiden</a:t>
            </a:r>
            <a:r>
              <a:rPr lang="en-US" sz="4000" dirty="0" smtClean="0"/>
              <a:t> </a:t>
            </a:r>
            <a:r>
              <a:rPr lang="en-US" sz="4000" dirty="0" err="1" smtClean="0"/>
              <a:t>keselamatan</a:t>
            </a:r>
            <a:r>
              <a:rPr lang="en-US" sz="4000" dirty="0" smtClean="0"/>
              <a:t> </a:t>
            </a:r>
            <a:r>
              <a:rPr lang="en-US" sz="4000" dirty="0" err="1" smtClean="0"/>
              <a:t>pasien</a:t>
            </a:r>
            <a:r>
              <a:rPr lang="en-US" sz="4000" dirty="0" smtClean="0"/>
              <a:t> </a:t>
            </a:r>
            <a:r>
              <a:rPr lang="en-US" sz="4000" dirty="0" err="1" smtClean="0"/>
              <a:t>hal</a:t>
            </a:r>
            <a:r>
              <a:rPr lang="en-US" sz="4000" dirty="0" smtClean="0"/>
              <a:t> yang </a:t>
            </a:r>
            <a:r>
              <a:rPr lang="en-US" sz="4000" dirty="0" err="1" smtClean="0"/>
              <a:t>pertama</a:t>
            </a:r>
            <a:r>
              <a:rPr lang="en-US" sz="4000" dirty="0" smtClean="0"/>
              <a:t> kali </a:t>
            </a:r>
            <a:r>
              <a:rPr lang="en-US" sz="4000" dirty="0" err="1" smtClean="0"/>
              <a:t>harus</a:t>
            </a:r>
            <a:r>
              <a:rPr lang="en-US" sz="4000" dirty="0" smtClean="0"/>
              <a:t> </a:t>
            </a:r>
            <a:r>
              <a:rPr lang="en-US" sz="4000" dirty="0" err="1" smtClean="0"/>
              <a:t>dilakukan</a:t>
            </a:r>
            <a:r>
              <a:rPr lang="en-US" sz="4000" dirty="0" smtClean="0"/>
              <a:t> </a:t>
            </a:r>
            <a:r>
              <a:rPr lang="en-US" sz="4000" dirty="0" err="1" smtClean="0"/>
              <a:t>adalah</a:t>
            </a:r>
            <a:r>
              <a:rPr lang="en-US" sz="4000" dirty="0" smtClean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Buat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kronologi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Lapor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atasan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karu</a:t>
            </a:r>
            <a:r>
              <a:rPr lang="en-US" dirty="0" smtClean="0">
                <a:latin typeface="+mj-lt"/>
              </a:rPr>
              <a:t>/ </a:t>
            </a:r>
            <a:r>
              <a:rPr lang="en-US" dirty="0" err="1" smtClean="0">
                <a:latin typeface="+mj-lt"/>
              </a:rPr>
              <a:t>ka</a:t>
            </a:r>
            <a:r>
              <a:rPr lang="en-US" dirty="0" smtClean="0">
                <a:latin typeface="+mj-lt"/>
              </a:rPr>
              <a:t> unit)</a:t>
            </a: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Selamatkan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pasien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432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457200" indent="-400050" algn="just">
              <a:buFont typeface="+mj-lt"/>
              <a:buAutoNum type="arabicPeriod" startAt="7"/>
              <a:tabLst>
                <a:tab pos="457200" algn="l"/>
              </a:tabLst>
            </a:pPr>
            <a:r>
              <a:rPr lang="en-US" sz="4000" dirty="0" err="1" smtClean="0"/>
              <a:t>Apabila</a:t>
            </a:r>
            <a:r>
              <a:rPr lang="en-US" sz="4000" dirty="0"/>
              <a:t> </a:t>
            </a:r>
            <a:r>
              <a:rPr lang="en-US" sz="4000" dirty="0" err="1" smtClean="0"/>
              <a:t>terjadi</a:t>
            </a:r>
            <a:r>
              <a:rPr lang="en-US" sz="4000" dirty="0" smtClean="0"/>
              <a:t> </a:t>
            </a:r>
            <a:r>
              <a:rPr lang="en-US" sz="4000" dirty="0" err="1" smtClean="0"/>
              <a:t>insiden</a:t>
            </a:r>
            <a:r>
              <a:rPr lang="en-US" sz="4000" dirty="0" smtClean="0"/>
              <a:t> </a:t>
            </a:r>
            <a:r>
              <a:rPr lang="en-US" sz="4000" dirty="0" err="1" smtClean="0"/>
              <a:t>keselamatan</a:t>
            </a:r>
            <a:r>
              <a:rPr lang="en-US" sz="4000" dirty="0" smtClean="0"/>
              <a:t> </a:t>
            </a:r>
            <a:r>
              <a:rPr lang="en-US" sz="4000" dirty="0" err="1" smtClean="0"/>
              <a:t>pasien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grading </a:t>
            </a:r>
            <a:r>
              <a:rPr lang="en-US" sz="4000" dirty="0" err="1" smtClean="0"/>
              <a:t>hijau</a:t>
            </a:r>
            <a:r>
              <a:rPr lang="en-US" sz="4000" dirty="0" smtClean="0"/>
              <a:t> </a:t>
            </a:r>
            <a:r>
              <a:rPr lang="en-US" sz="4000" dirty="0" err="1" smtClean="0"/>
              <a:t>maka</a:t>
            </a:r>
            <a:r>
              <a:rPr lang="en-US" sz="4000" dirty="0" smtClean="0"/>
              <a:t> </a:t>
            </a:r>
            <a:r>
              <a:rPr lang="en-US" sz="4000" dirty="0" err="1" smtClean="0"/>
              <a:t>hal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dilakukan</a:t>
            </a:r>
            <a:r>
              <a:rPr lang="en-US" sz="4000" dirty="0" smtClean="0"/>
              <a:t> </a:t>
            </a:r>
            <a:r>
              <a:rPr lang="en-US" sz="4000" dirty="0" err="1" smtClean="0"/>
              <a:t>adalah</a:t>
            </a:r>
            <a:r>
              <a:rPr lang="en-US" sz="4000" dirty="0" smtClean="0"/>
              <a:t>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Investigasi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sederhana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smtClean="0">
                <a:latin typeface="+mj-lt"/>
              </a:rPr>
              <a:t>Audit </a:t>
            </a:r>
            <a:r>
              <a:rPr lang="en-US" dirty="0" err="1" smtClean="0">
                <a:latin typeface="+mj-lt"/>
              </a:rPr>
              <a:t>medis</a:t>
            </a:r>
            <a:endParaRPr lang="en-US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Pembuatan</a:t>
            </a:r>
            <a:r>
              <a:rPr lang="en-US" dirty="0" smtClean="0">
                <a:latin typeface="+mj-lt"/>
              </a:rPr>
              <a:t> RCA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603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5"/>
          </a:xfrm>
        </p:spPr>
        <p:txBody>
          <a:bodyPr>
            <a:normAutofit/>
          </a:bodyPr>
          <a:lstStyle/>
          <a:p>
            <a:pPr marL="515938" indent="-458788" algn="just">
              <a:buFont typeface="+mj-lt"/>
              <a:buAutoNum type="arabicPeriod" startAt="8"/>
              <a:tabLst>
                <a:tab pos="457200" algn="l"/>
              </a:tabLst>
            </a:pPr>
            <a:r>
              <a:rPr lang="en-US" sz="4000" dirty="0" err="1" smtClean="0"/>
              <a:t>Bagaimana</a:t>
            </a:r>
            <a:r>
              <a:rPr lang="en-US" sz="4000" dirty="0" smtClean="0"/>
              <a:t> </a:t>
            </a:r>
            <a:r>
              <a:rPr lang="en-US" sz="4000" dirty="0" err="1" smtClean="0"/>
              <a:t>cara</a:t>
            </a:r>
            <a:r>
              <a:rPr lang="en-US" sz="4000" dirty="0" smtClean="0"/>
              <a:t> </a:t>
            </a:r>
            <a:r>
              <a:rPr lang="en-US" sz="4000" dirty="0" err="1" smtClean="0"/>
              <a:t>membuat</a:t>
            </a:r>
            <a:r>
              <a:rPr lang="en-US" sz="4000" dirty="0" smtClean="0"/>
              <a:t> </a:t>
            </a:r>
            <a:r>
              <a:rPr lang="en-US" sz="4000" dirty="0" err="1" smtClean="0"/>
              <a:t>daftar</a:t>
            </a:r>
            <a:r>
              <a:rPr lang="en-US" sz="4000" dirty="0" smtClean="0"/>
              <a:t> </a:t>
            </a:r>
            <a:r>
              <a:rPr lang="en-US" sz="4000" dirty="0" err="1" smtClean="0"/>
              <a:t>risiko</a:t>
            </a:r>
            <a:r>
              <a:rPr lang="en-US" sz="4000" dirty="0" smtClean="0"/>
              <a:t> unit?</a:t>
            </a:r>
            <a:endParaRPr lang="en-US" sz="4000" dirty="0" smtClean="0">
              <a:latin typeface="+mj-lt"/>
            </a:endParaRP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Langsung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ditetapkan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manajemen</a:t>
            </a:r>
            <a:r>
              <a:rPr lang="en-US" dirty="0" smtClean="0">
                <a:latin typeface="+mj-lt"/>
              </a:rPr>
              <a:t> RS</a:t>
            </a: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Langsung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ditetapkan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unit</a:t>
            </a:r>
          </a:p>
          <a:p>
            <a:pPr marL="971550" lvl="1" indent="-514350" algn="just">
              <a:buAutoNum type="alphaLcPeriod"/>
            </a:pPr>
            <a:r>
              <a:rPr lang="en-US" dirty="0" err="1" smtClean="0">
                <a:latin typeface="+mj-lt"/>
              </a:rPr>
              <a:t>Ditetapkan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manajemen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berdasarkan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usulan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unit </a:t>
            </a:r>
            <a:r>
              <a:rPr lang="en-US" dirty="0" err="1" smtClean="0">
                <a:latin typeface="+mj-lt"/>
              </a:rPr>
              <a:t>terkait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09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2120</Words>
  <Application>Microsoft Office PowerPoint</Application>
  <PresentationFormat>On-screen Show (4:3)</PresentationFormat>
  <Paragraphs>366</Paragraphs>
  <Slides>68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Indikator Mutu Nasional (13 indikator mutu)</vt:lpstr>
      <vt:lpstr>Indikator Mutu Unit Prioritas</vt:lpstr>
      <vt:lpstr>PowerPoint Presentation</vt:lpstr>
      <vt:lpstr>Indikator Mutu Unit IGD  </vt:lpstr>
      <vt:lpstr>Indikator Mutu Unit Ranap </vt:lpstr>
      <vt:lpstr>Indikator Mutu Unit Rajal</vt:lpstr>
      <vt:lpstr>Indikator Mutu Unit Kamar Bersalin</vt:lpstr>
      <vt:lpstr>Indikator Mutu Unit Kamar Bedah</vt:lpstr>
      <vt:lpstr>Indikator Mutu Unit Laboratorium</vt:lpstr>
      <vt:lpstr>Indikator Mutu Unit Radiologi</vt:lpstr>
      <vt:lpstr>Indikator Mutu Unit Fisioterapi</vt:lpstr>
      <vt:lpstr>Indikator Mutu Unit Farmasi</vt:lpstr>
      <vt:lpstr>Indikator Mutu Unit Gizi </vt:lpstr>
      <vt:lpstr>Indikator Mutu Unit Rekam Medis</vt:lpstr>
      <vt:lpstr>Indikator Mutu Unit Keuangan</vt:lpstr>
      <vt:lpstr>Indikator Mutu Unit Umum (IPSRS dan Kerumahtanggaan)</vt:lpstr>
      <vt:lpstr>Indikator Mutu Unit Kepegawaian dan Diklat</vt:lpstr>
      <vt:lpstr>Indikator Mutu Unit Ketatausahaan</vt:lpstr>
      <vt:lpstr>Indikator Mutu Unit IT</vt:lpstr>
      <vt:lpstr>Indikator Mutu Unit Pemasaran dan Humas</vt:lpstr>
      <vt:lpstr>Indikator Mutu Unit Kesling dan Kamar Jenazah</vt:lpstr>
      <vt:lpstr>Indikator Mutu Unit PKRS</vt:lpstr>
      <vt:lpstr>Indikator Mutu Unit CSSD</vt:lpstr>
      <vt:lpstr>Insiden Keselamatan Pasien</vt:lpstr>
      <vt:lpstr>Kejadian Keselamatan Pasien</vt:lpstr>
      <vt:lpstr>Contoh Kasus</vt:lpstr>
      <vt:lpstr>Contoh Kasus</vt:lpstr>
      <vt:lpstr>ALUR SAAT ADA INSIDEN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Daftar Risiko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Sasaran Keselamatan Pasien &amp; Insiden Keselamatan Pasien</dc:title>
  <dc:creator>USER</dc:creator>
  <cp:lastModifiedBy>USER</cp:lastModifiedBy>
  <cp:revision>63</cp:revision>
  <dcterms:created xsi:type="dcterms:W3CDTF">2020-02-25T22:02:28Z</dcterms:created>
  <dcterms:modified xsi:type="dcterms:W3CDTF">2022-09-10T00:20:21Z</dcterms:modified>
</cp:coreProperties>
</file>